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tags/tag5.xml" ContentType="application/vnd.openxmlformats-officedocument.presentationml.tags+xml"/>
  <Override PartName="/ppt/notesSlides/notesSlide32.xml" ContentType="application/vnd.openxmlformats-officedocument.presentationml.notesSlide+xml"/>
  <Override PartName="/ppt/tags/tag6.xml" ContentType="application/vnd.openxmlformats-officedocument.presentationml.tags+xml"/>
  <Override PartName="/ppt/notesSlides/notesSlide33.xml" ContentType="application/vnd.openxmlformats-officedocument.presentationml.notesSlide+xml"/>
  <Override PartName="/ppt/tags/tag7.xml" ContentType="application/vnd.openxmlformats-officedocument.presentationml.tags+xml"/>
  <Override PartName="/ppt/notesSlides/notesSlide34.xml" ContentType="application/vnd.openxmlformats-officedocument.presentationml.notesSlide+xml"/>
  <Override PartName="/ppt/tags/tag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9.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3"/>
  </p:notesMasterIdLst>
  <p:sldIdLst>
    <p:sldId id="3940" r:id="rId2"/>
    <p:sldId id="257" r:id="rId3"/>
    <p:sldId id="3805" r:id="rId4"/>
    <p:sldId id="4009" r:id="rId5"/>
    <p:sldId id="270" r:id="rId6"/>
    <p:sldId id="4010" r:id="rId7"/>
    <p:sldId id="947" r:id="rId8"/>
    <p:sldId id="3804" r:id="rId9"/>
    <p:sldId id="3811" r:id="rId10"/>
    <p:sldId id="3855" r:id="rId11"/>
    <p:sldId id="3860" r:id="rId12"/>
    <p:sldId id="3861" r:id="rId13"/>
    <p:sldId id="3856" r:id="rId14"/>
    <p:sldId id="3833" r:id="rId15"/>
    <p:sldId id="3983" r:id="rId16"/>
    <p:sldId id="3835" r:id="rId17"/>
    <p:sldId id="3858" r:id="rId18"/>
    <p:sldId id="3981" r:id="rId19"/>
    <p:sldId id="3982" r:id="rId20"/>
    <p:sldId id="3813" r:id="rId21"/>
    <p:sldId id="1137" r:id="rId22"/>
    <p:sldId id="3823" r:id="rId23"/>
    <p:sldId id="3959" r:id="rId24"/>
    <p:sldId id="3964" r:id="rId25"/>
    <p:sldId id="3960" r:id="rId26"/>
    <p:sldId id="3961" r:id="rId27"/>
    <p:sldId id="3963" r:id="rId28"/>
    <p:sldId id="3919" r:id="rId29"/>
    <p:sldId id="3930" r:id="rId30"/>
    <p:sldId id="3992" r:id="rId31"/>
    <p:sldId id="3993" r:id="rId32"/>
    <p:sldId id="4011" r:id="rId33"/>
    <p:sldId id="3994" r:id="rId34"/>
    <p:sldId id="3997" r:id="rId35"/>
    <p:sldId id="4008" r:id="rId36"/>
    <p:sldId id="3822" r:id="rId37"/>
    <p:sldId id="3808" r:id="rId38"/>
    <p:sldId id="3846" r:id="rId39"/>
    <p:sldId id="3889" r:id="rId40"/>
    <p:sldId id="3839" r:id="rId41"/>
    <p:sldId id="3806" r:id="rId42"/>
    <p:sldId id="3840" r:id="rId43"/>
    <p:sldId id="3841" r:id="rId44"/>
    <p:sldId id="3807" r:id="rId45"/>
    <p:sldId id="3842" r:id="rId46"/>
    <p:sldId id="3843" r:id="rId47"/>
    <p:sldId id="3817" r:id="rId48"/>
    <p:sldId id="318" r:id="rId49"/>
    <p:sldId id="3871" r:id="rId50"/>
    <p:sldId id="3809" r:id="rId51"/>
    <p:sldId id="959" r:id="rId52"/>
    <p:sldId id="3791" r:id="rId53"/>
    <p:sldId id="3814" r:id="rId54"/>
    <p:sldId id="313" r:id="rId55"/>
    <p:sldId id="3867" r:id="rId56"/>
    <p:sldId id="3906" r:id="rId57"/>
    <p:sldId id="994" r:id="rId58"/>
    <p:sldId id="860" r:id="rId59"/>
    <p:sldId id="3819" r:id="rId60"/>
    <p:sldId id="3896" r:id="rId61"/>
    <p:sldId id="3897" r:id="rId62"/>
    <p:sldId id="3931" r:id="rId63"/>
    <p:sldId id="3816" r:id="rId64"/>
    <p:sldId id="3939" r:id="rId65"/>
    <p:sldId id="3868" r:id="rId66"/>
    <p:sldId id="3935" r:id="rId67"/>
    <p:sldId id="990" r:id="rId68"/>
    <p:sldId id="3926" r:id="rId69"/>
    <p:sldId id="286" r:id="rId70"/>
    <p:sldId id="311" r:id="rId71"/>
    <p:sldId id="312" r:id="rId72"/>
    <p:sldId id="3927" r:id="rId73"/>
    <p:sldId id="991" r:id="rId74"/>
    <p:sldId id="3893" r:id="rId75"/>
    <p:sldId id="3904" r:id="rId76"/>
    <p:sldId id="3920" r:id="rId77"/>
    <p:sldId id="317" r:id="rId78"/>
    <p:sldId id="3925" r:id="rId79"/>
    <p:sldId id="980" r:id="rId80"/>
    <p:sldId id="913" r:id="rId81"/>
    <p:sldId id="979" r:id="rId82"/>
    <p:sldId id="983" r:id="rId83"/>
    <p:sldId id="3936" r:id="rId84"/>
    <p:sldId id="3921" r:id="rId85"/>
    <p:sldId id="978" r:id="rId86"/>
    <p:sldId id="3924" r:id="rId87"/>
    <p:sldId id="3934" r:id="rId88"/>
    <p:sldId id="3894" r:id="rId89"/>
    <p:sldId id="3899" r:id="rId90"/>
    <p:sldId id="3970" r:id="rId91"/>
    <p:sldId id="260" r:id="rId92"/>
    <p:sldId id="4013" r:id="rId93"/>
    <p:sldId id="4012" r:id="rId94"/>
    <p:sldId id="3874" r:id="rId95"/>
    <p:sldId id="3903" r:id="rId96"/>
    <p:sldId id="987" r:id="rId97"/>
    <p:sldId id="297" r:id="rId98"/>
    <p:sldId id="1266" r:id="rId99"/>
    <p:sldId id="995" r:id="rId100"/>
    <p:sldId id="3922" r:id="rId101"/>
    <p:sldId id="3872" r:id="rId102"/>
    <p:sldId id="3849" r:id="rId103"/>
    <p:sldId id="3938" r:id="rId104"/>
    <p:sldId id="3979" r:id="rId105"/>
    <p:sldId id="4014" r:id="rId106"/>
    <p:sldId id="428" r:id="rId107"/>
    <p:sldId id="390" r:id="rId108"/>
    <p:sldId id="3907" r:id="rId109"/>
    <p:sldId id="3949" r:id="rId110"/>
    <p:sldId id="3950" r:id="rId111"/>
    <p:sldId id="3951" r:id="rId112"/>
    <p:sldId id="3952" r:id="rId113"/>
    <p:sldId id="3954" r:id="rId114"/>
    <p:sldId id="3955" r:id="rId115"/>
    <p:sldId id="3953" r:id="rId116"/>
    <p:sldId id="3956" r:id="rId117"/>
    <p:sldId id="3957" r:id="rId118"/>
    <p:sldId id="3965" r:id="rId119"/>
    <p:sldId id="3958" r:id="rId120"/>
    <p:sldId id="3966" r:id="rId121"/>
    <p:sldId id="3962" r:id="rId122"/>
    <p:sldId id="3967" r:id="rId123"/>
    <p:sldId id="3968" r:id="rId124"/>
    <p:sldId id="3969" r:id="rId125"/>
    <p:sldId id="3824" r:id="rId126"/>
    <p:sldId id="3883" r:id="rId127"/>
    <p:sldId id="3910" r:id="rId128"/>
    <p:sldId id="3831" r:id="rId129"/>
    <p:sldId id="3832" r:id="rId130"/>
    <p:sldId id="285" r:id="rId131"/>
    <p:sldId id="1075"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7420AC4-85D3-E945-99CE-E3144FB4C847}">
          <p14:sldIdLst>
            <p14:sldId id="3940"/>
            <p14:sldId id="257"/>
            <p14:sldId id="3805"/>
            <p14:sldId id="4009"/>
            <p14:sldId id="270"/>
            <p14:sldId id="4010"/>
            <p14:sldId id="947"/>
          </p14:sldIdLst>
        </p14:section>
        <p14:section name="Fundamentals of Machine Learning" id="{92F55FA1-282C-E145-87EE-36B81DC0519B}">
          <p14:sldIdLst>
            <p14:sldId id="3804"/>
            <p14:sldId id="3811"/>
            <p14:sldId id="3855"/>
            <p14:sldId id="3860"/>
            <p14:sldId id="3861"/>
            <p14:sldId id="3856"/>
            <p14:sldId id="3833"/>
            <p14:sldId id="3983"/>
            <p14:sldId id="3835"/>
            <p14:sldId id="3858"/>
            <p14:sldId id="3981"/>
            <p14:sldId id="3982"/>
            <p14:sldId id="3813"/>
            <p14:sldId id="1137"/>
            <p14:sldId id="3823"/>
            <p14:sldId id="3959"/>
            <p14:sldId id="3964"/>
            <p14:sldId id="3960"/>
            <p14:sldId id="3961"/>
            <p14:sldId id="3963"/>
            <p14:sldId id="3919"/>
            <p14:sldId id="3930"/>
            <p14:sldId id="3992"/>
            <p14:sldId id="3993"/>
            <p14:sldId id="4011"/>
            <p14:sldId id="3994"/>
            <p14:sldId id="3997"/>
            <p14:sldId id="4008"/>
            <p14:sldId id="3822"/>
            <p14:sldId id="3808"/>
            <p14:sldId id="3846"/>
            <p14:sldId id="3889"/>
            <p14:sldId id="3839"/>
            <p14:sldId id="3806"/>
            <p14:sldId id="3840"/>
            <p14:sldId id="3841"/>
            <p14:sldId id="3807"/>
            <p14:sldId id="3842"/>
            <p14:sldId id="3843"/>
            <p14:sldId id="3817"/>
            <p14:sldId id="318"/>
          </p14:sldIdLst>
        </p14:section>
        <p14:section name="Building Models with AutoGluon" id="{7F737081-3050-4F48-9A2F-A8F111FA876F}">
          <p14:sldIdLst>
            <p14:sldId id="3871"/>
            <p14:sldId id="3809"/>
            <p14:sldId id="959"/>
            <p14:sldId id="3791"/>
            <p14:sldId id="3814"/>
            <p14:sldId id="313"/>
            <p14:sldId id="3867"/>
            <p14:sldId id="3906"/>
            <p14:sldId id="994"/>
            <p14:sldId id="860"/>
            <p14:sldId id="3819"/>
            <p14:sldId id="3896"/>
            <p14:sldId id="3897"/>
            <p14:sldId id="3931"/>
            <p14:sldId id="3816"/>
            <p14:sldId id="3939"/>
            <p14:sldId id="3868"/>
            <p14:sldId id="3935"/>
            <p14:sldId id="990"/>
            <p14:sldId id="3926"/>
            <p14:sldId id="286"/>
            <p14:sldId id="311"/>
            <p14:sldId id="312"/>
            <p14:sldId id="3927"/>
            <p14:sldId id="991"/>
            <p14:sldId id="3893"/>
            <p14:sldId id="3904"/>
            <p14:sldId id="3920"/>
            <p14:sldId id="317"/>
            <p14:sldId id="3925"/>
            <p14:sldId id="980"/>
            <p14:sldId id="913"/>
            <p14:sldId id="979"/>
            <p14:sldId id="983"/>
            <p14:sldId id="3936"/>
            <p14:sldId id="3921"/>
            <p14:sldId id="978"/>
            <p14:sldId id="3924"/>
            <p14:sldId id="3934"/>
            <p14:sldId id="3894"/>
            <p14:sldId id="3899"/>
            <p14:sldId id="3970"/>
            <p14:sldId id="260"/>
          </p14:sldIdLst>
        </p14:section>
        <p14:section name="Hands-on Work" id="{E6C4D569-AFC6-9A4D-A6D5-07EE21AACF2C}">
          <p14:sldIdLst>
            <p14:sldId id="4013"/>
            <p14:sldId id="4012"/>
          </p14:sldIdLst>
        </p14:section>
        <p14:section name="Solution Walkthrough" id="{2FCBC342-ECF4-244D-9D3C-BD1FC97B4171}">
          <p14:sldIdLst>
            <p14:sldId id="3874"/>
            <p14:sldId id="3903"/>
            <p14:sldId id="987"/>
            <p14:sldId id="297"/>
            <p14:sldId id="1266"/>
            <p14:sldId id="995"/>
            <p14:sldId id="3922"/>
          </p14:sldIdLst>
        </p14:section>
        <p14:section name="Identifying ML Opportunities" id="{B81D8DB4-6E16-E14D-9555-7084499B0F8B}">
          <p14:sldIdLst>
            <p14:sldId id="3872"/>
            <p14:sldId id="3849"/>
            <p14:sldId id="3938"/>
            <p14:sldId id="3979"/>
            <p14:sldId id="4014"/>
            <p14:sldId id="428"/>
            <p14:sldId id="390"/>
            <p14:sldId id="3907"/>
            <p14:sldId id="3949"/>
            <p14:sldId id="3950"/>
            <p14:sldId id="3951"/>
            <p14:sldId id="3952"/>
            <p14:sldId id="3954"/>
            <p14:sldId id="3955"/>
            <p14:sldId id="3953"/>
            <p14:sldId id="3956"/>
            <p14:sldId id="3957"/>
            <p14:sldId id="3965"/>
            <p14:sldId id="3958"/>
            <p14:sldId id="3966"/>
            <p14:sldId id="3962"/>
            <p14:sldId id="3967"/>
            <p14:sldId id="3968"/>
            <p14:sldId id="3969"/>
            <p14:sldId id="3824"/>
            <p14:sldId id="3883"/>
            <p14:sldId id="3910"/>
            <p14:sldId id="3831"/>
            <p14:sldId id="3832"/>
            <p14:sldId id="285"/>
            <p14:sldId id="10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bik, Gabriel" initials="KG" lastIdx="92" clrIdx="0">
    <p:extLst>
      <p:ext uri="{19B8F6BF-5375-455C-9EA6-DF929625EA0E}">
        <p15:presenceInfo xmlns:p15="http://schemas.microsoft.com/office/powerpoint/2012/main" userId="Kabik, Gabriel" providerId="None"/>
      </p:ext>
    </p:extLst>
  </p:cmAuthor>
  <p:cmAuthor id="2" name="Microsoft Office User" initials="MOU" lastIdx="57"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B3E"/>
    <a:srgbClr val="6D7F7F"/>
    <a:srgbClr val="0070C0"/>
    <a:srgbClr val="267C92"/>
    <a:srgbClr val="327789"/>
    <a:srgbClr val="A4283D"/>
    <a:srgbClr val="FFFFFF"/>
    <a:srgbClr val="532476"/>
    <a:srgbClr val="651926"/>
    <a:srgbClr val="006E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7" autoAdjust="0"/>
    <p:restoredTop sz="80720" autoAdjust="0"/>
  </p:normalViewPr>
  <p:slideViewPr>
    <p:cSldViewPr snapToGrid="0" snapToObjects="1">
      <p:cViewPr>
        <p:scale>
          <a:sx n="88" d="100"/>
          <a:sy n="88" d="100"/>
        </p:scale>
        <p:origin x="1680" y="624"/>
      </p:cViewPr>
      <p:guideLst/>
    </p:cSldViewPr>
  </p:slideViewPr>
  <p:outlineViewPr>
    <p:cViewPr>
      <p:scale>
        <a:sx n="33" d="100"/>
        <a:sy n="33" d="100"/>
      </p:scale>
      <p:origin x="0" y="-57496"/>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7" d="100"/>
          <a:sy n="87" d="100"/>
        </p:scale>
        <p:origin x="1328" y="2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A8328-E889-9144-BC08-449A0A7882B8}" type="datetimeFigureOut">
              <a:rPr lang="en-US" smtClean="0"/>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FE715F-FB35-DA4C-8E4A-393E633F1B0F}" type="slidenum">
              <a:rPr lang="en-US" smtClean="0"/>
              <a:t>‹#›</a:t>
            </a:fld>
            <a:endParaRPr lang="en-US"/>
          </a:p>
        </p:txBody>
      </p:sp>
    </p:spTree>
    <p:extLst>
      <p:ext uri="{BB962C8B-B14F-4D97-AF65-F5344CB8AC3E}">
        <p14:creationId xmlns:p14="http://schemas.microsoft.com/office/powerpoint/2010/main" val="1459956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jupyter.org/"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2l.ai/"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a:t>
            </a:fld>
            <a:endParaRPr lang="en-US"/>
          </a:p>
        </p:txBody>
      </p:sp>
    </p:spTree>
    <p:extLst>
      <p:ext uri="{BB962C8B-B14F-4D97-AF65-F5344CB8AC3E}">
        <p14:creationId xmlns:p14="http://schemas.microsoft.com/office/powerpoint/2010/main" val="2528173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10</a:t>
            </a:fld>
            <a:endParaRPr lang="en-US"/>
          </a:p>
        </p:txBody>
      </p:sp>
    </p:spTree>
    <p:extLst>
      <p:ext uri="{BB962C8B-B14F-4D97-AF65-F5344CB8AC3E}">
        <p14:creationId xmlns:p14="http://schemas.microsoft.com/office/powerpoint/2010/main" val="16736402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116</a:t>
            </a:fld>
            <a:endParaRPr lang="en-US"/>
          </a:p>
        </p:txBody>
      </p:sp>
    </p:spTree>
    <p:extLst>
      <p:ext uri="{BB962C8B-B14F-4D97-AF65-F5344CB8AC3E}">
        <p14:creationId xmlns:p14="http://schemas.microsoft.com/office/powerpoint/2010/main" val="29819748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117</a:t>
            </a:fld>
            <a:endParaRPr lang="en-US"/>
          </a:p>
        </p:txBody>
      </p:sp>
    </p:spTree>
    <p:extLst>
      <p:ext uri="{BB962C8B-B14F-4D97-AF65-F5344CB8AC3E}">
        <p14:creationId xmlns:p14="http://schemas.microsoft.com/office/powerpoint/2010/main" val="2874433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Heartbeat uses a sentiment scorer to classify customer feedback as positive/</a:t>
            </a:r>
            <a:r>
              <a:rPr lang="en-US" dirty="0" err="1"/>
              <a:t>netural</a:t>
            </a:r>
            <a:r>
              <a:rPr lang="en-US" dirty="0"/>
              <a:t>/negative/mixed. </a:t>
            </a:r>
          </a:p>
          <a:p>
            <a:endParaRPr lang="en-US" dirty="0"/>
          </a:p>
          <a:p>
            <a:r>
              <a:rPr lang="en-US" dirty="0"/>
              <a:t>More info: https://</a:t>
            </a:r>
            <a:r>
              <a:rPr lang="en-US" dirty="0" err="1"/>
              <a:t>drive.corp.amazon.com</a:t>
            </a:r>
            <a:r>
              <a:rPr lang="en-US" dirty="0"/>
              <a:t>/documents/</a:t>
            </a:r>
            <a:r>
              <a:rPr lang="en-US" dirty="0" err="1"/>
              <a:t>szarvasg</a:t>
            </a:r>
            <a:r>
              <a:rPr lang="en-US" dirty="0"/>
              <a:t>@/</a:t>
            </a:r>
            <a:r>
              <a:rPr lang="en-US" dirty="0" err="1"/>
              <a:t>tech_reports</a:t>
            </a:r>
            <a:r>
              <a:rPr lang="en-US" dirty="0"/>
              <a:t>/</a:t>
            </a:r>
            <a:r>
              <a:rPr lang="en-US" dirty="0" err="1"/>
              <a:t>sentiment.pdf</a:t>
            </a:r>
            <a:endParaRPr lang="en-US" dirty="0"/>
          </a:p>
          <a:p>
            <a:endParaRPr lang="en-US" dirty="0"/>
          </a:p>
          <a:p>
            <a:r>
              <a:rPr lang="en-US" dirty="0"/>
              <a:t>More info: https://</a:t>
            </a:r>
            <a:r>
              <a:rPr lang="en-US" dirty="0" err="1"/>
              <a:t>w.amazon.com</a:t>
            </a:r>
            <a:r>
              <a:rPr lang="en-US" dirty="0"/>
              <a:t>/bin/view/</a:t>
            </a:r>
            <a:r>
              <a:rPr lang="en-US" dirty="0" err="1"/>
              <a:t>CSTech</a:t>
            </a:r>
            <a:r>
              <a:rPr lang="en-US" dirty="0"/>
              <a:t>/Heartbeat/NLP/</a:t>
            </a:r>
            <a:r>
              <a:rPr lang="en-US" dirty="0" err="1"/>
              <a:t>AspectBasedSentiment</a:t>
            </a:r>
            <a:r>
              <a:rPr lang="en-US" dirty="0"/>
              <a:t>/</a:t>
            </a:r>
          </a:p>
          <a:p>
            <a:endParaRPr lang="en-US" dirty="0"/>
          </a:p>
          <a:p>
            <a:r>
              <a:rPr lang="en-GB" sz="1200" b="0" i="0" kern="1200" dirty="0">
                <a:solidFill>
                  <a:schemeClr val="tx1"/>
                </a:solidFill>
                <a:effectLst/>
                <a:latin typeface="+mn-lt"/>
                <a:ea typeface="+mn-ea"/>
                <a:cs typeface="+mn-cs"/>
              </a:rPr>
              <a:t>Labels are quite stable, all d2cs and beauty sets were triple annotated by pre-selected </a:t>
            </a:r>
            <a:r>
              <a:rPr lang="en-GB" sz="1200" b="0" i="0" kern="1200" dirty="0" err="1">
                <a:solidFill>
                  <a:schemeClr val="tx1"/>
                </a:solidFill>
                <a:effectLst/>
                <a:latin typeface="+mn-lt"/>
                <a:ea typeface="+mn-ea"/>
                <a:cs typeface="+mn-cs"/>
              </a:rPr>
              <a:t>MTurk</a:t>
            </a:r>
            <a:r>
              <a:rPr lang="en-GB" sz="1200" b="0" i="0" kern="1200" dirty="0">
                <a:solidFill>
                  <a:schemeClr val="tx1"/>
                </a:solidFill>
                <a:effectLst/>
                <a:latin typeface="+mn-lt"/>
                <a:ea typeface="+mn-ea"/>
                <a:cs typeface="+mn-cs"/>
              </a:rPr>
              <a:t> workers.</a:t>
            </a:r>
          </a:p>
          <a:p>
            <a:br>
              <a:rPr lang="en-GB" dirty="0"/>
            </a:br>
            <a:r>
              <a:rPr lang="en-GB" dirty="0"/>
              <a:t>See here for Sigmund – a Sentiment Analysis Scoring Improvement in Heartbeat: https://</a:t>
            </a:r>
            <a:r>
              <a:rPr lang="en-GB" dirty="0" err="1"/>
              <a:t>w.amazon.com</a:t>
            </a:r>
            <a:r>
              <a:rPr lang="en-GB" dirty="0"/>
              <a:t>/bin/view/WWDE_ML/home/</a:t>
            </a:r>
            <a:r>
              <a:rPr lang="en-GB" dirty="0" err="1"/>
              <a:t>sentiment_scoring_in_heartbeat</a:t>
            </a:r>
            <a:r>
              <a:rPr lang="en-GB" dirty="0"/>
              <a:t>/</a:t>
            </a:r>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118</a:t>
            </a:fld>
            <a:endParaRPr lang="en-US"/>
          </a:p>
        </p:txBody>
      </p:sp>
    </p:spTree>
    <p:extLst>
      <p:ext uri="{BB962C8B-B14F-4D97-AF65-F5344CB8AC3E}">
        <p14:creationId xmlns:p14="http://schemas.microsoft.com/office/powerpoint/2010/main" val="24498168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119</a:t>
            </a:fld>
            <a:endParaRPr lang="en-US"/>
          </a:p>
        </p:txBody>
      </p:sp>
    </p:spTree>
    <p:extLst>
      <p:ext uri="{BB962C8B-B14F-4D97-AF65-F5344CB8AC3E}">
        <p14:creationId xmlns:p14="http://schemas.microsoft.com/office/powerpoint/2010/main" val="17935626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120</a:t>
            </a:fld>
            <a:endParaRPr lang="en-US"/>
          </a:p>
        </p:txBody>
      </p:sp>
    </p:spTree>
    <p:extLst>
      <p:ext uri="{BB962C8B-B14F-4D97-AF65-F5344CB8AC3E}">
        <p14:creationId xmlns:p14="http://schemas.microsoft.com/office/powerpoint/2010/main" val="4706145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121</a:t>
            </a:fld>
            <a:endParaRPr lang="en-US"/>
          </a:p>
        </p:txBody>
      </p:sp>
    </p:spTree>
    <p:extLst>
      <p:ext uri="{BB962C8B-B14F-4D97-AF65-F5344CB8AC3E}">
        <p14:creationId xmlns:p14="http://schemas.microsoft.com/office/powerpoint/2010/main" val="2458456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122</a:t>
            </a:fld>
            <a:endParaRPr lang="en-US"/>
          </a:p>
        </p:txBody>
      </p:sp>
    </p:spTree>
    <p:extLst>
      <p:ext uri="{BB962C8B-B14F-4D97-AF65-F5344CB8AC3E}">
        <p14:creationId xmlns:p14="http://schemas.microsoft.com/office/powerpoint/2010/main" val="571329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123</a:t>
            </a:fld>
            <a:endParaRPr lang="en-US"/>
          </a:p>
        </p:txBody>
      </p:sp>
    </p:spTree>
    <p:extLst>
      <p:ext uri="{BB962C8B-B14F-4D97-AF65-F5344CB8AC3E}">
        <p14:creationId xmlns:p14="http://schemas.microsoft.com/office/powerpoint/2010/main" val="41982191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124</a:t>
            </a:fld>
            <a:endParaRPr lang="en-US"/>
          </a:p>
        </p:txBody>
      </p:sp>
    </p:spTree>
    <p:extLst>
      <p:ext uri="{BB962C8B-B14F-4D97-AF65-F5344CB8AC3E}">
        <p14:creationId xmlns:p14="http://schemas.microsoft.com/office/powerpoint/2010/main" val="17416483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going to give you the chance to share your business problem you wrote down at the beginning of class so you can get feedback on how to turn it into an ML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125</a:t>
            </a:fld>
            <a:endParaRPr lang="en-US"/>
          </a:p>
        </p:txBody>
      </p:sp>
    </p:spTree>
    <p:extLst>
      <p:ext uri="{BB962C8B-B14F-4D97-AF65-F5344CB8AC3E}">
        <p14:creationId xmlns:p14="http://schemas.microsoft.com/office/powerpoint/2010/main" val="2471879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a:t>
            </a:fld>
            <a:endParaRPr lang="en-US"/>
          </a:p>
        </p:txBody>
      </p:sp>
    </p:spTree>
    <p:extLst>
      <p:ext uri="{BB962C8B-B14F-4D97-AF65-F5344CB8AC3E}">
        <p14:creationId xmlns:p14="http://schemas.microsoft.com/office/powerpoint/2010/main" val="2823672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126</a:t>
            </a:fld>
            <a:endParaRPr lang="en-US"/>
          </a:p>
        </p:txBody>
      </p:sp>
    </p:spTree>
    <p:extLst>
      <p:ext uri="{BB962C8B-B14F-4D97-AF65-F5344CB8AC3E}">
        <p14:creationId xmlns:p14="http://schemas.microsoft.com/office/powerpoint/2010/main" val="35300904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127</a:t>
            </a:fld>
            <a:endParaRPr lang="en-US"/>
          </a:p>
        </p:txBody>
      </p:sp>
    </p:spTree>
    <p:extLst>
      <p:ext uri="{BB962C8B-B14F-4D97-AF65-F5344CB8AC3E}">
        <p14:creationId xmlns:p14="http://schemas.microsoft.com/office/powerpoint/2010/main" val="5553151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128</a:t>
            </a:fld>
            <a:endParaRPr lang="en-US"/>
          </a:p>
        </p:txBody>
      </p:sp>
    </p:spTree>
    <p:extLst>
      <p:ext uri="{BB962C8B-B14F-4D97-AF65-F5344CB8AC3E}">
        <p14:creationId xmlns:p14="http://schemas.microsoft.com/office/powerpoint/2010/main" val="41503844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129</a:t>
            </a:fld>
            <a:endParaRPr lang="en-US"/>
          </a:p>
        </p:txBody>
      </p:sp>
    </p:spTree>
    <p:extLst>
      <p:ext uri="{BB962C8B-B14F-4D97-AF65-F5344CB8AC3E}">
        <p14:creationId xmlns:p14="http://schemas.microsoft.com/office/powerpoint/2010/main" val="29297244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130</a:t>
            </a:fld>
            <a:endParaRPr lang="en-US"/>
          </a:p>
        </p:txBody>
      </p:sp>
    </p:spTree>
    <p:extLst>
      <p:ext uri="{BB962C8B-B14F-4D97-AF65-F5344CB8AC3E}">
        <p14:creationId xmlns:p14="http://schemas.microsoft.com/office/powerpoint/2010/main" val="16991029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131</a:t>
            </a:fld>
            <a:endParaRPr lang="en-US"/>
          </a:p>
        </p:txBody>
      </p:sp>
    </p:spTree>
    <p:extLst>
      <p:ext uri="{BB962C8B-B14F-4D97-AF65-F5344CB8AC3E}">
        <p14:creationId xmlns:p14="http://schemas.microsoft.com/office/powerpoint/2010/main" val="3662126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Hazmat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12</a:t>
            </a:fld>
            <a:endParaRPr lang="en-US"/>
          </a:p>
        </p:txBody>
      </p:sp>
    </p:spTree>
    <p:extLst>
      <p:ext uri="{BB962C8B-B14F-4D97-AF65-F5344CB8AC3E}">
        <p14:creationId xmlns:p14="http://schemas.microsoft.com/office/powerpoint/2010/main" val="241633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13</a:t>
            </a:fld>
            <a:endParaRPr lang="en-US"/>
          </a:p>
        </p:txBody>
      </p:sp>
    </p:spTree>
    <p:extLst>
      <p:ext uri="{BB962C8B-B14F-4D97-AF65-F5344CB8AC3E}">
        <p14:creationId xmlns:p14="http://schemas.microsoft.com/office/powerpoint/2010/main" val="393836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14</a:t>
            </a:fld>
            <a:endParaRPr lang="en-US"/>
          </a:p>
        </p:txBody>
      </p:sp>
    </p:spTree>
    <p:extLst>
      <p:ext uri="{BB962C8B-B14F-4D97-AF65-F5344CB8AC3E}">
        <p14:creationId xmlns:p14="http://schemas.microsoft.com/office/powerpoint/2010/main" val="263444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(missing description or dimension is not great, but not a blocker).</a:t>
            </a:r>
          </a:p>
        </p:txBody>
      </p:sp>
      <p:sp>
        <p:nvSpPr>
          <p:cNvPr id="4" name="Slide Number Placeholder 3"/>
          <p:cNvSpPr>
            <a:spLocks noGrp="1"/>
          </p:cNvSpPr>
          <p:nvPr>
            <p:ph type="sldNum" sz="quarter" idx="5"/>
          </p:nvPr>
        </p:nvSpPr>
        <p:spPr/>
        <p:txBody>
          <a:bodyPr/>
          <a:lstStyle/>
          <a:p>
            <a:fld id="{94FE715F-FB35-DA4C-8E4A-393E633F1B0F}" type="slidenum">
              <a:rPr lang="en-US" smtClean="0"/>
              <a:t>15</a:t>
            </a:fld>
            <a:endParaRPr lang="en-US"/>
          </a:p>
        </p:txBody>
      </p:sp>
    </p:spTree>
    <p:extLst>
      <p:ext uri="{BB962C8B-B14F-4D97-AF65-F5344CB8AC3E}">
        <p14:creationId xmlns:p14="http://schemas.microsoft.com/office/powerpoint/2010/main" val="2582565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16</a:t>
            </a:fld>
            <a:endParaRPr lang="en-US"/>
          </a:p>
        </p:txBody>
      </p:sp>
    </p:spTree>
    <p:extLst>
      <p:ext uri="{BB962C8B-B14F-4D97-AF65-F5344CB8AC3E}">
        <p14:creationId xmlns:p14="http://schemas.microsoft.com/office/powerpoint/2010/main" val="141874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17</a:t>
            </a:fld>
            <a:endParaRPr lang="en-US"/>
          </a:p>
        </p:txBody>
      </p:sp>
    </p:spTree>
    <p:extLst>
      <p:ext uri="{BB962C8B-B14F-4D97-AF65-F5344CB8AC3E}">
        <p14:creationId xmlns:p14="http://schemas.microsoft.com/office/powerpoint/2010/main" val="3569725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18</a:t>
            </a:fld>
            <a:endParaRPr lang="en-US"/>
          </a:p>
        </p:txBody>
      </p:sp>
    </p:spTree>
    <p:extLst>
      <p:ext uri="{BB962C8B-B14F-4D97-AF65-F5344CB8AC3E}">
        <p14:creationId xmlns:p14="http://schemas.microsoft.com/office/powerpoint/2010/main" val="1418740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19</a:t>
            </a:fld>
            <a:endParaRPr lang="en-US"/>
          </a:p>
        </p:txBody>
      </p:sp>
    </p:spTree>
    <p:extLst>
      <p:ext uri="{BB962C8B-B14F-4D97-AF65-F5344CB8AC3E}">
        <p14:creationId xmlns:p14="http://schemas.microsoft.com/office/powerpoint/2010/main" val="2244941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a:t>
            </a:fld>
            <a:endParaRPr lang="en-US"/>
          </a:p>
        </p:txBody>
      </p:sp>
    </p:spTree>
    <p:extLst>
      <p:ext uri="{BB962C8B-B14F-4D97-AF65-F5344CB8AC3E}">
        <p14:creationId xmlns:p14="http://schemas.microsoft.com/office/powerpoint/2010/main" val="3082861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20</a:t>
            </a:fld>
            <a:endParaRPr lang="en-US"/>
          </a:p>
        </p:txBody>
      </p:sp>
    </p:spTree>
    <p:extLst>
      <p:ext uri="{BB962C8B-B14F-4D97-AF65-F5344CB8AC3E}">
        <p14:creationId xmlns:p14="http://schemas.microsoft.com/office/powerpoint/2010/main" val="1521400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So, what is Machine Learning?</a:t>
            </a: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Artificial Intelligence, coined the term in 1959 by stating that </a:t>
            </a:r>
          </a:p>
          <a:p>
            <a:pPr defTabSz="340117">
              <a:spcAft>
                <a:spcPts val="600"/>
              </a:spcAft>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should eventually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programming effort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200" kern="1200" dirty="0">
              <a:solidFill>
                <a:schemeClr val="tx1"/>
              </a:solidFill>
              <a:effectLst/>
              <a:latin typeface="Amazon Ember Light" panose="020B0403020204020204" pitchFamily="34" charset="0"/>
              <a:ea typeface="+mn-ea"/>
              <a:cs typeface="+mn-cs"/>
            </a:endParaRP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“A computer can be programmed so that it will learn to play a better game of checkers than can be played by the person who wrote the program.”</a:t>
            </a:r>
          </a:p>
          <a:p>
            <a:br>
              <a:rPr lang="en-US" dirty="0"/>
            </a:br>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learn how to do a task, </a:t>
            </a:r>
          </a:p>
          <a:p>
            <a:pPr fontAlgn="base"/>
            <a:r>
              <a:rPr lang="en-US" sz="1200" b="1" i="0" kern="1200" dirty="0">
                <a:solidFill>
                  <a:schemeClr val="tx1"/>
                </a:solidFill>
                <a:effectLst/>
                <a:latin typeface="+mn-lt"/>
                <a:ea typeface="+mn-ea"/>
                <a:cs typeface="+mn-cs"/>
              </a:rPr>
              <a:t>through algorithms that can learn from experience</a:t>
            </a:r>
          </a:p>
          <a:p>
            <a:pPr fontAlgn="base"/>
            <a:r>
              <a:rPr lang="en-US" sz="1200" b="0" i="0" kern="1200" dirty="0">
                <a:solidFill>
                  <a:schemeClr val="tx1"/>
                </a:solidFill>
                <a:effectLst/>
                <a:latin typeface="+mn-lt"/>
                <a:ea typeface="+mn-ea"/>
                <a:cs typeface="+mn-cs"/>
              </a:rPr>
              <a:t>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 still need to code something...</a:t>
            </a:r>
          </a:p>
          <a:p>
            <a:pPr fontAlgn="base"/>
            <a:r>
              <a:rPr lang="en-US" sz="1200" kern="1200" dirty="0">
                <a:solidFill>
                  <a:schemeClr val="tx1"/>
                </a:solidFill>
                <a:effectLst/>
                <a:latin typeface="Amazon Ember Light" panose="020B0403020204020204" pitchFamily="34" charset="0"/>
                <a:ea typeface="+mn-ea"/>
                <a:cs typeface="+mn-cs"/>
              </a:rPr>
              <a:t>the </a:t>
            </a:r>
            <a:r>
              <a:rPr lang="en-US" sz="1200" b="1" kern="1200" dirty="0">
                <a:solidFill>
                  <a:schemeClr val="tx1"/>
                </a:solidFill>
                <a:effectLst/>
                <a:latin typeface="Amazon Ember Light" panose="020B0403020204020204" pitchFamily="34" charset="0"/>
                <a:ea typeface="+mn-ea"/>
                <a:cs typeface="+mn-cs"/>
              </a:rPr>
              <a:t>key difference</a:t>
            </a:r>
            <a:r>
              <a:rPr lang="en-US" sz="1200" kern="1200" dirty="0">
                <a:solidFill>
                  <a:schemeClr val="tx1"/>
                </a:solidFill>
                <a:effectLst/>
                <a:latin typeface="Amazon Ember Light" panose="020B0403020204020204" pitchFamily="34" charset="0"/>
                <a:ea typeface="+mn-ea"/>
                <a:cs typeface="+mn-cs"/>
              </a:rPr>
              <a:t> is that in classical programming, you need to provide an exact recipe (code, sequence of steps/if/else/</a:t>
            </a:r>
            <a:r>
              <a:rPr lang="en-US" sz="1200" kern="1200" dirty="0" err="1">
                <a:solidFill>
                  <a:schemeClr val="tx1"/>
                </a:solidFill>
                <a:effectLst/>
                <a:latin typeface="Amazon Ember Light" panose="020B0403020204020204" pitchFamily="34" charset="0"/>
                <a:ea typeface="+mn-ea"/>
                <a:cs typeface="+mn-cs"/>
              </a:rPr>
              <a:t>etc</a:t>
            </a:r>
            <a:r>
              <a:rPr lang="en-US" sz="1200" kern="1200" dirty="0">
                <a:solidFill>
                  <a:schemeClr val="tx1"/>
                </a:solidFill>
                <a:effectLst/>
                <a:latin typeface="Amazon Ember Light" panose="020B0403020204020204" pitchFamily="34" charset="0"/>
                <a:ea typeface="+mn-ea"/>
                <a:cs typeface="+mn-cs"/>
              </a:rPr>
              <a:t>)</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the problem and provide the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b="0" i="0" kern="1200" dirty="0">
                <a:solidFill>
                  <a:schemeClr val="tx1"/>
                </a:solidFill>
                <a:effectLst/>
                <a:latin typeface="+mn-lt"/>
                <a:ea typeface="+mn-ea"/>
                <a:cs typeface="+mn-cs"/>
              </a:rPr>
              <a:t>Now, manually crafting and enhancing rules can be a difficult and cumbersome task, </a:t>
            </a:r>
          </a:p>
          <a:p>
            <a:pPr fontAlgn="base"/>
            <a:r>
              <a:rPr lang="en-US" sz="1200" b="0" i="0" kern="1200" dirty="0">
                <a:solidFill>
                  <a:schemeClr val="tx1"/>
                </a:solidFill>
                <a:effectLst/>
                <a:latin typeface="+mn-lt"/>
                <a:ea typeface="+mn-ea"/>
                <a:cs typeface="+mn-cs"/>
              </a:rPr>
              <a:t>sometimes impossible as we don’t know the rules to begin with, </a:t>
            </a:r>
          </a:p>
          <a:p>
            <a:pPr fontAlgn="base"/>
            <a:r>
              <a:rPr lang="en-US" sz="1200" b="0" i="0" kern="1200" dirty="0">
                <a:solidFill>
                  <a:schemeClr val="tx1"/>
                </a:solidFill>
                <a:effectLst/>
                <a:latin typeface="+mn-lt"/>
                <a:ea typeface="+mn-ea"/>
                <a:cs typeface="+mn-cs"/>
              </a:rPr>
              <a:t>And often requires that golden/rare piece of domain expertise/top expert perspective you saw in the Data Science diagram </a:t>
            </a:r>
          </a:p>
          <a:p>
            <a:pPr marL="171450" indent="-171450">
              <a:buFont typeface="Arial" panose="020B0604020202020204" pitchFamily="34" charset="0"/>
              <a:buChar char="•"/>
            </a:pPr>
            <a:r>
              <a:rPr lang="en-US" sz="1200" b="0" i="0" u="none" strike="noStrike" kern="1200" baseline="0" dirty="0">
                <a:solidFill>
                  <a:schemeClr val="tx1"/>
                </a:solidFill>
                <a:latin typeface="Amazon Ember"/>
                <a:ea typeface="+mn-ea"/>
                <a:cs typeface="+mn-cs"/>
              </a:rPr>
              <a:t>Think of writing a program for the complex task of face recognition</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WITH ML: we move this </a:t>
            </a:r>
            <a:r>
              <a:rPr lang="en-US" sz="1200" b="1" kern="1200" dirty="0">
                <a:solidFill>
                  <a:schemeClr val="tx1"/>
                </a:solidFill>
                <a:effectLst/>
                <a:latin typeface="Amazon Ember Light" panose="020B0403020204020204" pitchFamily="34" charset="0"/>
                <a:ea typeface="+mn-ea"/>
                <a:cs typeface="+mn-cs"/>
              </a:rPr>
              <a:t>heavy lifting </a:t>
            </a:r>
            <a:r>
              <a:rPr lang="en-US" sz="1200" kern="1200" dirty="0">
                <a:solidFill>
                  <a:schemeClr val="tx1"/>
                </a:solidFill>
                <a:effectLst/>
                <a:latin typeface="Amazon Ember Light" panose="020B0403020204020204" pitchFamily="34" charset="0"/>
                <a:ea typeface="+mn-ea"/>
                <a:cs typeface="+mn-cs"/>
              </a:rPr>
              <a:t>onto the machine</a:t>
            </a:r>
          </a:p>
          <a:p>
            <a:pPr fontAlgn="base"/>
            <a:r>
              <a:rPr lang="en-US" sz="1200" kern="1200" dirty="0">
                <a:solidFill>
                  <a:schemeClr val="tx1"/>
                </a:solidFill>
                <a:effectLst/>
                <a:latin typeface="Amazon Ember Light" panose="020B0403020204020204" pitchFamily="34" charset="0"/>
                <a:ea typeface="+mn-ea"/>
                <a:cs typeface="+mn-cs"/>
              </a:rPr>
              <a:t>Still need to provide some code (ML algorithm, a set of instructions) and DATA (ideally with answers)</a:t>
            </a:r>
          </a:p>
          <a:p>
            <a:pPr fontAlgn="base"/>
            <a:r>
              <a:rPr lang="en-US" sz="1200" kern="1200" dirty="0">
                <a:solidFill>
                  <a:schemeClr val="tx1"/>
                </a:solidFill>
                <a:effectLst/>
                <a:latin typeface="Amazon Ember Light" panose="020B0403020204020204" pitchFamily="34" charset="0"/>
                <a:ea typeface="+mn-ea"/>
                <a:cs typeface="+mn-cs"/>
              </a:rPr>
              <a:t>but that code will instruct the machine </a:t>
            </a:r>
            <a:r>
              <a:rPr lang="en-US" sz="1200" b="1" kern="1200" dirty="0">
                <a:solidFill>
                  <a:schemeClr val="tx1"/>
                </a:solidFill>
                <a:effectLst/>
                <a:latin typeface="Amazon Ember Light" panose="020B0403020204020204" pitchFamily="34" charset="0"/>
                <a:ea typeface="+mn-ea"/>
                <a:cs typeface="+mn-cs"/>
              </a:rPr>
              <a:t>how to learn/extract the RULES from the DATA&amp;ANSWERS</a:t>
            </a:r>
          </a:p>
          <a:p>
            <a:pPr fontAlgn="base"/>
            <a:endParaRPr lang="en-US" sz="1200" b="1" kern="1200" dirty="0">
              <a:solidFill>
                <a:schemeClr val="tx1"/>
              </a:solidFill>
              <a:effectLst/>
              <a:latin typeface="Amazon Ember Light" panose="020B0403020204020204" pitchFamily="34" charset="0"/>
              <a:ea typeface="+mn-ea"/>
              <a:cs typeface="+mn-cs"/>
            </a:endParaRPr>
          </a:p>
          <a:p>
            <a:pPr fontAlgn="base"/>
            <a:r>
              <a:rPr lang="en-US" sz="1200" b="1" kern="1200" dirty="0">
                <a:solidFill>
                  <a:schemeClr val="tx1"/>
                </a:solidFill>
                <a:effectLst/>
                <a:latin typeface="Amazon Ember Light" panose="020B0403020204020204" pitchFamily="34" charset="0"/>
                <a:ea typeface="+mn-ea"/>
                <a:cs typeface="+mn-cs"/>
              </a:rPr>
              <a:t>These Machine-Inferred / Machine-Learned RULES, which are what’s called, </a:t>
            </a:r>
          </a:p>
          <a:p>
            <a:pPr fontAlgn="base"/>
            <a:r>
              <a:rPr lang="en-US" sz="1200" b="1" kern="1200" dirty="0">
                <a:solidFill>
                  <a:schemeClr val="tx1"/>
                </a:solidFill>
                <a:effectLst/>
                <a:latin typeface="Amazon Ember Light" panose="020B0403020204020204" pitchFamily="34" charset="0"/>
                <a:ea typeface="+mn-ea"/>
                <a:cs typeface="+mn-cs"/>
              </a:rPr>
              <a:t>the trained ML model </a:t>
            </a:r>
          </a:p>
          <a:p>
            <a:pPr fontAlgn="base"/>
            <a:r>
              <a:rPr lang="en-US" sz="1200" b="0" kern="1200" dirty="0">
                <a:solidFill>
                  <a:schemeClr val="tx1"/>
                </a:solidFill>
                <a:effectLst/>
                <a:latin typeface="Amazon Ember Light" panose="020B0403020204020204" pitchFamily="34" charset="0"/>
                <a:ea typeface="+mn-ea"/>
                <a:cs typeface="+mn-cs"/>
              </a:rPr>
              <a:t>c</a:t>
            </a:r>
            <a:r>
              <a:rPr lang="en-US" sz="1200" kern="1200" dirty="0">
                <a:solidFill>
                  <a:schemeClr val="tx1"/>
                </a:solidFill>
                <a:effectLst/>
                <a:latin typeface="Amazon Ember Light" panose="020B0403020204020204" pitchFamily="34" charset="0"/>
                <a:ea typeface="+mn-ea"/>
                <a:cs typeface="+mn-cs"/>
              </a:rPr>
              <a:t>an then be further used to provide answers to new similar problems, on new similar data.</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800" dirty="0"/>
          </a:p>
          <a:p>
            <a:pPr marL="0" indent="0">
              <a:lnSpc>
                <a:spcPct val="110000"/>
              </a:lnSpc>
              <a:buNone/>
            </a:pPr>
            <a:endParaRPr lang="en-US" sz="2800" dirty="0"/>
          </a:p>
          <a:p>
            <a:pPr marL="0" indent="0">
              <a:lnSpc>
                <a:spcPct val="110000"/>
              </a:lnSpc>
              <a:buNone/>
            </a:pPr>
            <a:endParaRPr lang="en-US" sz="2800"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21</a:t>
            </a:fld>
            <a:endParaRPr lang="en-US"/>
          </a:p>
        </p:txBody>
      </p:sp>
    </p:spTree>
    <p:extLst>
      <p:ext uri="{BB962C8B-B14F-4D97-AF65-F5344CB8AC3E}">
        <p14:creationId xmlns:p14="http://schemas.microsoft.com/office/powerpoint/2010/main" val="172190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So, what is Machine Learning?</a:t>
            </a: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Artificial Intelligence, coined the term in 1959 by stating that </a:t>
            </a:r>
          </a:p>
          <a:p>
            <a:pPr defTabSz="340117">
              <a:spcAft>
                <a:spcPts val="600"/>
              </a:spcAft>
            </a:pP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should eventually </a:t>
            </a:r>
            <a:r>
              <a:rPr lang="en-US" sz="12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programming effort</a:t>
            </a: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1200" kern="1200" dirty="0">
              <a:solidFill>
                <a:schemeClr val="tx1"/>
              </a:solidFill>
              <a:effectLst/>
              <a:latin typeface="Amazon Ember Light" panose="020B0403020204020204" pitchFamily="34" charset="0"/>
              <a:ea typeface="+mn-ea"/>
              <a:cs typeface="+mn-cs"/>
            </a:endParaRPr>
          </a:p>
          <a:p>
            <a:pPr fontAlgn="base"/>
            <a:endParaRPr lang="en-US" sz="1200" kern="1200" dirty="0">
              <a:solidFill>
                <a:schemeClr val="tx1"/>
              </a:solidFill>
              <a:effectLst/>
              <a:latin typeface="+mn-lt"/>
              <a:ea typeface="+mn-ea"/>
              <a:cs typeface="+mn-cs"/>
            </a:endParaRPr>
          </a:p>
          <a:p>
            <a:pPr fontAlgn="base"/>
            <a:r>
              <a:rPr lang="en-US" sz="1200" kern="1200" dirty="0">
                <a:solidFill>
                  <a:schemeClr val="tx1"/>
                </a:solidFill>
                <a:effectLst/>
                <a:latin typeface="+mn-lt"/>
                <a:ea typeface="+mn-ea"/>
                <a:cs typeface="+mn-cs"/>
              </a:rPr>
              <a:t>“A computer can be programmed so that it will learn to play a better game of checkers than can be played by the person who wrote the program.”</a:t>
            </a:r>
          </a:p>
          <a:p>
            <a:br>
              <a:rPr lang="en-US" dirty="0"/>
            </a:br>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learn how to do a task, </a:t>
            </a:r>
          </a:p>
          <a:p>
            <a:pPr fontAlgn="base"/>
            <a:r>
              <a:rPr lang="en-US" sz="1200" b="1" i="0" kern="1200" dirty="0">
                <a:solidFill>
                  <a:schemeClr val="tx1"/>
                </a:solidFill>
                <a:effectLst/>
                <a:latin typeface="+mn-lt"/>
                <a:ea typeface="+mn-ea"/>
                <a:cs typeface="+mn-cs"/>
              </a:rPr>
              <a:t>through algorithms that can learn from experience</a:t>
            </a:r>
          </a:p>
          <a:p>
            <a:pPr fontAlgn="base"/>
            <a:r>
              <a:rPr lang="en-US" sz="1200" b="0" i="0" kern="1200" dirty="0">
                <a:solidFill>
                  <a:schemeClr val="tx1"/>
                </a:solidFill>
                <a:effectLst/>
                <a:latin typeface="+mn-lt"/>
                <a:ea typeface="+mn-ea"/>
                <a:cs typeface="+mn-cs"/>
              </a:rPr>
              <a:t>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 still need to code something...</a:t>
            </a:r>
          </a:p>
          <a:p>
            <a:pPr fontAlgn="base"/>
            <a:r>
              <a:rPr lang="en-US" sz="1200" kern="1200" dirty="0">
                <a:solidFill>
                  <a:schemeClr val="tx1"/>
                </a:solidFill>
                <a:effectLst/>
                <a:latin typeface="Amazon Ember Light" panose="020B0403020204020204" pitchFamily="34" charset="0"/>
                <a:ea typeface="+mn-ea"/>
                <a:cs typeface="+mn-cs"/>
              </a:rPr>
              <a:t>the </a:t>
            </a:r>
            <a:r>
              <a:rPr lang="en-US" sz="1200" b="1" kern="1200" dirty="0">
                <a:solidFill>
                  <a:schemeClr val="tx1"/>
                </a:solidFill>
                <a:effectLst/>
                <a:latin typeface="Amazon Ember Light" panose="020B0403020204020204" pitchFamily="34" charset="0"/>
                <a:ea typeface="+mn-ea"/>
                <a:cs typeface="+mn-cs"/>
              </a:rPr>
              <a:t>key difference</a:t>
            </a:r>
            <a:r>
              <a:rPr lang="en-US" sz="1200" kern="1200" dirty="0">
                <a:solidFill>
                  <a:schemeClr val="tx1"/>
                </a:solidFill>
                <a:effectLst/>
                <a:latin typeface="Amazon Ember Light" panose="020B0403020204020204" pitchFamily="34" charset="0"/>
                <a:ea typeface="+mn-ea"/>
                <a:cs typeface="+mn-cs"/>
              </a:rPr>
              <a:t> is that in classical programming, you need to provide an exact recipe (code, sequence of steps/if/else/</a:t>
            </a:r>
            <a:r>
              <a:rPr lang="en-US" sz="1200" kern="1200" dirty="0" err="1">
                <a:solidFill>
                  <a:schemeClr val="tx1"/>
                </a:solidFill>
                <a:effectLst/>
                <a:latin typeface="Amazon Ember Light" panose="020B0403020204020204" pitchFamily="34" charset="0"/>
                <a:ea typeface="+mn-ea"/>
                <a:cs typeface="+mn-cs"/>
              </a:rPr>
              <a:t>etc</a:t>
            </a:r>
            <a:r>
              <a:rPr lang="en-US" sz="1200" kern="1200" dirty="0">
                <a:solidFill>
                  <a:schemeClr val="tx1"/>
                </a:solidFill>
                <a:effectLst/>
                <a:latin typeface="Amazon Ember Light" panose="020B0403020204020204" pitchFamily="34" charset="0"/>
                <a:ea typeface="+mn-ea"/>
                <a:cs typeface="+mn-cs"/>
              </a:rPr>
              <a:t>)</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the problem and provide the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b="0" i="0" kern="1200" dirty="0">
                <a:solidFill>
                  <a:schemeClr val="tx1"/>
                </a:solidFill>
                <a:effectLst/>
                <a:latin typeface="+mn-lt"/>
                <a:ea typeface="+mn-ea"/>
                <a:cs typeface="+mn-cs"/>
              </a:rPr>
              <a:t>Now, manually crafting and enhancing rules can be a difficult and cumbersome task, </a:t>
            </a:r>
          </a:p>
          <a:p>
            <a:pPr fontAlgn="base"/>
            <a:r>
              <a:rPr lang="en-US" sz="1200" b="0" i="0" kern="1200" dirty="0">
                <a:solidFill>
                  <a:schemeClr val="tx1"/>
                </a:solidFill>
                <a:effectLst/>
                <a:latin typeface="+mn-lt"/>
                <a:ea typeface="+mn-ea"/>
                <a:cs typeface="+mn-cs"/>
              </a:rPr>
              <a:t>sometimes impossible as we don’t know the rules to begin with, </a:t>
            </a:r>
          </a:p>
          <a:p>
            <a:pPr fontAlgn="base"/>
            <a:r>
              <a:rPr lang="en-US" sz="1200" b="0" i="0" kern="1200" dirty="0">
                <a:solidFill>
                  <a:schemeClr val="tx1"/>
                </a:solidFill>
                <a:effectLst/>
                <a:latin typeface="+mn-lt"/>
                <a:ea typeface="+mn-ea"/>
                <a:cs typeface="+mn-cs"/>
              </a:rPr>
              <a:t>And often requires that golden/rare piece of domain expertise/top expert perspective you saw in the Data Science diagram </a:t>
            </a:r>
          </a:p>
          <a:p>
            <a:pPr marL="171450" indent="-171450">
              <a:buFont typeface="Arial" panose="020B0604020202020204" pitchFamily="34" charset="0"/>
              <a:buChar char="•"/>
            </a:pPr>
            <a:r>
              <a:rPr lang="en-US" sz="1200" b="0" i="0" u="none" strike="noStrike" kern="1200" baseline="0" dirty="0">
                <a:solidFill>
                  <a:schemeClr val="tx1"/>
                </a:solidFill>
                <a:latin typeface="Amazon Ember"/>
                <a:ea typeface="+mn-ea"/>
                <a:cs typeface="+mn-cs"/>
              </a:rPr>
              <a:t>Think of writing a program for the complex task of face recognition</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WITH ML: we move this </a:t>
            </a:r>
            <a:r>
              <a:rPr lang="en-US" sz="1200" b="1" kern="1200" dirty="0">
                <a:solidFill>
                  <a:schemeClr val="tx1"/>
                </a:solidFill>
                <a:effectLst/>
                <a:latin typeface="Amazon Ember Light" panose="020B0403020204020204" pitchFamily="34" charset="0"/>
                <a:ea typeface="+mn-ea"/>
                <a:cs typeface="+mn-cs"/>
              </a:rPr>
              <a:t>heavy lifting </a:t>
            </a:r>
            <a:r>
              <a:rPr lang="en-US" sz="1200" kern="1200" dirty="0">
                <a:solidFill>
                  <a:schemeClr val="tx1"/>
                </a:solidFill>
                <a:effectLst/>
                <a:latin typeface="Amazon Ember Light" panose="020B0403020204020204" pitchFamily="34" charset="0"/>
                <a:ea typeface="+mn-ea"/>
                <a:cs typeface="+mn-cs"/>
              </a:rPr>
              <a:t>onto the machine</a:t>
            </a:r>
          </a:p>
          <a:p>
            <a:pPr fontAlgn="base"/>
            <a:r>
              <a:rPr lang="en-US" sz="1200" kern="1200" dirty="0">
                <a:solidFill>
                  <a:schemeClr val="tx1"/>
                </a:solidFill>
                <a:effectLst/>
                <a:latin typeface="Amazon Ember Light" panose="020B0403020204020204" pitchFamily="34" charset="0"/>
                <a:ea typeface="+mn-ea"/>
                <a:cs typeface="+mn-cs"/>
              </a:rPr>
              <a:t>Still need to provide some code (ML algorithm, a set of instructions) and DATA (ideally with answers)</a:t>
            </a:r>
          </a:p>
          <a:p>
            <a:pPr fontAlgn="base"/>
            <a:r>
              <a:rPr lang="en-US" sz="1200" kern="1200" dirty="0">
                <a:solidFill>
                  <a:schemeClr val="tx1"/>
                </a:solidFill>
                <a:effectLst/>
                <a:latin typeface="Amazon Ember Light" panose="020B0403020204020204" pitchFamily="34" charset="0"/>
                <a:ea typeface="+mn-ea"/>
                <a:cs typeface="+mn-cs"/>
              </a:rPr>
              <a:t>but that code will instruct the machine </a:t>
            </a:r>
            <a:r>
              <a:rPr lang="en-US" sz="1200" b="1" kern="1200" dirty="0">
                <a:solidFill>
                  <a:schemeClr val="tx1"/>
                </a:solidFill>
                <a:effectLst/>
                <a:latin typeface="Amazon Ember Light" panose="020B0403020204020204" pitchFamily="34" charset="0"/>
                <a:ea typeface="+mn-ea"/>
                <a:cs typeface="+mn-cs"/>
              </a:rPr>
              <a:t>how to learn/extract the RULES from the DATA&amp;ANSWERS</a:t>
            </a:r>
          </a:p>
          <a:p>
            <a:pPr fontAlgn="base"/>
            <a:endParaRPr lang="en-US" sz="1200" b="1" kern="1200" dirty="0">
              <a:solidFill>
                <a:schemeClr val="tx1"/>
              </a:solidFill>
              <a:effectLst/>
              <a:latin typeface="Amazon Ember Light" panose="020B0403020204020204" pitchFamily="34" charset="0"/>
              <a:ea typeface="+mn-ea"/>
              <a:cs typeface="+mn-cs"/>
            </a:endParaRPr>
          </a:p>
          <a:p>
            <a:pPr fontAlgn="base"/>
            <a:r>
              <a:rPr lang="en-US" sz="1200" b="1" kern="1200" dirty="0">
                <a:solidFill>
                  <a:schemeClr val="tx1"/>
                </a:solidFill>
                <a:effectLst/>
                <a:latin typeface="Amazon Ember Light" panose="020B0403020204020204" pitchFamily="34" charset="0"/>
                <a:ea typeface="+mn-ea"/>
                <a:cs typeface="+mn-cs"/>
              </a:rPr>
              <a:t>These Machine-Inferred / Machine-Learned RULES, which are what’s called, </a:t>
            </a:r>
          </a:p>
          <a:p>
            <a:pPr fontAlgn="base"/>
            <a:r>
              <a:rPr lang="en-US" sz="1200" b="1" kern="1200" dirty="0">
                <a:solidFill>
                  <a:schemeClr val="tx1"/>
                </a:solidFill>
                <a:effectLst/>
                <a:latin typeface="Amazon Ember Light" panose="020B0403020204020204" pitchFamily="34" charset="0"/>
                <a:ea typeface="+mn-ea"/>
                <a:cs typeface="+mn-cs"/>
              </a:rPr>
              <a:t>the trained ML model </a:t>
            </a:r>
          </a:p>
          <a:p>
            <a:pPr fontAlgn="base"/>
            <a:r>
              <a:rPr lang="en-US" sz="1200" b="0" kern="1200" dirty="0">
                <a:solidFill>
                  <a:schemeClr val="tx1"/>
                </a:solidFill>
                <a:effectLst/>
                <a:latin typeface="Amazon Ember Light" panose="020B0403020204020204" pitchFamily="34" charset="0"/>
                <a:ea typeface="+mn-ea"/>
                <a:cs typeface="+mn-cs"/>
              </a:rPr>
              <a:t>c</a:t>
            </a:r>
            <a:r>
              <a:rPr lang="en-US" sz="1200" kern="1200" dirty="0">
                <a:solidFill>
                  <a:schemeClr val="tx1"/>
                </a:solidFill>
                <a:effectLst/>
                <a:latin typeface="Amazon Ember Light" panose="020B0403020204020204" pitchFamily="34" charset="0"/>
                <a:ea typeface="+mn-ea"/>
                <a:cs typeface="+mn-cs"/>
              </a:rPr>
              <a:t>an then be further used to provide answers to new similar problems, on new similar data.</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2800" dirty="0"/>
          </a:p>
          <a:p>
            <a:pPr marL="0" indent="0">
              <a:lnSpc>
                <a:spcPct val="110000"/>
              </a:lnSpc>
              <a:buNone/>
            </a:pPr>
            <a:endParaRPr lang="en-US" sz="2800" dirty="0"/>
          </a:p>
          <a:p>
            <a:pPr marL="0" indent="0">
              <a:lnSpc>
                <a:spcPct val="110000"/>
              </a:lnSpc>
              <a:buNone/>
            </a:pPr>
            <a:endParaRPr lang="en-US" sz="2800"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22</a:t>
            </a:fld>
            <a:endParaRPr lang="en-US"/>
          </a:p>
        </p:txBody>
      </p:sp>
    </p:spTree>
    <p:extLst>
      <p:ext uri="{BB962C8B-B14F-4D97-AF65-F5344CB8AC3E}">
        <p14:creationId xmlns:p14="http://schemas.microsoft.com/office/powerpoint/2010/main" val="3766649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23</a:t>
            </a:fld>
            <a:endParaRPr lang="en-US"/>
          </a:p>
        </p:txBody>
      </p:sp>
    </p:spTree>
    <p:extLst>
      <p:ext uri="{BB962C8B-B14F-4D97-AF65-F5344CB8AC3E}">
        <p14:creationId xmlns:p14="http://schemas.microsoft.com/office/powerpoint/2010/main" val="61346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24</a:t>
            </a:fld>
            <a:endParaRPr lang="en-US"/>
          </a:p>
        </p:txBody>
      </p:sp>
    </p:spTree>
    <p:extLst>
      <p:ext uri="{BB962C8B-B14F-4D97-AF65-F5344CB8AC3E}">
        <p14:creationId xmlns:p14="http://schemas.microsoft.com/office/powerpoint/2010/main" val="242663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25</a:t>
            </a:fld>
            <a:endParaRPr lang="en-US"/>
          </a:p>
        </p:txBody>
      </p:sp>
    </p:spTree>
    <p:extLst>
      <p:ext uri="{BB962C8B-B14F-4D97-AF65-F5344CB8AC3E}">
        <p14:creationId xmlns:p14="http://schemas.microsoft.com/office/powerpoint/2010/main" val="2234190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26</a:t>
            </a:fld>
            <a:endParaRPr lang="en-US"/>
          </a:p>
        </p:txBody>
      </p:sp>
    </p:spTree>
    <p:extLst>
      <p:ext uri="{BB962C8B-B14F-4D97-AF65-F5344CB8AC3E}">
        <p14:creationId xmlns:p14="http://schemas.microsoft.com/office/powerpoint/2010/main" val="342025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27</a:t>
            </a:fld>
            <a:endParaRPr lang="en-US"/>
          </a:p>
        </p:txBody>
      </p:sp>
    </p:spTree>
    <p:extLst>
      <p:ext uri="{BB962C8B-B14F-4D97-AF65-F5344CB8AC3E}">
        <p14:creationId xmlns:p14="http://schemas.microsoft.com/office/powerpoint/2010/main" val="349468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28</a:t>
            </a:fld>
            <a:endParaRPr lang="en-US"/>
          </a:p>
        </p:txBody>
      </p:sp>
    </p:spTree>
    <p:extLst>
      <p:ext uri="{BB962C8B-B14F-4D97-AF65-F5344CB8AC3E}">
        <p14:creationId xmlns:p14="http://schemas.microsoft.com/office/powerpoint/2010/main" val="228937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Amazon Ember Light" panose="020B0403020204020204" pitchFamily="34" charset="0"/>
                <a:cs typeface="Amazon Ember Light" panose="020B0403020204020204" pitchFamily="34" charset="0"/>
              </a:rPr>
              <a:t>Here is an example algorithm. This has been simplified from what you might use in a real environment, but it shows the two key components of an algorithm: features and weights.</a:t>
            </a:r>
          </a:p>
        </p:txBody>
      </p:sp>
    </p:spTree>
    <p:extLst>
      <p:ext uri="{BB962C8B-B14F-4D97-AF65-F5344CB8AC3E}">
        <p14:creationId xmlns:p14="http://schemas.microsoft.com/office/powerpoint/2010/main" val="20366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3</a:t>
            </a:fld>
            <a:endParaRPr lang="en-US"/>
          </a:p>
        </p:txBody>
      </p:sp>
    </p:spTree>
    <p:extLst>
      <p:ext uri="{BB962C8B-B14F-4D97-AF65-F5344CB8AC3E}">
        <p14:creationId xmlns:p14="http://schemas.microsoft.com/office/powerpoint/2010/main" val="3262484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Amazon Ember Light" panose="020B0403020204020204" pitchFamily="34" charset="0"/>
                <a:cs typeface="Amazon Ember Light" panose="020B0403020204020204" pitchFamily="34" charset="0"/>
              </a:rPr>
              <a:t>Here is an example ML algorithm. This has been simplified from what you might use in a real environment, </a:t>
            </a:r>
          </a:p>
          <a:p>
            <a:r>
              <a:rPr lang="en-US" sz="1200" dirty="0">
                <a:ea typeface="Amazon Ember Light" panose="020B0403020204020204" pitchFamily="34" charset="0"/>
                <a:cs typeface="Amazon Ember Light" panose="020B0403020204020204" pitchFamily="34" charset="0"/>
              </a:rPr>
              <a:t>but it shows the two key components of an algorithm: features and weights.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Descriptive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573094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Amazon Ember Light" panose="020B0403020204020204" pitchFamily="34" charset="0"/>
                <a:cs typeface="Amazon Ember Light" panose="020B0403020204020204" pitchFamily="34" charset="0"/>
              </a:rPr>
              <a:t>e.g., the 4</a:t>
            </a:r>
            <a:r>
              <a:rPr lang="en-US" sz="1200" baseline="30000" dirty="0">
                <a:ea typeface="Amazon Ember Light" panose="020B0403020204020204" pitchFamily="34" charset="0"/>
                <a:cs typeface="Amazon Ember Light" panose="020B0403020204020204" pitchFamily="34" charset="0"/>
              </a:rPr>
              <a:t>th</a:t>
            </a:r>
            <a:r>
              <a:rPr lang="en-US" sz="1200" dirty="0">
                <a:ea typeface="Amazon Ember Light" panose="020B0403020204020204" pitchFamily="34" charset="0"/>
                <a:cs typeface="Amazon Ember Light" panose="020B0403020204020204" pitchFamily="34" charset="0"/>
              </a:rPr>
              <a:t> book feature in our ‘filling the shelves’ example could be ‘no of pages’…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Descriptive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658095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Amazon Ember Light" panose="020B0403020204020204" pitchFamily="34" charset="0"/>
                <a:cs typeface="Amazon Ember Light" panose="020B0403020204020204" pitchFamily="34" charset="0"/>
              </a:rPr>
              <a:t>e.g., the 4</a:t>
            </a:r>
            <a:r>
              <a:rPr lang="en-US" sz="1200" baseline="30000" dirty="0">
                <a:ea typeface="Amazon Ember Light" panose="020B0403020204020204" pitchFamily="34" charset="0"/>
                <a:cs typeface="Amazon Ember Light" panose="020B0403020204020204" pitchFamily="34" charset="0"/>
              </a:rPr>
              <a:t>th</a:t>
            </a:r>
            <a:r>
              <a:rPr lang="en-US" sz="1200" dirty="0">
                <a:ea typeface="Amazon Ember Light" panose="020B0403020204020204" pitchFamily="34" charset="0"/>
                <a:cs typeface="Amazon Ember Light" panose="020B0403020204020204" pitchFamily="34" charset="0"/>
              </a:rPr>
              <a:t> book feature in our ‘filling the shelves’ example could be ‘no of pages’…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Descriptive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9801372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Descriptive Text]</a:t>
            </a:r>
          </a:p>
          <a:p>
            <a:endParaRPr lang="en-US" sz="1200" dirty="0">
              <a:ea typeface="Amazon Ember Light" panose="020B0403020204020204" pitchFamily="34" charset="0"/>
              <a:cs typeface="Amazon Ember Light" panose="020B0403020204020204" pitchFamily="34" charset="0"/>
            </a:endParaRPr>
          </a:p>
          <a:p>
            <a:r>
              <a:rPr lang="en-US" sz="1200" dirty="0">
                <a:ea typeface="Amazon Ember Light" panose="020B0403020204020204" pitchFamily="34" charset="0"/>
                <a:cs typeface="Amazon Ember Light" panose="020B0403020204020204" pitchFamily="34" charset="0"/>
              </a:rPr>
              <a:t>Note the a0*x0 term, a term that does not depend on the features, with a0 aka. bias term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62000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a typeface="Amazon Ember Light" panose="020B0403020204020204" pitchFamily="34" charset="0"/>
                <a:cs typeface="Amazon Ember Light" panose="020B0403020204020204" pitchFamily="34" charset="0"/>
              </a:rPr>
              <a:t>e.g., the 4</a:t>
            </a:r>
            <a:r>
              <a:rPr lang="en-US" sz="1200" baseline="30000" dirty="0">
                <a:ea typeface="Amazon Ember Light" panose="020B0403020204020204" pitchFamily="34" charset="0"/>
                <a:cs typeface="Amazon Ember Light" panose="020B0403020204020204" pitchFamily="34" charset="0"/>
              </a:rPr>
              <a:t>th</a:t>
            </a:r>
            <a:r>
              <a:rPr lang="en-US" sz="1200" dirty="0">
                <a:ea typeface="Amazon Ember Light" panose="020B0403020204020204" pitchFamily="34" charset="0"/>
                <a:cs typeface="Amazon Ember Light" panose="020B0403020204020204" pitchFamily="34" charset="0"/>
              </a:rPr>
              <a:t> book feature in our ‘filling the shelves’ example could be ‘is the book fiction’…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Descriptive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283117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a:t>
            </a:r>
            <a:r>
              <a:rPr lang="en-US" sz="1200" dirty="0">
                <a:ea typeface="Amazon Ember Light" panose="020B0403020204020204" pitchFamily="34" charset="0"/>
                <a:cs typeface="Amazon Ember Light" panose="020B0403020204020204" pitchFamily="34" charset="0"/>
              </a:rPr>
              <a:t>a model predicting book prices, based only on the selected features (no of pages, fiction/non-fiction), </a:t>
            </a:r>
          </a:p>
          <a:p>
            <a:r>
              <a:rPr lang="en-US" sz="1200" dirty="0">
                <a:ea typeface="Amazon Ember Light" panose="020B0403020204020204" pitchFamily="34" charset="0"/>
                <a:cs typeface="Amazon Ember Light" panose="020B0403020204020204" pitchFamily="34" charset="0"/>
              </a:rPr>
              <a:t>setting the bias weight to 0 and assuming the other weights as a1 = 0.1 and an = -0.25, </a:t>
            </a:r>
          </a:p>
          <a:p>
            <a:r>
              <a:rPr lang="en-US" sz="1200" dirty="0">
                <a:ea typeface="Amazon Ember Light" panose="020B0403020204020204" pitchFamily="34" charset="0"/>
                <a:cs typeface="Amazon Ember Light" panose="020B0403020204020204" pitchFamily="34" charset="0"/>
              </a:rPr>
              <a:t>would predict the price of a fiction book with 150 pages, as …</a:t>
            </a:r>
            <a:endParaRPr lang="en-US" dirty="0"/>
          </a:p>
          <a:p>
            <a:endParaRPr lang="en-US" dirty="0"/>
          </a:p>
          <a:p>
            <a:r>
              <a:rPr lang="en-US" dirty="0"/>
              <a:t>[READ Descriptive Text]</a:t>
            </a:r>
          </a:p>
          <a:p>
            <a:endParaRPr lang="en-US" sz="1200" dirty="0">
              <a:ea typeface="Amazon Ember Light" panose="020B0403020204020204" pitchFamily="34" charset="0"/>
              <a:cs typeface="Amazon Ember Light" panose="020B0403020204020204" pitchFamily="34" charset="0"/>
            </a:endParaRPr>
          </a:p>
          <a:p>
            <a:r>
              <a:rPr lang="en-US" sz="1200" dirty="0">
                <a:ea typeface="Amazon Ember Light" panose="020B0403020204020204" pitchFamily="34" charset="0"/>
                <a:cs typeface="Amazon Ember Light" panose="020B0403020204020204" pitchFamily="34" charset="0"/>
              </a:rPr>
              <a:t>Now, if the predicted book price makes no sense compared with known prices for similar books, </a:t>
            </a:r>
          </a:p>
          <a:p>
            <a:r>
              <a:rPr lang="en-US" sz="1200" dirty="0">
                <a:ea typeface="Amazon Ember Light" panose="020B0403020204020204" pitchFamily="34" charset="0"/>
                <a:cs typeface="Amazon Ember Light" panose="020B0403020204020204" pitchFamily="34" charset="0"/>
              </a:rPr>
              <a:t>the weights are further adjusted by the ML </a:t>
            </a:r>
            <a:r>
              <a:rPr lang="en-US" sz="1200" dirty="0" err="1">
                <a:ea typeface="Amazon Ember Light" panose="020B0403020204020204" pitchFamily="34" charset="0"/>
                <a:cs typeface="Amazon Ember Light" panose="020B0403020204020204" pitchFamily="34" charset="0"/>
              </a:rPr>
              <a:t>alg</a:t>
            </a:r>
            <a:r>
              <a:rPr lang="en-US" sz="1200" dirty="0">
                <a:ea typeface="Amazon Ember Light" panose="020B0403020204020204" pitchFamily="34" charset="0"/>
                <a:cs typeface="Amazon Ember Light" panose="020B0403020204020204" pitchFamily="34" charset="0"/>
              </a:rPr>
              <a:t> to ensure the prediction closely matches the labels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Descriptive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By more complex ML algorithms we generally mean (much) larger number of features and weights, in the order of millions/billions.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[Try classical programming to code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[CLICK for Next Slide]</a:t>
            </a:r>
          </a:p>
          <a:p>
            <a:endParaRPr lang="en-US" sz="12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098668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36</a:t>
            </a:fld>
            <a:endParaRPr lang="en-US"/>
          </a:p>
        </p:txBody>
      </p:sp>
    </p:spTree>
    <p:extLst>
      <p:ext uri="{BB962C8B-B14F-4D97-AF65-F5344CB8AC3E}">
        <p14:creationId xmlns:p14="http://schemas.microsoft.com/office/powerpoint/2010/main" val="2934198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37</a:t>
            </a:fld>
            <a:endParaRPr lang="en-US"/>
          </a:p>
        </p:txBody>
      </p:sp>
    </p:spTree>
    <p:extLst>
      <p:ext uri="{BB962C8B-B14F-4D97-AF65-F5344CB8AC3E}">
        <p14:creationId xmlns:p14="http://schemas.microsoft.com/office/powerpoint/2010/main" val="1384983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1275109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858369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Learn about ML fundamentals (~2h),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build, evaluate, and improve ML models with AutoGluon (AG) (~4h), </a:t>
            </a:r>
          </a:p>
          <a:p>
            <a:r>
              <a:rPr lang="en-US" dirty="0"/>
              <a:t>- along with, identifying business problems that could be/should be solved with ML tools (~1h)</a:t>
            </a:r>
          </a:p>
          <a:p>
            <a:r>
              <a:rPr lang="en-US" dirty="0"/>
              <a:t>(vs. business problems that do not require ML, can be solved with traditional methods, etc.)</a:t>
            </a:r>
          </a:p>
          <a:p>
            <a:endParaRPr lang="en-US" dirty="0"/>
          </a:p>
          <a:p>
            <a:r>
              <a:rPr lang="en-US" dirty="0"/>
              <a:t>Administrative announcements:</a:t>
            </a:r>
          </a:p>
          <a:p>
            <a:pPr marL="171450" indent="-171450">
              <a:buFontTx/>
              <a:buChar char="-"/>
            </a:pPr>
            <a:r>
              <a:rPr lang="en-US" dirty="0"/>
              <a:t>There will be 10 minutes breaks before the top of every hour or so</a:t>
            </a:r>
          </a:p>
          <a:p>
            <a:pPr marL="171450" indent="-171450">
              <a:buFontTx/>
              <a:buChar char="-"/>
            </a:pPr>
            <a:r>
              <a:rPr lang="en-US" dirty="0"/>
              <a:t>The whole session is recorded, and the recording will be shared shortly after class for future reference</a:t>
            </a:r>
          </a:p>
          <a:p>
            <a:pPr marL="171450" indent="-171450">
              <a:buFontTx/>
              <a:buChar char="-"/>
            </a:pPr>
            <a:r>
              <a:rPr lang="en-US" dirty="0"/>
              <a:t>Feel free to ask questions, add comments, share knowledge at any time during the session (chime, slack)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Next Slide]</a:t>
            </a:r>
          </a:p>
        </p:txBody>
      </p:sp>
      <p:sp>
        <p:nvSpPr>
          <p:cNvPr id="4" name="Slide Number Placeholder 3"/>
          <p:cNvSpPr>
            <a:spLocks noGrp="1"/>
          </p:cNvSpPr>
          <p:nvPr>
            <p:ph type="sldNum" sz="quarter" idx="5"/>
          </p:nvPr>
        </p:nvSpPr>
        <p:spPr/>
        <p:txBody>
          <a:bodyPr/>
          <a:lstStyle/>
          <a:p>
            <a:fld id="{94FE715F-FB35-DA4C-8E4A-393E633F1B0F}" type="slidenum">
              <a:rPr lang="en-US" smtClean="0"/>
              <a:t>4</a:t>
            </a:fld>
            <a:endParaRPr lang="en-US"/>
          </a:p>
        </p:txBody>
      </p:sp>
    </p:spTree>
    <p:extLst>
      <p:ext uri="{BB962C8B-B14F-4D97-AF65-F5344CB8AC3E}">
        <p14:creationId xmlns:p14="http://schemas.microsoft.com/office/powerpoint/2010/main" val="11342417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40</a:t>
            </a:fld>
            <a:endParaRPr lang="en-US"/>
          </a:p>
        </p:txBody>
      </p:sp>
    </p:spTree>
    <p:extLst>
      <p:ext uri="{BB962C8B-B14F-4D97-AF65-F5344CB8AC3E}">
        <p14:creationId xmlns:p14="http://schemas.microsoft.com/office/powerpoint/2010/main" val="1415018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41</a:t>
            </a:fld>
            <a:endParaRPr lang="en-US"/>
          </a:p>
        </p:txBody>
      </p:sp>
    </p:spTree>
    <p:extLst>
      <p:ext uri="{BB962C8B-B14F-4D97-AF65-F5344CB8AC3E}">
        <p14:creationId xmlns:p14="http://schemas.microsoft.com/office/powerpoint/2010/main" val="3959207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regression first - a very popular Supervised Learning problem type</a:t>
            </a:r>
          </a:p>
          <a:p>
            <a:r>
              <a:rPr lang="en-US" dirty="0"/>
              <a:t>Regression aims to learn relationships and correlations between input features and a continuous output variable, </a:t>
            </a:r>
          </a:p>
          <a:p>
            <a:r>
              <a:rPr lang="en-US" dirty="0"/>
              <a:t>with the scope of </a:t>
            </a:r>
            <a:r>
              <a:rPr lang="en-US" b="1" dirty="0"/>
              <a:t>predicting the continuous output variable</a:t>
            </a:r>
            <a:r>
              <a:rPr lang="en-US" dirty="0"/>
              <a:t>. </a:t>
            </a:r>
          </a:p>
          <a:p>
            <a:endParaRPr lang="en-US" dirty="0"/>
          </a:p>
          <a:p>
            <a:r>
              <a:rPr lang="en-US" dirty="0"/>
              <a:t>For example, the price of a house might depend on a certain combination of no of bedrooms, </a:t>
            </a:r>
            <a:r>
              <a:rPr lang="en-US" dirty="0" err="1"/>
              <a:t>sqfootage</a:t>
            </a:r>
            <a:r>
              <a:rPr lang="en-US" dirty="0"/>
              <a:t>, age and so on. </a:t>
            </a:r>
          </a:p>
          <a:p>
            <a:endParaRPr lang="en-US" dirty="0"/>
          </a:p>
          <a:p>
            <a:r>
              <a:rPr lang="en-US" dirty="0"/>
              <a:t>Shown here, for simplicity, a simple linear regression model, </a:t>
            </a:r>
          </a:p>
          <a:p>
            <a:r>
              <a:rPr lang="en-US" dirty="0"/>
              <a:t>assuming the relationship between the sale price of a house and the </a:t>
            </a:r>
            <a:r>
              <a:rPr lang="en-US" dirty="0" err="1"/>
              <a:t>sqFootage</a:t>
            </a:r>
            <a:r>
              <a:rPr lang="en-US" dirty="0"/>
              <a:t> is linear, </a:t>
            </a:r>
          </a:p>
          <a:p>
            <a:r>
              <a:rPr lang="en-US" dirty="0"/>
              <a:t>that is a straight line.</a:t>
            </a:r>
          </a:p>
          <a:p>
            <a:endParaRPr lang="en-US" dirty="0"/>
          </a:p>
          <a:p>
            <a:r>
              <a:rPr lang="en-US" dirty="0"/>
              <a:t>- as </a:t>
            </a:r>
            <a:r>
              <a:rPr lang="en-US" dirty="0" err="1"/>
              <a:t>sqf</a:t>
            </a:r>
            <a:r>
              <a:rPr lang="en-US" dirty="0"/>
              <a:t> increases, the price of the house increases. </a:t>
            </a:r>
          </a:p>
          <a:p>
            <a:endParaRPr lang="en-US" dirty="0"/>
          </a:p>
          <a:p>
            <a:r>
              <a:rPr lang="en-US" dirty="0"/>
              <a:t>Given historical data, that is sale prices of houses with these characteristics on the market, </a:t>
            </a:r>
          </a:p>
          <a:p>
            <a:r>
              <a:rPr lang="en-US" dirty="0"/>
              <a:t>one can learn such linear model that can be later used to predict the sale price of a new given home based on its descriptors / the </a:t>
            </a:r>
            <a:r>
              <a:rPr lang="en-US" dirty="0" err="1"/>
              <a:t>sqfootage</a:t>
            </a:r>
            <a:r>
              <a:rPr lang="en-US" dirty="0"/>
              <a:t> here.</a:t>
            </a:r>
          </a:p>
          <a:p>
            <a:endParaRPr lang="en-US" dirty="0"/>
          </a:p>
          <a:p>
            <a:r>
              <a:rPr lang="en-US" dirty="0"/>
              <a:t>Some ML algorithms that can be used to build regression models, are listed below: </a:t>
            </a:r>
          </a:p>
          <a:p>
            <a:r>
              <a:rPr lang="en-US" dirty="0"/>
              <a:t>Linear regression, KNN, Decision Trees, NN</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42</a:t>
            </a:fld>
            <a:endParaRPr lang="en-US"/>
          </a:p>
        </p:txBody>
      </p:sp>
    </p:spTree>
    <p:extLst>
      <p:ext uri="{BB962C8B-B14F-4D97-AF65-F5344CB8AC3E}">
        <p14:creationId xmlns:p14="http://schemas.microsoft.com/office/powerpoint/2010/main" val="1507150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will sell fast or not, that would be what’s called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a:ea typeface="+mn-ea"/>
              <a:cs typeface="+mn-cs"/>
            </a:endParaRPr>
          </a:p>
          <a:p>
            <a:r>
              <a:rPr lang="en-US" dirty="0"/>
              <a:t>The other very popular Supervised Learning problem type, classification, </a:t>
            </a:r>
          </a:p>
          <a:p>
            <a:r>
              <a:rPr lang="en-US" dirty="0"/>
              <a:t>aims to learn relationships between input features and a output variable, </a:t>
            </a:r>
          </a:p>
          <a:p>
            <a:r>
              <a:rPr lang="en-US" dirty="0"/>
              <a:t>with the scope of </a:t>
            </a:r>
            <a:r>
              <a:rPr lang="en-US" b="1" dirty="0"/>
              <a:t>separating the data into classes/groups</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The main difference between REGR and CLASS is that the output variable in regression is numerical (or continuous) while that for classification is categorical (or discrete).</a:t>
            </a:r>
          </a:p>
          <a:p>
            <a:endParaRPr lang="en-US" dirty="0"/>
          </a:p>
          <a:p>
            <a:r>
              <a:rPr lang="en-US" dirty="0"/>
              <a:t>For example, the star or not star classes shown here correspond to a certain combination of no of points, edges and size here…</a:t>
            </a:r>
          </a:p>
          <a:p>
            <a:endParaRPr lang="en-US" dirty="0"/>
          </a:p>
          <a:p>
            <a:r>
              <a:rPr lang="en-US" dirty="0"/>
              <a:t>This is what we call, a binary classification scenario, that is we only have two classes.</a:t>
            </a:r>
          </a:p>
          <a:p>
            <a:endParaRPr lang="en-US" dirty="0"/>
          </a:p>
          <a:p>
            <a:r>
              <a:rPr lang="en-US" dirty="0"/>
              <a:t>Some ML algorithms that can be used to build classification models, are …</a:t>
            </a:r>
          </a:p>
          <a:p>
            <a:r>
              <a:rPr lang="en-US" dirty="0"/>
              <a:t>Logistic Regression, SVM, KNN, Decision Trees, NN</a:t>
            </a:r>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43</a:t>
            </a:fld>
            <a:endParaRPr lang="en-US"/>
          </a:p>
        </p:txBody>
      </p:sp>
    </p:spTree>
    <p:extLst>
      <p:ext uri="{BB962C8B-B14F-4D97-AF65-F5344CB8AC3E}">
        <p14:creationId xmlns:p14="http://schemas.microsoft.com/office/powerpoint/2010/main" val="1435277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44</a:t>
            </a:fld>
            <a:endParaRPr lang="en-US"/>
          </a:p>
        </p:txBody>
      </p:sp>
    </p:spTree>
    <p:extLst>
      <p:ext uri="{BB962C8B-B14F-4D97-AF65-F5344CB8AC3E}">
        <p14:creationId xmlns:p14="http://schemas.microsoft.com/office/powerpoint/2010/main" val="1270051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Unsupervised Learning is clustering,</a:t>
            </a:r>
          </a:p>
          <a:p>
            <a:r>
              <a:rPr lang="en-US" dirty="0"/>
              <a:t>That involves grouping unlabeled data points according to their features.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a:t>
            </a:r>
            <a:r>
              <a:rPr lang="en-US" sz="1200" b="1" i="0" kern="1200" dirty="0">
                <a:solidFill>
                  <a:schemeClr val="tx1"/>
                </a:solidFill>
                <a:effectLst/>
                <a:latin typeface="+mn-lt"/>
                <a:ea typeface="+mn-ea"/>
                <a:cs typeface="+mn-cs"/>
              </a:rPr>
              <a:t>find customers that are similar to each other </a:t>
            </a:r>
          </a:p>
          <a:p>
            <a:r>
              <a:rPr lang="en-US" sz="1200" b="0" i="0" kern="1200" dirty="0">
                <a:solidFill>
                  <a:schemeClr val="tx1"/>
                </a:solidFill>
                <a:effectLst/>
                <a:latin typeface="+mn-lt"/>
                <a:ea typeface="+mn-ea"/>
                <a:cs typeface="+mn-cs"/>
              </a:rPr>
              <a:t>whether in terms of behaviors or attributes.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Feature 1 could be age, and feature 2 could be the type of music the customers are listening to</a:t>
            </a:r>
          </a:p>
          <a:p>
            <a:endParaRPr lang="en-US" dirty="0"/>
          </a:p>
          <a:p>
            <a:r>
              <a:rPr lang="en-US" sz="1200" b="0" i="0" kern="1200" dirty="0">
                <a:solidFill>
                  <a:schemeClr val="tx1"/>
                </a:solidFill>
                <a:effectLst/>
                <a:latin typeface="+mn-lt"/>
                <a:ea typeface="+mn-ea"/>
                <a:cs typeface="+mn-cs"/>
              </a:rPr>
              <a:t>Given that a visual overview of the data sometimes doesn’t  suggest an obvious choice for the number of clusters, (or when it’s hard to visualize data to begin with – for example if we would like to use more than 4 features say)</a:t>
            </a:r>
          </a:p>
          <a:p>
            <a:r>
              <a:rPr lang="en-US" sz="1200" b="0" i="0" kern="1200" dirty="0">
                <a:solidFill>
                  <a:schemeClr val="tx1"/>
                </a:solidFill>
                <a:effectLst/>
                <a:latin typeface="+mn-lt"/>
                <a:ea typeface="+mn-ea"/>
                <a:cs typeface="+mn-cs"/>
              </a:rPr>
              <a:t>If </a:t>
            </a:r>
            <a:r>
              <a:rPr lang="en-US" sz="1200" b="1" i="0" kern="1200" dirty="0">
                <a:solidFill>
                  <a:schemeClr val="tx1"/>
                </a:solidFill>
                <a:effectLst/>
                <a:latin typeface="+mn-lt"/>
                <a:ea typeface="+mn-ea"/>
                <a:cs typeface="+mn-cs"/>
              </a:rPr>
              <a:t>we don’t see or have prior information of how many clusters might be there</a:t>
            </a:r>
          </a:p>
          <a:p>
            <a:r>
              <a:rPr lang="en-US" sz="1200" b="0" i="0" kern="1200" dirty="0">
                <a:solidFill>
                  <a:schemeClr val="tx1"/>
                </a:solidFill>
                <a:effectLst/>
                <a:latin typeface="+mn-lt"/>
                <a:ea typeface="+mn-ea"/>
                <a:cs typeface="+mn-cs"/>
              </a:rPr>
              <a:t>or a request from the business to produce a specified number of clusters, </a:t>
            </a:r>
          </a:p>
          <a:p>
            <a:r>
              <a:rPr lang="en-US" sz="1200" b="0" i="0" kern="1200" dirty="0">
                <a:solidFill>
                  <a:schemeClr val="tx1"/>
                </a:solidFill>
                <a:effectLst/>
                <a:latin typeface="+mn-lt"/>
                <a:ea typeface="+mn-ea"/>
                <a:cs typeface="+mn-cs"/>
              </a:rPr>
              <a:t>the next challenge is to determine how many clusters to extract. This is a bit of a judgment call.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are some metrics we can use to guide decision-making here, </a:t>
            </a:r>
          </a:p>
          <a:p>
            <a:r>
              <a:rPr lang="en-US" sz="1200" b="0" i="0" kern="1200" dirty="0">
                <a:solidFill>
                  <a:schemeClr val="tx1"/>
                </a:solidFill>
                <a:effectLst/>
                <a:latin typeface="+mn-lt"/>
                <a:ea typeface="+mn-ea"/>
                <a:cs typeface="+mn-cs"/>
              </a:rPr>
              <a:t>but it’s most important that the clusters make sense and meet our objective </a:t>
            </a:r>
          </a:p>
          <a:p>
            <a:r>
              <a:rPr lang="en-US" sz="1200" b="0" i="0" kern="1200" dirty="0">
                <a:solidFill>
                  <a:schemeClr val="tx1"/>
                </a:solidFill>
                <a:effectLst/>
                <a:latin typeface="+mn-lt"/>
                <a:ea typeface="+mn-ea"/>
                <a:cs typeface="+mn-cs"/>
              </a:rPr>
              <a:t>i.e., identifying as distinct as possible customers clusters for the business.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45</a:t>
            </a:fld>
            <a:endParaRPr lang="en-US"/>
          </a:p>
        </p:txBody>
      </p:sp>
    </p:spTree>
    <p:extLst>
      <p:ext uri="{BB962C8B-B14F-4D97-AF65-F5344CB8AC3E}">
        <p14:creationId xmlns:p14="http://schemas.microsoft.com/office/powerpoint/2010/main" val="3560309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kind of clustering is therefore called </a:t>
            </a:r>
            <a:r>
              <a:rPr lang="en-US" sz="1200" b="1" i="0" kern="1200" dirty="0">
                <a:solidFill>
                  <a:schemeClr val="tx1"/>
                </a:solidFill>
                <a:effectLst/>
                <a:latin typeface="+mn-lt"/>
                <a:ea typeface="+mn-ea"/>
                <a:cs typeface="+mn-cs"/>
              </a:rPr>
              <a:t>K-means 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involves </a:t>
            </a:r>
            <a:r>
              <a:rPr lang="en-US" sz="1200" b="1" i="0" kern="1200" dirty="0">
                <a:solidFill>
                  <a:schemeClr val="tx1"/>
                </a:solidFill>
                <a:effectLst/>
                <a:latin typeface="+mn-lt"/>
                <a:ea typeface="+mn-ea"/>
                <a:cs typeface="+mn-cs"/>
              </a:rPr>
              <a:t>first</a:t>
            </a:r>
            <a:r>
              <a:rPr lang="en-US" sz="1200" b="0" i="0" kern="1200" dirty="0">
                <a:solidFill>
                  <a:schemeClr val="tx1"/>
                </a:solidFill>
                <a:effectLst/>
                <a:latin typeface="+mn-lt"/>
                <a:ea typeface="+mn-ea"/>
                <a:cs typeface="+mn-cs"/>
              </a:rPr>
              <a:t> selecting </a:t>
            </a:r>
            <a:r>
              <a:rPr lang="en-US" sz="1200" b="1" i="0" kern="1200" dirty="0">
                <a:solidFill>
                  <a:schemeClr val="tx1"/>
                </a:solidFill>
                <a:effectLst/>
                <a:latin typeface="+mn-lt"/>
                <a:ea typeface="+mn-ea"/>
                <a:cs typeface="+mn-cs"/>
              </a:rPr>
              <a:t>K the </a:t>
            </a:r>
            <a:r>
              <a:rPr lang="en-US" sz="1200" b="0" i="0" kern="1200" dirty="0">
                <a:solidFill>
                  <a:schemeClr val="tx1"/>
                </a:solidFill>
                <a:effectLst/>
                <a:latin typeface="+mn-lt"/>
                <a:ea typeface="+mn-ea"/>
                <a:cs typeface="+mn-cs"/>
              </a:rPr>
              <a:t>number of desired clusters</a:t>
            </a:r>
          </a:p>
          <a:p>
            <a:r>
              <a:rPr lang="en-US" sz="1200" b="1" i="0" kern="1200" dirty="0">
                <a:solidFill>
                  <a:schemeClr val="tx1"/>
                </a:solidFill>
                <a:effectLst/>
                <a:latin typeface="+mn-lt"/>
                <a:ea typeface="+mn-ea"/>
                <a:cs typeface="+mn-cs"/>
              </a:rPr>
              <a:t>and then </a:t>
            </a:r>
            <a:r>
              <a:rPr lang="en-US" sz="1200" b="0" i="0" kern="1200" dirty="0">
                <a:solidFill>
                  <a:schemeClr val="tx1"/>
                </a:solidFill>
                <a:effectLst/>
                <a:latin typeface="+mn-lt"/>
                <a:ea typeface="+mn-ea"/>
                <a:cs typeface="+mn-cs"/>
              </a:rPr>
              <a:t>partitioning the data into these </a:t>
            </a:r>
            <a:r>
              <a:rPr lang="en-US" sz="1200" b="1" i="0"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clusters </a:t>
            </a:r>
          </a:p>
          <a:p>
            <a:r>
              <a:rPr lang="en-US" sz="1200" b="0" i="0" kern="1200" dirty="0">
                <a:solidFill>
                  <a:schemeClr val="tx1"/>
                </a:solidFill>
                <a:effectLst/>
                <a:latin typeface="+mn-lt"/>
                <a:ea typeface="+mn-ea"/>
                <a:cs typeface="+mn-cs"/>
              </a:rPr>
              <a:t>such that data points in each cluster are as similar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possible outcome for our market segmentation problem is shown here for K = 3.</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Amazon Ember"/>
                <a:ea typeface="+mn-ea"/>
                <a:cs typeface="+mn-cs"/>
              </a:rPr>
              <a:t>[During model training, the K-means algorithm uses the distances from datapoints to 3 possible centroids to assign the datapoints to the closest cluster centroid.]</a:t>
            </a:r>
          </a:p>
          <a:p>
            <a:endParaRPr lang="en-US" sz="1200" kern="1200" dirty="0">
              <a:solidFill>
                <a:schemeClr val="tx1"/>
              </a:solidFill>
              <a:effectLst/>
              <a:latin typeface="Amazon Ember"/>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46</a:t>
            </a:fld>
            <a:endParaRPr lang="en-US"/>
          </a:p>
        </p:txBody>
      </p:sp>
    </p:spTree>
    <p:extLst>
      <p:ext uri="{BB962C8B-B14F-4D97-AF65-F5344CB8AC3E}">
        <p14:creationId xmlns:p14="http://schemas.microsoft.com/office/powerpoint/2010/main" val="2368275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47</a:t>
            </a:fld>
            <a:endParaRPr lang="en-US"/>
          </a:p>
        </p:txBody>
      </p:sp>
    </p:spTree>
    <p:extLst>
      <p:ext uri="{BB962C8B-B14F-4D97-AF65-F5344CB8AC3E}">
        <p14:creationId xmlns:p14="http://schemas.microsoft.com/office/powerpoint/2010/main" val="3053461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48</a:t>
            </a:fld>
            <a:endParaRPr lang="en-US"/>
          </a:p>
        </p:txBody>
      </p:sp>
    </p:spTree>
    <p:extLst>
      <p:ext uri="{BB962C8B-B14F-4D97-AF65-F5344CB8AC3E}">
        <p14:creationId xmlns:p14="http://schemas.microsoft.com/office/powerpoint/2010/main" val="185843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49</a:t>
            </a:fld>
            <a:endParaRPr lang="en-US"/>
          </a:p>
        </p:txBody>
      </p:sp>
    </p:spTree>
    <p:extLst>
      <p:ext uri="{BB962C8B-B14F-4D97-AF65-F5344CB8AC3E}">
        <p14:creationId xmlns:p14="http://schemas.microsoft.com/office/powerpoint/2010/main" val="349264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5</a:t>
            </a:fld>
            <a:endParaRPr lang="en-US"/>
          </a:p>
        </p:txBody>
      </p:sp>
    </p:spTree>
    <p:extLst>
      <p:ext uri="{BB962C8B-B14F-4D97-AF65-F5344CB8AC3E}">
        <p14:creationId xmlns:p14="http://schemas.microsoft.com/office/powerpoint/2010/main" val="346327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access to DATA, COMPUTE and ALGORITHMS,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a:t>
            </a:r>
            <a:r>
              <a:rPr lang="en-US" b="1" dirty="0"/>
              <a:t>ML Lifecycle</a:t>
            </a:r>
            <a:r>
              <a:rPr lang="en-US" dirty="0"/>
              <a:t>,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a:t>
            </a:r>
            <a:r>
              <a:rPr lang="en-US" b="1" dirty="0"/>
              <a:t>Business Problem </a:t>
            </a:r>
            <a:r>
              <a:rPr lang="en-US" dirty="0"/>
              <a:t>and formulate the </a:t>
            </a:r>
            <a:r>
              <a:rPr lang="en-US" b="1" dirty="0"/>
              <a:t>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be taken lightly – will impact most of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Ask pointed questions:</a:t>
            </a:r>
          </a:p>
          <a:p>
            <a:pPr lvl="0"/>
            <a:r>
              <a:rPr lang="en-US" sz="1200" b="1" u="sng" kern="1200" dirty="0">
                <a:solidFill>
                  <a:schemeClr val="tx1"/>
                </a:solidFill>
                <a:effectLst/>
                <a:latin typeface="Amazon Ember"/>
                <a:ea typeface="+mn-ea"/>
                <a:cs typeface="+mn-cs"/>
              </a:rPr>
              <a:t>What are the business outcomes you are trying to achieve?</a:t>
            </a:r>
            <a:endParaRPr lang="en-US" sz="1200" kern="1200" dirty="0">
              <a:solidFill>
                <a:schemeClr val="tx1"/>
              </a:solidFill>
              <a:effectLst/>
              <a:latin typeface="Amazon Ember"/>
              <a:ea typeface="+mn-ea"/>
              <a:cs typeface="+mn-cs"/>
            </a:endParaRPr>
          </a:p>
          <a:p>
            <a:pPr lvl="0"/>
            <a:r>
              <a:rPr lang="en-US" sz="1200" b="1" u="sng" kern="1200" dirty="0">
                <a:solidFill>
                  <a:schemeClr val="tx1"/>
                </a:solidFill>
                <a:effectLst/>
                <a:latin typeface="Amazon Ember"/>
                <a:ea typeface="+mn-ea"/>
                <a:cs typeface="+mn-cs"/>
              </a:rPr>
              <a:t>What does success look like for you?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What business metric to define?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r>
              <a:rPr lang="en-US" sz="1200" b="1" i="0" kern="1200" dirty="0">
                <a:solidFill>
                  <a:schemeClr val="tx1"/>
                </a:solidFill>
                <a:effectLst/>
                <a:latin typeface="+mn-l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problem</a:t>
            </a: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(again, and again, the domain expertise of the DS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in a so-called ML-friendly format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That will be all </a:t>
            </a:r>
            <a:r>
              <a:rPr lang="en-US" sz="1200" b="0" i="0" kern="1200" dirty="0" err="1">
                <a:solidFill>
                  <a:schemeClr val="tx1"/>
                </a:solidFill>
                <a:effectLst/>
                <a:latin typeface="+mn-lt"/>
                <a:ea typeface="+mn-ea"/>
                <a:cs typeface="+mn-cs"/>
              </a:rPr>
              <a:t>numericals</a:t>
            </a:r>
            <a:r>
              <a:rPr lang="en-US" sz="1200" b="0" i="0" kern="1200" dirty="0">
                <a:solidFill>
                  <a:schemeClr val="tx1"/>
                </a:solidFill>
                <a:effectLst/>
                <a:latin typeface="+mn-lt"/>
                <a:ea typeface="+mn-ea"/>
                <a:cs typeface="+mn-cs"/>
              </a:rPr>
              <a:t>, so you’ll have do to some data processing on those non-numerical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Maybe also weed out some non-relevant features, or add some relevant ones in,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your ML-friendly data and the right choice of ML algorithm, then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a:t>
            </a:r>
            <a:r>
              <a:rPr lang="en-US" sz="1200" b="1" i="0" kern="1200" dirty="0">
                <a:solidFill>
                  <a:schemeClr val="tx1"/>
                </a:solidFill>
                <a:effectLst/>
                <a:latin typeface="+mn-lt"/>
                <a:ea typeface="+mn-ea"/>
                <a:cs typeface="+mn-cs"/>
              </a:rPr>
              <a:t>deployed</a:t>
            </a:r>
            <a:r>
              <a:rPr lang="en-US" sz="1200" b="0" i="0" kern="1200" dirty="0">
                <a:solidFill>
                  <a:schemeClr val="tx1"/>
                </a:solidFill>
                <a:effectLst/>
                <a:latin typeface="+mn-lt"/>
                <a:ea typeface="+mn-ea"/>
                <a:cs typeface="+mn-cs"/>
              </a:rPr>
              <a:t>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51</a:t>
            </a:fld>
            <a:endParaRPr lang="en-US"/>
          </a:p>
        </p:txBody>
      </p:sp>
    </p:spTree>
    <p:extLst>
      <p:ext uri="{BB962C8B-B14F-4D97-AF65-F5344CB8AC3E}">
        <p14:creationId xmlns:p14="http://schemas.microsoft.com/office/powerpoint/2010/main" val="1496587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1743726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14082599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preparation for model fit, we split our data into these three subsets. We will evaluate errors on all of them and will learn different things from this. Let’s have a look at how to evaluate model performance first, then what we can learn from it.</a:t>
            </a:r>
          </a:p>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54</a:t>
            </a:fld>
            <a:endParaRPr lang="en-US"/>
          </a:p>
        </p:txBody>
      </p:sp>
    </p:spTree>
    <p:extLst>
      <p:ext uri="{BB962C8B-B14F-4D97-AF65-F5344CB8AC3E}">
        <p14:creationId xmlns:p14="http://schemas.microsoft.com/office/powerpoint/2010/main" val="37975398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pPr algn="ctr"/>
            <a:endParaRPr lang="en-US" sz="1200" b="0" i="0" kern="1200" dirty="0">
              <a:solidFill>
                <a:schemeClr val="tx1"/>
              </a:solidFill>
              <a:effectLst/>
              <a:latin typeface="+mn-lt"/>
              <a:ea typeface="+mn-ea"/>
              <a:cs typeface="+mn-cs"/>
            </a:endParaRPr>
          </a:p>
          <a:p>
            <a:pPr algn="ctr"/>
            <a:endParaRPr lang="en-US" sz="1200" b="0" i="0" kern="1200" dirty="0">
              <a:solidFill>
                <a:schemeClr val="tx1"/>
              </a:solidFill>
              <a:effectLst/>
              <a:latin typeface="+mn-lt"/>
              <a:ea typeface="+mn-ea"/>
              <a:cs typeface="+mn-cs"/>
            </a:endParaRPr>
          </a:p>
          <a:p>
            <a:pPr algn="l"/>
            <a:r>
              <a:rPr lang="en-US" dirty="0"/>
              <a:t>Animation for training: https://</a:t>
            </a:r>
            <a:r>
              <a:rPr lang="en-US" dirty="0" err="1"/>
              <a:t>towardsdatascience.com</a:t>
            </a:r>
            <a:r>
              <a:rPr lang="en-US" dirty="0"/>
              <a:t>/gradient-descent-animation-1-simple-linear-regression-e49315b24672</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55</a:t>
            </a:fld>
            <a:endParaRPr lang="en-US"/>
          </a:p>
        </p:txBody>
      </p:sp>
    </p:spTree>
    <p:extLst>
      <p:ext uri="{BB962C8B-B14F-4D97-AF65-F5344CB8AC3E}">
        <p14:creationId xmlns:p14="http://schemas.microsoft.com/office/powerpoint/2010/main" val="4276874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57</a:t>
            </a:fld>
            <a:endParaRPr lang="en-US"/>
          </a:p>
        </p:txBody>
      </p:sp>
    </p:spTree>
    <p:extLst>
      <p:ext uri="{BB962C8B-B14F-4D97-AF65-F5344CB8AC3E}">
        <p14:creationId xmlns:p14="http://schemas.microsoft.com/office/powerpoint/2010/main" val="1050251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58</a:t>
            </a:fld>
            <a:endParaRPr lang="en-US"/>
          </a:p>
        </p:txBody>
      </p:sp>
    </p:spTree>
    <p:extLst>
      <p:ext uri="{BB962C8B-B14F-4D97-AF65-F5344CB8AC3E}">
        <p14:creationId xmlns:p14="http://schemas.microsoft.com/office/powerpoint/2010/main" val="1924625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t>
            </a:r>
            <a:r>
              <a:rPr lang="en-US" sz="1200" b="0" i="0" u="sng" kern="1200" dirty="0">
                <a:solidFill>
                  <a:schemeClr val="tx1"/>
                </a:solidFill>
                <a:effectLst/>
                <a:latin typeface="+mn-lt"/>
                <a:ea typeface="+mn-ea"/>
                <a:cs typeface="+mn-cs"/>
              </a:rPr>
              <a:t>and its associated errors can be judged by examining</a:t>
            </a:r>
          </a:p>
          <a:p>
            <a:r>
              <a:rPr lang="en-US" sz="1200" b="0" i="0" u="sng" kern="1200" dirty="0">
                <a:solidFill>
                  <a:schemeClr val="tx1"/>
                </a:solidFill>
                <a:effectLst/>
                <a:latin typeface="+mn-lt"/>
                <a:ea typeface="+mn-ea"/>
                <a:cs typeface="+mn-cs"/>
              </a:rPr>
              <a:t>correctly classified cases vs incorrectly classified cases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59</a:t>
            </a:fld>
            <a:endParaRPr lang="en-US"/>
          </a:p>
        </p:txBody>
      </p:sp>
    </p:spTree>
    <p:extLst>
      <p:ext uri="{BB962C8B-B14F-4D97-AF65-F5344CB8AC3E}">
        <p14:creationId xmlns:p14="http://schemas.microsoft.com/office/powerpoint/2010/main" val="158771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stick with the classification case and evaluate on training and validation. We see a big difference in performance -&gt; we learned characteristics of training data too well and ended up doing something that is called overfitting. Let’s have a look at the definition on the next slide.</a:t>
            </a:r>
          </a:p>
        </p:txBody>
      </p:sp>
      <p:sp>
        <p:nvSpPr>
          <p:cNvPr id="4" name="Slide Number Placeholder 3"/>
          <p:cNvSpPr>
            <a:spLocks noGrp="1"/>
          </p:cNvSpPr>
          <p:nvPr>
            <p:ph type="sldNum" sz="quarter" idx="5"/>
          </p:nvPr>
        </p:nvSpPr>
        <p:spPr/>
        <p:txBody>
          <a:bodyPr/>
          <a:lstStyle/>
          <a:p>
            <a:fld id="{94FE715F-FB35-DA4C-8E4A-393E633F1B0F}" type="slidenum">
              <a:rPr lang="en-US" smtClean="0"/>
              <a:t>60</a:t>
            </a:fld>
            <a:endParaRPr lang="en-US"/>
          </a:p>
        </p:txBody>
      </p:sp>
    </p:spTree>
    <p:extLst>
      <p:ext uri="{BB962C8B-B14F-4D97-AF65-F5344CB8AC3E}">
        <p14:creationId xmlns:p14="http://schemas.microsoft.com/office/powerpoint/2010/main" val="4298260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61</a:t>
            </a:fld>
            <a:endParaRPr lang="en-US"/>
          </a:p>
        </p:txBody>
      </p:sp>
    </p:spTree>
    <p:extLst>
      <p:ext uri="{BB962C8B-B14F-4D97-AF65-F5344CB8AC3E}">
        <p14:creationId xmlns:p14="http://schemas.microsoft.com/office/powerpoint/2010/main" val="216535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organized classroom version of the course, as I’ve just mentioned, you get a chance to apply and experiment what we discuss here on a real world dataset, </a:t>
            </a:r>
          </a:p>
          <a:p>
            <a:r>
              <a:rPr lang="en-US" dirty="0"/>
              <a:t>participate in a Kaggle-like ML competition hosted on our Leaderboard platform, </a:t>
            </a:r>
          </a:p>
          <a:p>
            <a:r>
              <a:rPr lang="en-US" dirty="0"/>
              <a:t>build a ML model on the provided training dataset,</a:t>
            </a:r>
          </a:p>
          <a:p>
            <a:r>
              <a:rPr lang="en-US" dirty="0"/>
              <a:t>and submit your modeling predictions to the platform to get scored on a test dataset.</a:t>
            </a:r>
          </a:p>
          <a:p>
            <a:endParaRPr lang="en-US" dirty="0"/>
          </a:p>
          <a:p>
            <a:endParaRPr lang="en-US" dirty="0"/>
          </a:p>
          <a:p>
            <a:r>
              <a:rPr lang="en-US" dirty="0"/>
              <a:t>[Descriptive Text]</a:t>
            </a:r>
          </a:p>
          <a:p>
            <a:r>
              <a:rPr lang="en-US" dirty="0"/>
              <a:t>The week’s top 3 submissions will be awarded the MLU Champion Icon.</a:t>
            </a:r>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41892811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Given new incoming x variables, and model f, predict y</a:t>
            </a:r>
          </a:p>
          <a:p>
            <a:pPr lvl="1"/>
            <a:r>
              <a:rPr lang="en-US" sz="2000" dirty="0"/>
              <a:t>Cannot measure accuracy since do not know true y in real-time</a:t>
            </a:r>
          </a:p>
          <a:p>
            <a:endParaRPr lang="en-US" sz="2400" dirty="0"/>
          </a:p>
          <a:p>
            <a:r>
              <a:rPr lang="en-US" sz="2400" dirty="0"/>
              <a:t>Predictions are then “consumed” by your business team/process and/or other downstream teams/processes</a:t>
            </a:r>
          </a:p>
          <a:p>
            <a:pPr lvl="1"/>
            <a:r>
              <a:rPr lang="en-US" sz="2000" dirty="0"/>
              <a:t>Input into business decisions, which may themselves be automated (or not)</a:t>
            </a:r>
            <a:endParaRPr lang="en-US" dirty="0"/>
          </a:p>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63</a:t>
            </a:fld>
            <a:endParaRPr lang="en-US"/>
          </a:p>
        </p:txBody>
      </p:sp>
    </p:spTree>
    <p:extLst>
      <p:ext uri="{BB962C8B-B14F-4D97-AF65-F5344CB8AC3E}">
        <p14:creationId xmlns:p14="http://schemas.microsoft.com/office/powerpoint/2010/main" val="2317290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Correction of label shift is harder to do because we don’t usually have the labels in test anymore. We can look compare confusion matrix of training set to confusion matrix of predictions. If the distributions are very different, we can work out what probability is for them to look so different.</a:t>
            </a:r>
          </a:p>
        </p:txBody>
      </p:sp>
      <p:sp>
        <p:nvSpPr>
          <p:cNvPr id="4" name="Slide Number Placeholder 3"/>
          <p:cNvSpPr>
            <a:spLocks noGrp="1"/>
          </p:cNvSpPr>
          <p:nvPr>
            <p:ph type="sldNum" sz="quarter" idx="5"/>
          </p:nvPr>
        </p:nvSpPr>
        <p:spPr/>
        <p:txBody>
          <a:bodyPr/>
          <a:lstStyle/>
          <a:p>
            <a:fld id="{94FE715F-FB35-DA4C-8E4A-393E633F1B0F}" type="slidenum">
              <a:rPr lang="en-US" smtClean="0"/>
              <a:t>64</a:t>
            </a:fld>
            <a:endParaRPr lang="en-US"/>
          </a:p>
        </p:txBody>
      </p:sp>
    </p:spTree>
    <p:extLst>
      <p:ext uri="{BB962C8B-B14F-4D97-AF65-F5344CB8AC3E}">
        <p14:creationId xmlns:p14="http://schemas.microsoft.com/office/powerpoint/2010/main" val="3140812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Aside from labeled or unlabeled data, </a:t>
            </a:r>
          </a:p>
          <a:p>
            <a:r>
              <a:rPr lang="en-US" sz="1200" b="0" i="0" kern="1200" dirty="0">
                <a:solidFill>
                  <a:schemeClr val="tx1"/>
                </a:solidFill>
                <a:effectLst/>
                <a:latin typeface="+mn-lt"/>
                <a:ea typeface="+mn-ea"/>
                <a:cs typeface="+mn-cs"/>
              </a:rPr>
              <a:t>another interesting thing about Machine Learning is the </a:t>
            </a:r>
          </a:p>
          <a:p>
            <a:r>
              <a:rPr lang="en-US" sz="1200" b="1" i="0" kern="1200" dirty="0">
                <a:solidFill>
                  <a:schemeClr val="tx1"/>
                </a:solidFill>
                <a:effectLst/>
                <a:latin typeface="+mn-lt"/>
                <a:ea typeface="+mn-ea"/>
                <a:cs typeface="+mn-cs"/>
              </a:rPr>
              <a:t>variety of Machine Learning algorithms</a:t>
            </a:r>
            <a:r>
              <a:rPr lang="en-US" sz="1200" b="0" i="0" kern="1200" dirty="0">
                <a:solidFill>
                  <a:schemeClr val="tx1"/>
                </a:solidFill>
                <a:effectLst/>
                <a:latin typeface="+mn-lt"/>
                <a:ea typeface="+mn-ea"/>
                <a:cs typeface="+mn-cs"/>
              </a:rPr>
              <a:t>, sometimes to solve the same type of problem.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certain algorithms tend to perform better than others with certain types of data, </a:t>
            </a:r>
          </a:p>
          <a:p>
            <a:r>
              <a:rPr lang="en-US" sz="1200" b="0" i="0" kern="1200" dirty="0">
                <a:solidFill>
                  <a:schemeClr val="tx1"/>
                </a:solidFill>
                <a:effectLst/>
                <a:latin typeface="+mn-lt"/>
                <a:ea typeface="+mn-ea"/>
                <a:cs typeface="+mn-cs"/>
              </a:rPr>
              <a:t>no single algorithm outperforms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a:t>
            </a:r>
          </a:p>
          <a:p>
            <a:r>
              <a:rPr lang="en-US" sz="1200" b="0" i="0" kern="1200" dirty="0">
                <a:solidFill>
                  <a:schemeClr val="tx1"/>
                </a:solidFill>
                <a:effectLst/>
                <a:latin typeface="+mn-lt"/>
                <a:ea typeface="+mn-ea"/>
                <a:cs typeface="+mn-cs"/>
              </a:rPr>
              <a:t>choose a few algorithms known to work well for that type of data and problem, </a:t>
            </a:r>
          </a:p>
          <a:p>
            <a:r>
              <a:rPr lang="en-US" sz="1200" b="0" i="0" kern="1200" dirty="0">
                <a:solidFill>
                  <a:schemeClr val="tx1"/>
                </a:solidFill>
                <a:effectLst/>
                <a:latin typeface="+mn-lt"/>
                <a:ea typeface="+mn-ea"/>
                <a:cs typeface="+mn-cs"/>
              </a:rPr>
              <a:t>and select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a:t>
            </a:r>
          </a:p>
          <a:p>
            <a:r>
              <a:rPr lang="en-US" sz="1200" b="0" i="0" kern="1200" dirty="0">
                <a:solidFill>
                  <a:schemeClr val="tx1"/>
                </a:solidFill>
                <a:effectLst/>
                <a:latin typeface="+mn-lt"/>
                <a:ea typeface="+mn-ea"/>
                <a:cs typeface="+mn-cs"/>
              </a:rPr>
              <a:t>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65</a:t>
            </a:fld>
            <a:endParaRPr lang="en-US"/>
          </a:p>
        </p:txBody>
      </p:sp>
    </p:spTree>
    <p:extLst>
      <p:ext uri="{BB962C8B-B14F-4D97-AF65-F5344CB8AC3E}">
        <p14:creationId xmlns:p14="http://schemas.microsoft.com/office/powerpoint/2010/main" val="13721115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67</a:t>
            </a:fld>
            <a:endParaRPr lang="en-US"/>
          </a:p>
        </p:txBody>
      </p:sp>
    </p:spTree>
    <p:extLst>
      <p:ext uri="{BB962C8B-B14F-4D97-AF65-F5344CB8AC3E}">
        <p14:creationId xmlns:p14="http://schemas.microsoft.com/office/powerpoint/2010/main" val="4203151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73</a:t>
            </a:fld>
            <a:endParaRPr lang="en-US"/>
          </a:p>
        </p:txBody>
      </p:sp>
    </p:spTree>
    <p:extLst>
      <p:ext uri="{BB962C8B-B14F-4D97-AF65-F5344CB8AC3E}">
        <p14:creationId xmlns:p14="http://schemas.microsoft.com/office/powerpoint/2010/main" val="181688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74</a:t>
            </a:fld>
            <a:endParaRPr lang="en-US"/>
          </a:p>
        </p:txBody>
      </p:sp>
    </p:spTree>
    <p:extLst>
      <p:ext uri="{BB962C8B-B14F-4D97-AF65-F5344CB8AC3E}">
        <p14:creationId xmlns:p14="http://schemas.microsoft.com/office/powerpoint/2010/main" val="456612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77</a:t>
            </a:fld>
            <a:endParaRPr lang="en-US"/>
          </a:p>
        </p:txBody>
      </p:sp>
    </p:spTree>
    <p:extLst>
      <p:ext uri="{BB962C8B-B14F-4D97-AF65-F5344CB8AC3E}">
        <p14:creationId xmlns:p14="http://schemas.microsoft.com/office/powerpoint/2010/main" val="287116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79</a:t>
            </a:fld>
            <a:endParaRPr lang="en-US"/>
          </a:p>
        </p:txBody>
      </p:sp>
    </p:spTree>
    <p:extLst>
      <p:ext uri="{BB962C8B-B14F-4D97-AF65-F5344CB8AC3E}">
        <p14:creationId xmlns:p14="http://schemas.microsoft.com/office/powerpoint/2010/main" val="2468033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t>We saw the training-validation sets earlier. Here, we introduce a new concept called “K-fold cross validation”. This </a:t>
            </a:r>
            <a:r>
              <a:rPr lang="en-US" sz="1200" i="0" u="none" dirty="0"/>
              <a:t>gives you the opportunity to train and validate your choice of model multiple times</a:t>
            </a:r>
            <a:r>
              <a:rPr lang="en-US" sz="1200" i="0" dirty="0"/>
              <a:t>, say K times, using the </a:t>
            </a:r>
            <a:r>
              <a:rPr lang="en-US" sz="1200" b="1" i="0" dirty="0"/>
              <a:t>same </a:t>
            </a:r>
            <a:r>
              <a:rPr lang="en-US" sz="1200" i="0" dirty="0"/>
              <a:t>dataset basically.</a:t>
            </a:r>
          </a:p>
          <a:p>
            <a:pPr marL="0" indent="0">
              <a:buFont typeface="Arial" panose="020B0604020202020204" pitchFamily="34" charset="0"/>
              <a:buNone/>
            </a:pPr>
            <a:endParaRPr lang="en-US" sz="1200" i="0" dirty="0"/>
          </a:p>
          <a:p>
            <a:pPr marL="0" indent="0">
              <a:buFont typeface="Arial" panose="020B0604020202020204" pitchFamily="34" charset="0"/>
              <a:buNone/>
            </a:pPr>
            <a:r>
              <a:rPr lang="en-US" sz="1200" i="0" dirty="0"/>
              <a:t>Here explained for K = 5</a:t>
            </a:r>
          </a:p>
          <a:p>
            <a:pPr marL="0" indent="0">
              <a:buFont typeface="Arial" panose="020B0604020202020204" pitchFamily="34" charse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Repeat the following 5 times (Iterations 1-5):</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5</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This is also called “the hold-out set”.</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remainder of the data: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training set </a:t>
            </a:r>
            <a:r>
              <a:rPr lang="en-US" sz="2000" b="0" dirty="0">
                <a:latin typeface="Amazon Ember Light" panose="020B0403020204020204" pitchFamily="34" charset="0"/>
                <a:ea typeface="Amazon Ember Light" panose="020B0403020204020204" pitchFamily="34" charset="0"/>
                <a:cs typeface="Amazon Ember Light" panose="020B0403020204020204" pitchFamily="34" charset="0"/>
              </a:rPr>
              <a:t>(4/5 of the original training set).</a:t>
            </a:r>
          </a:p>
          <a:p>
            <a:pPr marL="342900" indent="-342900">
              <a:buFont typeface="Wingdings" pitchFamily="2" charset="2"/>
              <a:buChar char="Ø"/>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r>
              <a:rPr lang="en-US" sz="2000" b="0" dirty="0">
                <a:latin typeface="Amazon Ember Light" panose="020B0403020204020204" pitchFamily="34" charset="0"/>
                <a:ea typeface="Amazon Ember Light" panose="020B0403020204020204" pitchFamily="34" charset="0"/>
                <a:cs typeface="Amazon Ember Light" panose="020B0403020204020204" pitchFamily="34" charset="0"/>
              </a:rPr>
              <a:t>(1/5 of the original training set).</a:t>
            </a:r>
          </a:p>
        </p:txBody>
      </p:sp>
      <p:sp>
        <p:nvSpPr>
          <p:cNvPr id="4" name="Slide Number Placeholder 3"/>
          <p:cNvSpPr>
            <a:spLocks noGrp="1"/>
          </p:cNvSpPr>
          <p:nvPr>
            <p:ph type="sldNum" sz="quarter" idx="5"/>
          </p:nvPr>
        </p:nvSpPr>
        <p:spPr/>
        <p:txBody>
          <a:bodyPr/>
          <a:lstStyle/>
          <a:p>
            <a:fld id="{DE9AAF13-0D66-9247-8B59-91BBBED844F7}" type="slidenum">
              <a:rPr lang="en-US" smtClean="0"/>
              <a:t>80</a:t>
            </a:fld>
            <a:endParaRPr lang="en-US"/>
          </a:p>
        </p:txBody>
      </p:sp>
    </p:spTree>
    <p:extLst>
      <p:ext uri="{BB962C8B-B14F-4D97-AF65-F5344CB8AC3E}">
        <p14:creationId xmlns:p14="http://schemas.microsoft.com/office/powerpoint/2010/main" val="881252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81</a:t>
            </a:fld>
            <a:endParaRPr lang="en-US"/>
          </a:p>
        </p:txBody>
      </p:sp>
    </p:spTree>
    <p:extLst>
      <p:ext uri="{BB962C8B-B14F-4D97-AF65-F5344CB8AC3E}">
        <p14:creationId xmlns:p14="http://schemas.microsoft.com/office/powerpoint/2010/main" val="75483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The most important thing in ML is writing code and experimenting hands-on </a:t>
            </a:r>
          </a:p>
          <a:p>
            <a:r>
              <a:rPr lang="en-US" sz="1200" u="sng" kern="1200" dirty="0">
                <a:solidFill>
                  <a:schemeClr val="tx1"/>
                </a:solidFill>
                <a:effectLst/>
                <a:latin typeface="Amazon Ember Light" panose="020B0403020204020204" pitchFamily="34" charset="0"/>
                <a:ea typeface="+mn-ea"/>
                <a:cs typeface="+mn-cs"/>
                <a:hlinkClick r:id="rId3"/>
              </a:rPr>
              <a:t>Jupyter Notebook</a:t>
            </a:r>
            <a:r>
              <a:rPr lang="en-US" sz="1200" kern="1200" dirty="0">
                <a:solidFill>
                  <a:schemeClr val="tx1"/>
                </a:solidFill>
                <a:effectLst/>
                <a:latin typeface="Amazon Ember Light" panose="020B0403020204020204" pitchFamily="34" charset="0"/>
                <a:ea typeface="+mn-ea"/>
                <a:cs typeface="+mn-cs"/>
              </a:rPr>
              <a:t> is the most popular tool for doing DS/ML in Python</a:t>
            </a:r>
          </a:p>
          <a:p>
            <a:r>
              <a:rPr lang="en-US" sz="1200" kern="1200" dirty="0">
                <a:solidFill>
                  <a:schemeClr val="tx1"/>
                </a:solidFill>
                <a:effectLst/>
                <a:latin typeface="Amazon Ember Light" panose="020B0403020204020204" pitchFamily="34" charset="0"/>
                <a:ea typeface="+mn-ea"/>
                <a:cs typeface="+mn-cs"/>
              </a:rPr>
              <a:t>This is what we will be using throughout this course, </a:t>
            </a:r>
          </a:p>
          <a:p>
            <a:r>
              <a:rPr lang="en-US" sz="1200" kern="1200" dirty="0">
                <a:solidFill>
                  <a:schemeClr val="tx1"/>
                </a:solidFill>
                <a:effectLst/>
                <a:latin typeface="Amazon Ember Light" panose="020B0403020204020204" pitchFamily="34" charset="0"/>
                <a:ea typeface="+mn-ea"/>
                <a:cs typeface="+mn-cs"/>
              </a:rPr>
              <a:t>on AWS SageMaker Notebook instances</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only cover so much in this accelerated dive into ML, so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check out the </a:t>
            </a:r>
            <a:r>
              <a:rPr lang="en-US" sz="1200" b="0" i="0" u="none" strike="noStrike" kern="1200" dirty="0">
                <a:solidFill>
                  <a:schemeClr val="tx1"/>
                </a:solidFill>
                <a:effectLst/>
                <a:latin typeface="+mn-lt"/>
                <a:ea typeface="+mn-ea"/>
                <a:cs typeface="+mn-cs"/>
              </a:rPr>
              <a:t>open-source (text)book, Dive into Deep Learning at </a:t>
            </a:r>
            <a:r>
              <a:rPr lang="en-US" sz="1200" b="0" i="0" u="sng" kern="1200" dirty="0">
                <a:solidFill>
                  <a:schemeClr val="tx1"/>
                </a:solidFill>
                <a:effectLst/>
                <a:latin typeface="+mn-lt"/>
                <a:ea typeface="+mn-ea"/>
                <a:cs typeface="+mn-cs"/>
                <a:hlinkClick r:id="rId4"/>
              </a:rPr>
              <a:t>D2L.ai</a:t>
            </a:r>
            <a:r>
              <a:rPr lang="en-US" sz="1200" b="0" i="0" u="none" strike="noStrike" kern="1200" dirty="0">
                <a:solidFill>
                  <a:schemeClr val="tx1"/>
                </a:solidFill>
                <a:effectLst/>
                <a:latin typeface="+mn-lt"/>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Amazonians’ attempt to make ML, and in particular DL, approachable with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notebooks. </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And, if you are going through this course with a group of ML enthusiasts, being in a classroom or online, </a:t>
            </a:r>
          </a:p>
          <a:p>
            <a:r>
              <a:rPr lang="en-US" sz="1200" kern="1200" dirty="0">
                <a:solidFill>
                  <a:schemeClr val="tx1"/>
                </a:solidFill>
                <a:effectLst/>
                <a:latin typeface="Amazon Ember Light" panose="020B0403020204020204" pitchFamily="34" charset="0"/>
                <a:ea typeface="+mn-ea"/>
                <a:cs typeface="+mn-cs"/>
              </a:rPr>
              <a:t>- collaborate, share ideas and experiments, learn from each others mistakes and successes, </a:t>
            </a:r>
          </a:p>
          <a:p>
            <a:r>
              <a:rPr lang="en-US" sz="1200" kern="1200" dirty="0">
                <a:solidFill>
                  <a:schemeClr val="tx1"/>
                </a:solidFill>
                <a:effectLst/>
                <a:latin typeface="Amazon Ember Light" panose="020B0403020204020204" pitchFamily="34" charset="0"/>
                <a:ea typeface="+mn-ea"/>
                <a:cs typeface="+mn-cs"/>
              </a:rPr>
              <a:t>to quickly build expertise with these new tools and techniques.</a:t>
            </a:r>
          </a:p>
          <a:p>
            <a:endParaRPr lang="en-US" dirty="0"/>
          </a:p>
          <a:p>
            <a:r>
              <a:rPr lang="en-US" dirty="0"/>
              <a:t>Also, please go ahead post your technical question to Sage, using MLU or D2L tags, to leverage the knowledge of the larger Amazon ML community.</a:t>
            </a:r>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30757471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HPO: Hyperparameter Optimization CASH: </a:t>
            </a:r>
            <a:r>
              <a:rPr lang="en-US" dirty="0"/>
              <a:t>Combined Algorithm Selection and Hyperparameter optimization</a:t>
            </a:r>
          </a:p>
        </p:txBody>
      </p:sp>
      <p:sp>
        <p:nvSpPr>
          <p:cNvPr id="4" name="Slide Number Placeholder 3"/>
          <p:cNvSpPr>
            <a:spLocks noGrp="1"/>
          </p:cNvSpPr>
          <p:nvPr>
            <p:ph type="sldNum" sz="quarter" idx="5"/>
          </p:nvPr>
        </p:nvSpPr>
        <p:spPr/>
        <p:txBody>
          <a:bodyPr/>
          <a:lstStyle/>
          <a:p>
            <a:fld id="{DE9AAF13-0D66-9247-8B59-91BBBED844F7}" type="slidenum">
              <a:rPr lang="en-US" smtClean="0"/>
              <a:t>82</a:t>
            </a:fld>
            <a:endParaRPr lang="en-US"/>
          </a:p>
        </p:txBody>
      </p:sp>
    </p:spTree>
    <p:extLst>
      <p:ext uri="{BB962C8B-B14F-4D97-AF65-F5344CB8AC3E}">
        <p14:creationId xmlns:p14="http://schemas.microsoft.com/office/powerpoint/2010/main" val="37976006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doesn’t just have to be classification.</a:t>
            </a:r>
          </a:p>
        </p:txBody>
      </p:sp>
      <p:sp>
        <p:nvSpPr>
          <p:cNvPr id="4" name="Slide Number Placeholder 3"/>
          <p:cNvSpPr>
            <a:spLocks noGrp="1"/>
          </p:cNvSpPr>
          <p:nvPr>
            <p:ph type="sldNum" sz="quarter" idx="5"/>
          </p:nvPr>
        </p:nvSpPr>
        <p:spPr/>
        <p:txBody>
          <a:bodyPr/>
          <a:lstStyle/>
          <a:p>
            <a:fld id="{DE9AAF13-0D66-9247-8B59-91BBBED844F7}" type="slidenum">
              <a:rPr lang="en-US" smtClean="0"/>
              <a:t>85</a:t>
            </a:fld>
            <a:endParaRPr lang="en-US"/>
          </a:p>
        </p:txBody>
      </p:sp>
    </p:spTree>
    <p:extLst>
      <p:ext uri="{BB962C8B-B14F-4D97-AF65-F5344CB8AC3E}">
        <p14:creationId xmlns:p14="http://schemas.microsoft.com/office/powerpoint/2010/main" val="15072185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86</a:t>
            </a:fld>
            <a:endParaRPr lang="en-US"/>
          </a:p>
        </p:txBody>
      </p:sp>
    </p:spTree>
    <p:extLst>
      <p:ext uri="{BB962C8B-B14F-4D97-AF65-F5344CB8AC3E}">
        <p14:creationId xmlns:p14="http://schemas.microsoft.com/office/powerpoint/2010/main" val="1099691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87</a:t>
            </a:fld>
            <a:endParaRPr lang="en-US"/>
          </a:p>
        </p:txBody>
      </p:sp>
    </p:spTree>
    <p:extLst>
      <p:ext uri="{BB962C8B-B14F-4D97-AF65-F5344CB8AC3E}">
        <p14:creationId xmlns:p14="http://schemas.microsoft.com/office/powerpoint/2010/main" val="37431738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88</a:t>
            </a:fld>
            <a:endParaRPr lang="en-US"/>
          </a:p>
        </p:txBody>
      </p:sp>
    </p:spTree>
    <p:extLst>
      <p:ext uri="{BB962C8B-B14F-4D97-AF65-F5344CB8AC3E}">
        <p14:creationId xmlns:p14="http://schemas.microsoft.com/office/powerpoint/2010/main" val="30723734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89</a:t>
            </a:fld>
            <a:endParaRPr lang="en-US"/>
          </a:p>
        </p:txBody>
      </p:sp>
    </p:spTree>
    <p:extLst>
      <p:ext uri="{BB962C8B-B14F-4D97-AF65-F5344CB8AC3E}">
        <p14:creationId xmlns:p14="http://schemas.microsoft.com/office/powerpoint/2010/main" val="29269366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92</a:t>
            </a:fld>
            <a:endParaRPr lang="en-US"/>
          </a:p>
        </p:txBody>
      </p:sp>
    </p:spTree>
    <p:extLst>
      <p:ext uri="{BB962C8B-B14F-4D97-AF65-F5344CB8AC3E}">
        <p14:creationId xmlns:p14="http://schemas.microsoft.com/office/powerpoint/2010/main" val="3056975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93</a:t>
            </a:fld>
            <a:endParaRPr lang="en-US"/>
          </a:p>
        </p:txBody>
      </p:sp>
    </p:spTree>
    <p:extLst>
      <p:ext uri="{BB962C8B-B14F-4D97-AF65-F5344CB8AC3E}">
        <p14:creationId xmlns:p14="http://schemas.microsoft.com/office/powerpoint/2010/main" val="13093208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94</a:t>
            </a:fld>
            <a:endParaRPr lang="en-US"/>
          </a:p>
        </p:txBody>
      </p:sp>
    </p:spTree>
    <p:extLst>
      <p:ext uri="{BB962C8B-B14F-4D97-AF65-F5344CB8AC3E}">
        <p14:creationId xmlns:p14="http://schemas.microsoft.com/office/powerpoint/2010/main" val="30196185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95</a:t>
            </a:fld>
            <a:endParaRPr lang="en-US"/>
          </a:p>
        </p:txBody>
      </p:sp>
    </p:spTree>
    <p:extLst>
      <p:ext uri="{BB962C8B-B14F-4D97-AF65-F5344CB8AC3E}">
        <p14:creationId xmlns:p14="http://schemas.microsoft.com/office/powerpoint/2010/main" val="306146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8</a:t>
            </a:fld>
            <a:endParaRPr lang="en-US"/>
          </a:p>
        </p:txBody>
      </p:sp>
    </p:spTree>
    <p:extLst>
      <p:ext uri="{BB962C8B-B14F-4D97-AF65-F5344CB8AC3E}">
        <p14:creationId xmlns:p14="http://schemas.microsoft.com/office/powerpoint/2010/main" val="3175734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96</a:t>
            </a:fld>
            <a:endParaRPr lang="en-US"/>
          </a:p>
        </p:txBody>
      </p:sp>
    </p:spTree>
    <p:extLst>
      <p:ext uri="{BB962C8B-B14F-4D97-AF65-F5344CB8AC3E}">
        <p14:creationId xmlns:p14="http://schemas.microsoft.com/office/powerpoint/2010/main" val="1186514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97</a:t>
            </a:fld>
            <a:endParaRPr lang="en-US"/>
          </a:p>
        </p:txBody>
      </p:sp>
    </p:spTree>
    <p:extLst>
      <p:ext uri="{BB962C8B-B14F-4D97-AF65-F5344CB8AC3E}">
        <p14:creationId xmlns:p14="http://schemas.microsoft.com/office/powerpoint/2010/main" val="28195904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limit here is number of seconds</a:t>
            </a:r>
          </a:p>
          <a:p>
            <a:endParaRPr lang="en-US" dirty="0"/>
          </a:p>
          <a:p>
            <a:r>
              <a:rPr lang="en-US" sz="1200" b="0" i="0" kern="1200" dirty="0">
                <a:solidFill>
                  <a:schemeClr val="tx1"/>
                </a:solidFill>
                <a:effectLst/>
                <a:latin typeface="+mn-lt"/>
                <a:ea typeface="+mn-ea"/>
                <a:cs typeface="+mn-cs"/>
              </a:rPr>
              <a:t>Distill </a:t>
            </a:r>
            <a:r>
              <a:rPr lang="en-US" sz="1200" b="0" i="0" kern="1200" dirty="0" err="1">
                <a:solidFill>
                  <a:schemeClr val="tx1"/>
                </a:solidFill>
                <a:effectLst/>
                <a:latin typeface="+mn-lt"/>
                <a:ea typeface="+mn-ea"/>
                <a:cs typeface="+mn-cs"/>
              </a:rPr>
              <a:t>AutoGluon’s</a:t>
            </a:r>
            <a:r>
              <a:rPr lang="en-US" sz="1200" b="0" i="0" kern="1200" dirty="0">
                <a:solidFill>
                  <a:schemeClr val="tx1"/>
                </a:solidFill>
                <a:effectLst/>
                <a:latin typeface="+mn-lt"/>
                <a:ea typeface="+mn-ea"/>
                <a:cs typeface="+mn-cs"/>
              </a:rPr>
              <a:t> most accurate ensemble-predictor into single models which are simpler/faster and require less memory/compute. Distillation can produce a model that is more accurate than the same model fit directly on the original training data. After calling </a:t>
            </a:r>
            <a:r>
              <a:rPr lang="en-US" sz="1200" b="0" i="1" kern="1200" dirty="0">
                <a:solidFill>
                  <a:schemeClr val="tx1"/>
                </a:solidFill>
                <a:effectLst/>
                <a:latin typeface="+mn-lt"/>
                <a:ea typeface="+mn-ea"/>
                <a:cs typeface="+mn-cs"/>
              </a:rPr>
              <a:t>distill()</a:t>
            </a:r>
            <a:r>
              <a:rPr lang="en-US" sz="1200" b="0" i="0" kern="1200" dirty="0">
                <a:solidFill>
                  <a:schemeClr val="tx1"/>
                </a:solidFill>
                <a:effectLst/>
                <a:latin typeface="+mn-lt"/>
                <a:ea typeface="+mn-ea"/>
                <a:cs typeface="+mn-cs"/>
              </a:rPr>
              <a:t>, there will be more models available in this Predictor, which can be evaluated using </a:t>
            </a:r>
            <a:r>
              <a:rPr lang="en-US" sz="1200" b="0" i="1" kern="1200" dirty="0" err="1">
                <a:solidFill>
                  <a:schemeClr val="tx1"/>
                </a:solidFill>
                <a:effectLst/>
                <a:latin typeface="+mn-lt"/>
                <a:ea typeface="+mn-ea"/>
                <a:cs typeface="+mn-cs"/>
              </a:rPr>
              <a:t>predictor.leaderboard</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test_data</a:t>
            </a:r>
            <a:r>
              <a:rPr lang="en-US" sz="1200" b="0" i="1"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deployed with: </a:t>
            </a:r>
            <a:r>
              <a:rPr lang="en-US" sz="1200" b="0" i="1" kern="1200" dirty="0" err="1">
                <a:solidFill>
                  <a:schemeClr val="tx1"/>
                </a:solidFill>
                <a:effectLst/>
                <a:latin typeface="+mn-lt"/>
                <a:ea typeface="+mn-ea"/>
                <a:cs typeface="+mn-cs"/>
              </a:rPr>
              <a:t>predictor.predict</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test_data</a:t>
            </a:r>
            <a:r>
              <a:rPr lang="en-US" sz="1200" b="0" i="1" kern="1200" dirty="0">
                <a:solidFill>
                  <a:schemeClr val="tx1"/>
                </a:solidFill>
                <a:effectLst/>
                <a:latin typeface="+mn-lt"/>
                <a:ea typeface="+mn-ea"/>
                <a:cs typeface="+mn-cs"/>
              </a:rPr>
              <a:t>, model=MODEL_NAME)</a:t>
            </a:r>
            <a:r>
              <a:rPr lang="en-US" sz="1200" b="0" i="0" kern="1200" dirty="0">
                <a:solidFill>
                  <a:schemeClr val="tx1"/>
                </a:solidFill>
                <a:effectLst/>
                <a:latin typeface="+mn-lt"/>
                <a:ea typeface="+mn-ea"/>
                <a:cs typeface="+mn-cs"/>
              </a:rPr>
              <a:t>. This will raise an exception if </a:t>
            </a:r>
            <a:r>
              <a:rPr lang="en-US" sz="1200" b="0" i="1" kern="1200" dirty="0" err="1">
                <a:solidFill>
                  <a:schemeClr val="tx1"/>
                </a:solidFill>
                <a:effectLst/>
                <a:latin typeface="+mn-lt"/>
                <a:ea typeface="+mn-ea"/>
                <a:cs typeface="+mn-cs"/>
              </a:rPr>
              <a:t>cache_data</a:t>
            </a:r>
            <a:r>
              <a:rPr lang="en-US" sz="1200" b="0" i="1"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 was previously set in </a:t>
            </a:r>
            <a:r>
              <a:rPr lang="en-US" sz="1200" b="0" i="1" kern="1200" dirty="0">
                <a:solidFill>
                  <a:schemeClr val="tx1"/>
                </a:solidFill>
                <a:effectLst/>
                <a:latin typeface="+mn-lt"/>
                <a:ea typeface="+mn-ea"/>
                <a:cs typeface="+mn-cs"/>
              </a:rPr>
              <a:t>fit()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98</a:t>
            </a:fld>
            <a:endParaRPr lang="en-US"/>
          </a:p>
        </p:txBody>
      </p:sp>
    </p:spTree>
    <p:extLst>
      <p:ext uri="{BB962C8B-B14F-4D97-AF65-F5344CB8AC3E}">
        <p14:creationId xmlns:p14="http://schemas.microsoft.com/office/powerpoint/2010/main" val="42849232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99</a:t>
            </a:fld>
            <a:endParaRPr lang="en-US"/>
          </a:p>
        </p:txBody>
      </p:sp>
    </p:spTree>
    <p:extLst>
      <p:ext uri="{BB962C8B-B14F-4D97-AF65-F5344CB8AC3E}">
        <p14:creationId xmlns:p14="http://schemas.microsoft.com/office/powerpoint/2010/main" val="33209934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100</a:t>
            </a:fld>
            <a:endParaRPr lang="en-US"/>
          </a:p>
        </p:txBody>
      </p:sp>
    </p:spTree>
    <p:extLst>
      <p:ext uri="{BB962C8B-B14F-4D97-AF65-F5344CB8AC3E}">
        <p14:creationId xmlns:p14="http://schemas.microsoft.com/office/powerpoint/2010/main" val="1877064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101</a:t>
            </a:fld>
            <a:endParaRPr lang="en-US"/>
          </a:p>
        </p:txBody>
      </p:sp>
    </p:spTree>
    <p:extLst>
      <p:ext uri="{BB962C8B-B14F-4D97-AF65-F5344CB8AC3E}">
        <p14:creationId xmlns:p14="http://schemas.microsoft.com/office/powerpoint/2010/main" val="26070099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102</a:t>
            </a:fld>
            <a:endParaRPr lang="en-US"/>
          </a:p>
        </p:txBody>
      </p:sp>
    </p:spTree>
    <p:extLst>
      <p:ext uri="{BB962C8B-B14F-4D97-AF65-F5344CB8AC3E}">
        <p14:creationId xmlns:p14="http://schemas.microsoft.com/office/powerpoint/2010/main" val="31237816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access to DATA, COMPUTE and ALGORITHMS, </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a:t>
            </a:r>
            <a:r>
              <a:rPr lang="en-US" b="1" dirty="0"/>
              <a:t>ML Lifecycle</a:t>
            </a:r>
            <a:r>
              <a:rPr lang="en-US" dirty="0"/>
              <a:t>,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a:t>
            </a:r>
            <a:r>
              <a:rPr lang="en-US" b="1" dirty="0"/>
              <a:t>Business Problem </a:t>
            </a:r>
            <a:r>
              <a:rPr lang="en-US" dirty="0"/>
              <a:t>and formulate the </a:t>
            </a:r>
            <a:r>
              <a:rPr lang="en-US" b="1" dirty="0"/>
              <a:t>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be taken lightly – will impact most of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Ask pointed questions:</a:t>
            </a:r>
          </a:p>
          <a:p>
            <a:pPr lvl="0"/>
            <a:r>
              <a:rPr lang="en-US" sz="1200" b="1" u="sng" kern="1200" dirty="0">
                <a:solidFill>
                  <a:schemeClr val="tx1"/>
                </a:solidFill>
                <a:effectLst/>
                <a:latin typeface="Amazon Ember"/>
                <a:ea typeface="+mn-ea"/>
                <a:cs typeface="+mn-cs"/>
              </a:rPr>
              <a:t>What are the business outcomes you are trying to achieve?</a:t>
            </a:r>
            <a:endParaRPr lang="en-US" sz="1200" kern="1200" dirty="0">
              <a:solidFill>
                <a:schemeClr val="tx1"/>
              </a:solidFill>
              <a:effectLst/>
              <a:latin typeface="Amazon Ember"/>
              <a:ea typeface="+mn-ea"/>
              <a:cs typeface="+mn-cs"/>
            </a:endParaRPr>
          </a:p>
          <a:p>
            <a:pPr lvl="0"/>
            <a:r>
              <a:rPr lang="en-US" sz="1200" b="1" u="sng" kern="1200" dirty="0">
                <a:solidFill>
                  <a:schemeClr val="tx1"/>
                </a:solidFill>
                <a:effectLst/>
                <a:latin typeface="Amazon Ember"/>
                <a:ea typeface="+mn-ea"/>
                <a:cs typeface="+mn-cs"/>
              </a:rPr>
              <a:t>What does success look like for you?</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What business metric to define?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r>
              <a:rPr lang="en-US" sz="1200" b="1" i="0" kern="1200" dirty="0">
                <a:solidFill>
                  <a:schemeClr val="tx1"/>
                </a:solidFill>
                <a:effectLst/>
                <a:latin typeface="+mn-lt"/>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problem</a:t>
            </a:r>
            <a:r>
              <a:rPr lang="en-US" sz="1200" b="0" i="0" kern="1200" dirty="0">
                <a:solidFill>
                  <a:schemeClr val="tx1"/>
                </a:solidFill>
                <a:effectLst/>
                <a:latin typeface="+mn-lt"/>
                <a:ea typeface="+mn-ea"/>
                <a:cs typeface="+mn-cs"/>
              </a:rPr>
              <a:t>/know your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(again, and again, the domain expertise of the DS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in a so-called ML-friendly format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That will be all </a:t>
            </a:r>
            <a:r>
              <a:rPr lang="en-US" sz="1200" b="0" i="0" kern="1200" dirty="0" err="1">
                <a:solidFill>
                  <a:schemeClr val="tx1"/>
                </a:solidFill>
                <a:effectLst/>
                <a:latin typeface="+mn-lt"/>
                <a:ea typeface="+mn-ea"/>
                <a:cs typeface="+mn-cs"/>
              </a:rPr>
              <a:t>numericals</a:t>
            </a:r>
            <a:r>
              <a:rPr lang="en-US" sz="1200" b="0" i="0" kern="1200" dirty="0">
                <a:solidFill>
                  <a:schemeClr val="tx1"/>
                </a:solidFill>
                <a:effectLst/>
                <a:latin typeface="+mn-lt"/>
                <a:ea typeface="+mn-ea"/>
                <a:cs typeface="+mn-cs"/>
              </a:rPr>
              <a:t>, so you’ll have do to some data processing on those non-numerical features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Maybe also weed out some non-relevant features, or add some relevant ones in, </a:t>
            </a:r>
            <a:r>
              <a:rPr lang="en-US" sz="1200" b="0" i="0" kern="1200" dirty="0" err="1">
                <a:solidFill>
                  <a:schemeClr val="tx1"/>
                </a:solidFill>
                <a:effectLst/>
                <a:latin typeface="+mn-lt"/>
                <a:ea typeface="+mn-ea"/>
                <a:cs typeface="+mn-cs"/>
              </a:rPr>
              <a:t>etc</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your ML-friendly data and the right choice of ML algorithm, then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a:t>
            </a:r>
            <a:r>
              <a:rPr lang="en-US" sz="1200" b="1" i="0" kern="1200" dirty="0">
                <a:solidFill>
                  <a:schemeClr val="tx1"/>
                </a:solidFill>
                <a:effectLst/>
                <a:latin typeface="+mn-lt"/>
                <a:ea typeface="+mn-ea"/>
                <a:cs typeface="+mn-cs"/>
              </a:rPr>
              <a:t>deployed</a:t>
            </a:r>
            <a:r>
              <a:rPr lang="en-US" sz="1200" b="0" i="0" kern="1200" dirty="0">
                <a:solidFill>
                  <a:schemeClr val="tx1"/>
                </a:solidFill>
                <a:effectLst/>
                <a:latin typeface="+mn-lt"/>
                <a:ea typeface="+mn-ea"/>
                <a:cs typeface="+mn-cs"/>
              </a:rPr>
              <a:t>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103</a:t>
            </a:fld>
            <a:endParaRPr lang="en-US"/>
          </a:p>
        </p:txBody>
      </p:sp>
    </p:spTree>
    <p:extLst>
      <p:ext uri="{BB962C8B-B14F-4D97-AF65-F5344CB8AC3E}">
        <p14:creationId xmlns:p14="http://schemas.microsoft.com/office/powerpoint/2010/main" val="21392445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104</a:t>
            </a:fld>
            <a:endParaRPr lang="en-US"/>
          </a:p>
        </p:txBody>
      </p:sp>
    </p:spTree>
    <p:extLst>
      <p:ext uri="{BB962C8B-B14F-4D97-AF65-F5344CB8AC3E}">
        <p14:creationId xmlns:p14="http://schemas.microsoft.com/office/powerpoint/2010/main" val="558073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FE715F-FB35-DA4C-8E4A-393E633F1B0F}" type="slidenum">
              <a:rPr lang="en-US" smtClean="0"/>
              <a:t>105</a:t>
            </a:fld>
            <a:endParaRPr lang="en-US"/>
          </a:p>
        </p:txBody>
      </p:sp>
    </p:spTree>
    <p:extLst>
      <p:ext uri="{BB962C8B-B14F-4D97-AF65-F5344CB8AC3E}">
        <p14:creationId xmlns:p14="http://schemas.microsoft.com/office/powerpoint/2010/main" val="926066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9</a:t>
            </a:fld>
            <a:endParaRPr lang="en-US"/>
          </a:p>
        </p:txBody>
      </p:sp>
    </p:spTree>
    <p:extLst>
      <p:ext uri="{BB962C8B-B14F-4D97-AF65-F5344CB8AC3E}">
        <p14:creationId xmlns:p14="http://schemas.microsoft.com/office/powerpoint/2010/main" val="24757910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encounter a problem, it is important to start by evaluating if it is or is not a good fit to be solved with machine learning.  To aid in this, let’s examine 4 points which are indicative of being a good fit for using machine learning, and then on the next slide we’ll talk through some points which are not a good fit. A problem you encounter will not need to satisfy all of these, but if it satisfies none of them you should really consider if the problem is best solved with ML.</a:t>
            </a:r>
          </a:p>
          <a:p>
            <a:endParaRPr lang="en-US" dirty="0"/>
          </a:p>
          <a:p>
            <a:r>
              <a:rPr lang="en-US" dirty="0"/>
              <a:t>[CLICK]</a:t>
            </a:r>
          </a:p>
          <a:p>
            <a:endParaRPr lang="en-US" dirty="0"/>
          </a:p>
          <a:p>
            <a:r>
              <a:rPr lang="en-US" dirty="0"/>
              <a:t>First, the problem should require complex logic.  If the task can be solved easily with a few hand-coded rules, or simple heuristics work well enough for the business case, don’t take on the additional complexity of machine learning!  It will likely not be worth the investment.  This point can be subtle, as there are many problems which may be complex, like some supply chain optimization problems, which are already optimally solved by existing efficient and scalable algorithms.</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[CLICK]</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Second, if scalability is a challenge, that is a strong indicator that ML could help.  If there is a task that you normally require a human to do, but you want to do it millions of billions of times, training an ML model to perform that task, and then deploying it at scale is a good solution.</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Third, if we need to make predictions for unseen data, we need ML.</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Finally, if you need the system to be more responsive than a human could achieve.  If there is a task that would normally require human reasoning that you need done in less than a tenth of a second, ML is often an excellent solution.  Examples include things like face detection for autofocus on cameras, or automated content moderation on a social media platform.</a:t>
            </a:r>
          </a:p>
          <a:p>
            <a:endParaRPr lang="en-US" dirty="0"/>
          </a:p>
          <a:p>
            <a:endParaRPr lang="en-US" dirty="0"/>
          </a:p>
        </p:txBody>
      </p:sp>
      <p:sp>
        <p:nvSpPr>
          <p:cNvPr id="4" name="Slide Number Placeholder 3"/>
          <p:cNvSpPr>
            <a:spLocks noGrp="1"/>
          </p:cNvSpPr>
          <p:nvPr>
            <p:ph type="sldNum" sz="quarter" idx="10"/>
          </p:nvPr>
        </p:nvSpPr>
        <p:spPr/>
        <p:txBody>
          <a:bodyPr/>
          <a:lstStyle/>
          <a:p>
            <a:fld id="{525B7AE5-8B6B-45BB-BCE2-0D5FF01E052A}" type="slidenum">
              <a:rPr lang="en-US" smtClean="0"/>
              <a:pPr/>
              <a:t>106</a:t>
            </a:fld>
            <a:endParaRPr lang="en-US" dirty="0"/>
          </a:p>
        </p:txBody>
      </p:sp>
    </p:spTree>
    <p:extLst>
      <p:ext uri="{BB962C8B-B14F-4D97-AF65-F5344CB8AC3E}">
        <p14:creationId xmlns:p14="http://schemas.microsoft.com/office/powerpoint/2010/main" val="2341563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Conversely, let’s now talk about some factors of problems that mean that ML cannot be successfully applied.  Having one of these does not mean that ML cannot be used, but it might inform choices that need to be made during the development process, or lead to an extended timeline for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effectLst/>
              <a:latin typeface="Amazon Ember"/>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Amazon Ember"/>
                <a:ea typeface="+mn-ea"/>
                <a:cs typeface="+mn-cs"/>
              </a:rPr>
              <a:t>First is just a reiteration of what we’ve said before: if the problem can be solved with existing efficient algorithms, ML will provide no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mazon Ember"/>
                <a:ea typeface="+mn-ea"/>
                <a:cs typeface="+mn-cs"/>
              </a:rPr>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problem requires 100% accuracy, you should not use ML.  Machine learning is inherently about estimation, and can provide no guarantees of perfect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a:solidFill>
                  <a:schemeClr val="tx1"/>
                </a:solidFill>
                <a:effectLst/>
                <a:latin typeface="Amazon Ember"/>
                <a:ea typeface="+mn-ea"/>
                <a:cs typeface="+mn-cs"/>
              </a:rPr>
              <a:t>[CLICK]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if interpretability is required then that limits the types of ML that can be applied to a problem.  Unlike a human, we cannot ask the algorithm how it made its decision.  The majority of the most powerful ML models are black-box models, producing results with no indication of why.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5B7AE5-8B6B-45BB-BCE2-0D5FF01E0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8523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going to give you the chance to share your business problem you wrote down at the beginning of class so you can get feedback on how to turn it into an ML problem.</a:t>
            </a:r>
          </a:p>
        </p:txBody>
      </p:sp>
      <p:sp>
        <p:nvSpPr>
          <p:cNvPr id="4" name="Slide Number Placeholder 3"/>
          <p:cNvSpPr>
            <a:spLocks noGrp="1"/>
          </p:cNvSpPr>
          <p:nvPr>
            <p:ph type="sldNum" sz="quarter" idx="5"/>
          </p:nvPr>
        </p:nvSpPr>
        <p:spPr/>
        <p:txBody>
          <a:bodyPr/>
          <a:lstStyle/>
          <a:p>
            <a:fld id="{94FE715F-FB35-DA4C-8E4A-393E633F1B0F}" type="slidenum">
              <a:rPr lang="en-US" smtClean="0"/>
              <a:t>108</a:t>
            </a:fld>
            <a:endParaRPr lang="en-US"/>
          </a:p>
        </p:txBody>
      </p:sp>
    </p:spTree>
    <p:extLst>
      <p:ext uri="{BB962C8B-B14F-4D97-AF65-F5344CB8AC3E}">
        <p14:creationId xmlns:p14="http://schemas.microsoft.com/office/powerpoint/2010/main" val="3659690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4FE715F-FB35-DA4C-8E4A-393E633F1B0F}" type="slidenum">
              <a:rPr lang="en-US" smtClean="0"/>
              <a:t>109</a:t>
            </a:fld>
            <a:endParaRPr lang="en-US"/>
          </a:p>
        </p:txBody>
      </p:sp>
    </p:spTree>
    <p:extLst>
      <p:ext uri="{BB962C8B-B14F-4D97-AF65-F5344CB8AC3E}">
        <p14:creationId xmlns:p14="http://schemas.microsoft.com/office/powerpoint/2010/main" val="7066639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
            </a:r>
            <a:r>
              <a:rPr lang="en-DE" dirty="0"/>
              <a:t>olino deploys several types of ML models to predict different attributes (color, style). </a:t>
            </a:r>
          </a:p>
        </p:txBody>
      </p:sp>
      <p:sp>
        <p:nvSpPr>
          <p:cNvPr id="4" name="Slide Number Placeholder 3"/>
          <p:cNvSpPr>
            <a:spLocks noGrp="1"/>
          </p:cNvSpPr>
          <p:nvPr>
            <p:ph type="sldNum" sz="quarter" idx="5"/>
          </p:nvPr>
        </p:nvSpPr>
        <p:spPr/>
        <p:txBody>
          <a:bodyPr/>
          <a:lstStyle/>
          <a:p>
            <a:fld id="{94FE715F-FB35-DA4C-8E4A-393E633F1B0F}" type="slidenum">
              <a:rPr lang="en-US" smtClean="0"/>
              <a:t>110</a:t>
            </a:fld>
            <a:endParaRPr lang="en-US"/>
          </a:p>
        </p:txBody>
      </p:sp>
    </p:spTree>
    <p:extLst>
      <p:ext uri="{BB962C8B-B14F-4D97-AF65-F5344CB8AC3E}">
        <p14:creationId xmlns:p14="http://schemas.microsoft.com/office/powerpoint/2010/main" val="33266876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111</a:t>
            </a:fld>
            <a:endParaRPr lang="en-US"/>
          </a:p>
        </p:txBody>
      </p:sp>
    </p:spTree>
    <p:extLst>
      <p:ext uri="{BB962C8B-B14F-4D97-AF65-F5344CB8AC3E}">
        <p14:creationId xmlns:p14="http://schemas.microsoft.com/office/powerpoint/2010/main" val="38690226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112</a:t>
            </a:fld>
            <a:endParaRPr lang="en-US"/>
          </a:p>
        </p:txBody>
      </p:sp>
    </p:spTree>
    <p:extLst>
      <p:ext uri="{BB962C8B-B14F-4D97-AF65-F5344CB8AC3E}">
        <p14:creationId xmlns:p14="http://schemas.microsoft.com/office/powerpoint/2010/main" val="11613382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113</a:t>
            </a:fld>
            <a:endParaRPr lang="en-US"/>
          </a:p>
        </p:txBody>
      </p:sp>
    </p:spTree>
    <p:extLst>
      <p:ext uri="{BB962C8B-B14F-4D97-AF65-F5344CB8AC3E}">
        <p14:creationId xmlns:p14="http://schemas.microsoft.com/office/powerpoint/2010/main" val="7972168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114</a:t>
            </a:fld>
            <a:endParaRPr lang="en-US"/>
          </a:p>
        </p:txBody>
      </p:sp>
    </p:spTree>
    <p:extLst>
      <p:ext uri="{BB962C8B-B14F-4D97-AF65-F5344CB8AC3E}">
        <p14:creationId xmlns:p14="http://schemas.microsoft.com/office/powerpoint/2010/main" val="17375461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E715F-FB35-DA4C-8E4A-393E633F1B0F}" type="slidenum">
              <a:rPr lang="en-US" smtClean="0"/>
              <a:t>115</a:t>
            </a:fld>
            <a:endParaRPr lang="en-US"/>
          </a:p>
        </p:txBody>
      </p:sp>
    </p:spTree>
    <p:extLst>
      <p:ext uri="{BB962C8B-B14F-4D97-AF65-F5344CB8AC3E}">
        <p14:creationId xmlns:p14="http://schemas.microsoft.com/office/powerpoint/2010/main" val="420762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Course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AA67AA-DB72-0540-AD8D-DDC19AF98398}"/>
              </a:ext>
            </a:extLst>
          </p:cNvPr>
          <p:cNvPicPr>
            <a:picLocks noChangeAspect="1"/>
          </p:cNvPicPr>
          <p:nvPr userDrawn="1"/>
        </p:nvPicPr>
        <p:blipFill>
          <a:blip r:embed="rId2"/>
          <a:srcRect/>
          <a:stretch/>
        </p:blipFill>
        <p:spPr>
          <a:xfrm>
            <a:off x="0" y="0"/>
            <a:ext cx="12192000" cy="6850856"/>
          </a:xfrm>
          <a:prstGeom prst="rect">
            <a:avLst/>
          </a:prstGeom>
        </p:spPr>
      </p:pic>
      <p:sp>
        <p:nvSpPr>
          <p:cNvPr id="2" name="Title 1">
            <a:extLst>
              <a:ext uri="{FF2B5EF4-FFF2-40B4-BE49-F238E27FC236}">
                <a16:creationId xmlns:a16="http://schemas.microsoft.com/office/drawing/2014/main" id="{9C35040F-6D1B-4D4A-912D-B0B2C078D0D9}"/>
              </a:ext>
            </a:extLst>
          </p:cNvPr>
          <p:cNvSpPr>
            <a:spLocks noGrp="1"/>
          </p:cNvSpPr>
          <p:nvPr>
            <p:ph type="title" hasCustomPrompt="1"/>
          </p:nvPr>
        </p:nvSpPr>
        <p:spPr>
          <a:xfrm>
            <a:off x="609461" y="1497638"/>
            <a:ext cx="10515600" cy="1838594"/>
          </a:xfrm>
          <a:prstGeom prst="rect">
            <a:avLst/>
          </a:prstGeom>
        </p:spPr>
        <p:txBody>
          <a:bodyPr anchor="b"/>
          <a:lstStyle>
            <a:lvl1pPr fontAlgn="t">
              <a:defRPr sz="6000">
                <a:solidFill>
                  <a:schemeClr val="bg1"/>
                </a:solidFill>
              </a:defRPr>
            </a:lvl1pPr>
          </a:lstStyle>
          <a:p>
            <a:r>
              <a:rPr lang="en-US" dirty="0"/>
              <a:t>[Course Title]</a:t>
            </a:r>
          </a:p>
        </p:txBody>
      </p:sp>
      <p:sp>
        <p:nvSpPr>
          <p:cNvPr id="3" name="Text Placeholder 2">
            <a:extLst>
              <a:ext uri="{FF2B5EF4-FFF2-40B4-BE49-F238E27FC236}">
                <a16:creationId xmlns:a16="http://schemas.microsoft.com/office/drawing/2014/main" id="{F22FD542-D5D7-DD49-81BB-5A2F9282132B}"/>
              </a:ext>
            </a:extLst>
          </p:cNvPr>
          <p:cNvSpPr>
            <a:spLocks noGrp="1"/>
          </p:cNvSpPr>
          <p:nvPr>
            <p:ph type="body" idx="1"/>
          </p:nvPr>
        </p:nvSpPr>
        <p:spPr>
          <a:xfrm>
            <a:off x="609461" y="3429000"/>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6" name="Picture 5">
            <a:extLst>
              <a:ext uri="{FF2B5EF4-FFF2-40B4-BE49-F238E27FC236}">
                <a16:creationId xmlns:a16="http://schemas.microsoft.com/office/drawing/2014/main" id="{6B55E2E8-A193-4D06-8833-54DB91354DE7}"/>
              </a:ext>
            </a:extLst>
          </p:cNvPr>
          <p:cNvPicPr>
            <a:picLocks noChangeAspect="1"/>
          </p:cNvPicPr>
          <p:nvPr userDrawn="1"/>
        </p:nvPicPr>
        <p:blipFill>
          <a:blip r:embed="rId3"/>
          <a:srcRect/>
          <a:stretch/>
        </p:blipFill>
        <p:spPr>
          <a:xfrm>
            <a:off x="608808" y="434658"/>
            <a:ext cx="5578238" cy="1049757"/>
          </a:xfrm>
          <a:prstGeom prst="rect">
            <a:avLst/>
          </a:prstGeom>
        </p:spPr>
      </p:pic>
    </p:spTree>
    <p:extLst>
      <p:ext uri="{BB962C8B-B14F-4D97-AF65-F5344CB8AC3E}">
        <p14:creationId xmlns:p14="http://schemas.microsoft.com/office/powerpoint/2010/main" val="288328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1"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b="0" i="0" baseline="0">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buNone/>
              <a:defRPr sz="2400" b="0" i="0" baseline="0">
                <a:latin typeface="Amazon Ember Light" panose="020B0403020204020204" pitchFamily="34" charset="0"/>
                <a:ea typeface="Amazon Ember Light" panose="020B0403020204020204" pitchFamily="34" charset="0"/>
                <a:cs typeface="Amazon Ember Light" panose="020B0403020204020204" pitchFamily="34" charset="0"/>
              </a:defRPr>
            </a:lvl2pPr>
            <a:lvl3pPr marL="914400" indent="0">
              <a:buNone/>
              <a:defRPr sz="2200" b="0" i="0" baseline="0">
                <a:latin typeface="Amazon Ember Light" panose="020B0403020204020204" pitchFamily="34" charset="0"/>
                <a:ea typeface="Amazon Ember Light" panose="020B0403020204020204" pitchFamily="34" charset="0"/>
                <a:cs typeface="Amazon Ember Light" panose="020B0403020204020204" pitchFamily="34" charset="0"/>
              </a:defRPr>
            </a:lvl3pPr>
            <a:lvl4pPr marL="1371600" indent="0">
              <a:buNone/>
              <a:defRPr sz="2000" b="0" i="0" baseline="0">
                <a:latin typeface="Amazon Ember Light" panose="020B0403020204020204" pitchFamily="34" charset="0"/>
                <a:ea typeface="Amazon Ember Light" panose="020B0403020204020204" pitchFamily="34" charset="0"/>
                <a:cs typeface="Amazon Ember Light" panose="020B0403020204020204" pitchFamily="34" charset="0"/>
              </a:defRPr>
            </a:lvl4pPr>
            <a:lvl5pPr marL="1828800" indent="0">
              <a:buNone/>
              <a:defRPr sz="1800" b="0" i="0" baseline="0">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a:extLst>
              <a:ext uri="{FF2B5EF4-FFF2-40B4-BE49-F238E27FC236}">
                <a16:creationId xmlns:a16="http://schemas.microsoft.com/office/drawing/2014/main" id="{45608E3C-DCF4-D344-A49B-C600CA5AD4B6}"/>
              </a:ext>
            </a:extLst>
          </p:cNvPr>
          <p:cNvSpPr/>
          <p:nvPr userDrawn="1"/>
        </p:nvSpPr>
        <p:spPr>
          <a:xfrm>
            <a:off x="-21167" y="6227233"/>
            <a:ext cx="12234334" cy="635001"/>
          </a:xfrm>
          <a:prstGeom prst="rect">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Rectangle">
            <a:extLst>
              <a:ext uri="{FF2B5EF4-FFF2-40B4-BE49-F238E27FC236}">
                <a16:creationId xmlns:a16="http://schemas.microsoft.com/office/drawing/2014/main" id="{FE7FECA7-BE5C-554B-B254-8C4AC0B3A0E3}"/>
              </a:ext>
            </a:extLst>
          </p:cNvPr>
          <p:cNvSpPr/>
          <p:nvPr userDrawn="1"/>
        </p:nvSpPr>
        <p:spPr>
          <a:xfrm>
            <a:off x="-12700" y="6171307"/>
            <a:ext cx="12217400" cy="5592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3BCBB93D-1BE5-6C45-9E89-5A498B963F2A}"/>
              </a:ext>
            </a:extLst>
          </p:cNvPr>
          <p:cNvSpPr txBox="1"/>
          <p:nvPr userDrawn="1"/>
        </p:nvSpPr>
        <p:spPr>
          <a:xfrm>
            <a:off x="10205209" y="6336984"/>
            <a:ext cx="1986791" cy="415498"/>
          </a:xfrm>
          <a:prstGeom prst="rect">
            <a:avLst/>
          </a:prstGeom>
          <a:noFill/>
        </p:spPr>
        <p:txBody>
          <a:bodyPr wrap="square" rtlCol="0" anchor="ctr">
            <a:spAutoFit/>
          </a:bodyPr>
          <a:lstStyle/>
          <a:p>
            <a:pPr algn="r"/>
            <a:r>
              <a:rPr lang="en-US" sz="10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Machine Learning Embark Program</a:t>
            </a:r>
          </a:p>
        </p:txBody>
      </p:sp>
      <p:sp>
        <p:nvSpPr>
          <p:cNvPr id="8" name="Rectangle 7">
            <a:extLst>
              <a:ext uri="{FF2B5EF4-FFF2-40B4-BE49-F238E27FC236}">
                <a16:creationId xmlns:a16="http://schemas.microsoft.com/office/drawing/2014/main" id="{8032F811-1FFD-4B4E-BF49-5D761424146E}"/>
              </a:ext>
            </a:extLst>
          </p:cNvPr>
          <p:cNvSpPr/>
          <p:nvPr userDrawn="1"/>
        </p:nvSpPr>
        <p:spPr>
          <a:xfrm>
            <a:off x="0" y="6509807"/>
            <a:ext cx="6096000" cy="261610"/>
          </a:xfrm>
          <a:prstGeom prst="rect">
            <a:avLst/>
          </a:prstGeom>
        </p:spPr>
        <p:txBody>
          <a:bodyPr>
            <a:spAutoFit/>
          </a:bodyPr>
          <a:lstStyle/>
          <a:p>
            <a:r>
              <a:rPr lang="en-US" sz="1100" dirty="0">
                <a:solidFill>
                  <a:srgbClr val="FFFFFF">
                    <a:lumMod val="85000"/>
                  </a:srgbClr>
                </a:solidFill>
                <a:latin typeface="Amazon Ember" panose="020B0603020204020204" pitchFamily="34" charset="0"/>
                <a:ea typeface="Amazon Ember" panose="020B0603020204020204" pitchFamily="34" charset="0"/>
                <a:cs typeface="Amazon Ember" panose="020B0603020204020204" pitchFamily="34" charset="0"/>
                <a:sym typeface="Helvetica Neue Medium"/>
              </a:rPr>
              <a:t> © 2021, Amazon Web Services, Inc. or its affiliates. All rights reserved.</a:t>
            </a:r>
            <a:endParaRPr lang="en-US" sz="1100" dirty="0"/>
          </a:p>
        </p:txBody>
      </p:sp>
    </p:spTree>
    <p:extLst>
      <p:ext uri="{BB962C8B-B14F-4D97-AF65-F5344CB8AC3E}">
        <p14:creationId xmlns:p14="http://schemas.microsoft.com/office/powerpoint/2010/main" val="225909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12192000" cy="12261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381000" y="356810"/>
            <a:ext cx="11430000" cy="558220"/>
          </a:xfrm>
          <a:prstGeom prst="rect">
            <a:avLst/>
          </a:prstGeom>
        </p:spPr>
        <p:txBody>
          <a:bodyPr vert="horz" lIns="0" tIns="0" rIns="0" bIns="0" rtlCol="0" anchor="ctr" anchorCtr="0">
            <a:noAutofit/>
          </a:bodyPr>
          <a:lstStyle>
            <a:lvl1pPr>
              <a:defRPr>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Click to edit Master title style</a:t>
            </a:r>
          </a:p>
        </p:txBody>
      </p:sp>
      <p:pic>
        <p:nvPicPr>
          <p:cNvPr id="8" name="Picture 7">
            <a:extLst>
              <a:ext uri="{FF2B5EF4-FFF2-40B4-BE49-F238E27FC236}">
                <a16:creationId xmlns:a16="http://schemas.microsoft.com/office/drawing/2014/main" id="{0DF8C351-BBDF-44A8-A25D-15EEC4F27A75}"/>
              </a:ext>
            </a:extLst>
          </p:cNvPr>
          <p:cNvPicPr>
            <a:picLocks noChangeAspect="1"/>
          </p:cNvPicPr>
          <p:nvPr userDrawn="1"/>
        </p:nvPicPr>
        <p:blipFill rotWithShape="1">
          <a:blip r:embed="rId2"/>
          <a:srcRect t="6218" r="27075" b="70563"/>
          <a:stretch/>
        </p:blipFill>
        <p:spPr>
          <a:xfrm>
            <a:off x="9108305" y="-1"/>
            <a:ext cx="3083695" cy="1226113"/>
          </a:xfrm>
          <a:prstGeom prst="rect">
            <a:avLst/>
          </a:prstGeom>
        </p:spPr>
      </p:pic>
    </p:spTree>
    <p:extLst>
      <p:ext uri="{BB962C8B-B14F-4D97-AF65-F5344CB8AC3E}">
        <p14:creationId xmlns:p14="http://schemas.microsoft.com/office/powerpoint/2010/main" val="50818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36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840052" y="365125"/>
            <a:ext cx="1910948"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2020 Amazon Web Services, Inc. or its Affiliates. All rights reserved.</a:t>
            </a:r>
          </a:p>
        </p:txBody>
      </p:sp>
    </p:spTree>
    <p:custDataLst>
      <p:tags r:id="rId1"/>
    </p:custDataLst>
    <p:extLst>
      <p:ext uri="{BB962C8B-B14F-4D97-AF65-F5344CB8AC3E}">
        <p14:creationId xmlns:p14="http://schemas.microsoft.com/office/powerpoint/2010/main" val="750462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324683-C27D-EE41-B298-327C1D43CE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6D31CE5-C12B-435B-BDC2-422CF0FB9AEA}"/>
              </a:ext>
            </a:extLst>
          </p:cNvPr>
          <p:cNvSpPr/>
          <p:nvPr userDrawn="1"/>
        </p:nvSpPr>
        <p:spPr>
          <a:xfrm>
            <a:off x="0" y="1378604"/>
            <a:ext cx="12192000" cy="5479396"/>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3"/>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4"/>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3" name="Slide Number Placeholder 5">
            <a:extLst>
              <a:ext uri="{FF2B5EF4-FFF2-40B4-BE49-F238E27FC236}">
                <a16:creationId xmlns:a16="http://schemas.microsoft.com/office/drawing/2014/main" id="{6C283E9D-F50D-439E-8A38-69DC0A8D8C07}"/>
              </a:ext>
            </a:extLst>
          </p:cNvPr>
          <p:cNvSpPr>
            <a:spLocks noGrp="1"/>
          </p:cNvSpPr>
          <p:nvPr>
            <p:ph type="sldNum" sz="quarter" idx="12"/>
          </p:nvPr>
        </p:nvSpPr>
        <p:spPr>
          <a:xfrm>
            <a:off x="7428975" y="6356866"/>
            <a:ext cx="2743200" cy="365125"/>
          </a:xfrm>
          <a:prstGeom prst="rect">
            <a:avLst/>
          </a:prstGeom>
        </p:spPr>
        <p:txBody>
          <a:bodyPr/>
          <a:lstStyle>
            <a:lvl1pPr algn="r">
              <a:defRPr sz="1400">
                <a:solidFill>
                  <a:schemeClr val="tx1"/>
                </a:solidFill>
              </a:defRPr>
            </a:lvl1pPr>
          </a:lstStyle>
          <a:p>
            <a:fld id="{2613A35D-97EF-7A48-AACF-97D95E22C11E}" type="slidenum">
              <a:rPr lang="en-US" smtClean="0"/>
              <a:pPr/>
              <a:t>‹#›</a:t>
            </a:fld>
            <a:endParaRPr lang="en-US" dirty="0"/>
          </a:p>
        </p:txBody>
      </p:sp>
      <p:sp>
        <p:nvSpPr>
          <p:cNvPr id="21" name="Title 1">
            <a:extLst>
              <a:ext uri="{FF2B5EF4-FFF2-40B4-BE49-F238E27FC236}">
                <a16:creationId xmlns:a16="http://schemas.microsoft.com/office/drawing/2014/main" id="{9BC1588F-094F-4A81-B38F-FA160FF57D64}"/>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[Text Slide Style]</a:t>
            </a:r>
          </a:p>
        </p:txBody>
      </p:sp>
      <p:sp>
        <p:nvSpPr>
          <p:cNvPr id="22" name="Text Placeholder 2">
            <a:extLst>
              <a:ext uri="{FF2B5EF4-FFF2-40B4-BE49-F238E27FC236}">
                <a16:creationId xmlns:a16="http://schemas.microsoft.com/office/drawing/2014/main" id="{532D1030-B066-460B-B596-5FF45CA1F896}"/>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5">
                  <a:extLst>
                    <a:ext uri="{96DAC541-7B7A-43D3-8B79-37D633B846F1}">
                      <asvg:svgBlip xmlns:asvg="http://schemas.microsoft.com/office/drawing/2016/SVG/main" r:embed="rId6"/>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Use bullets sparingly, keep text brief</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412709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2CF82-20B9-47BF-925B-636240644F92}"/>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40000"/>
                    </a14:imgEffect>
                  </a14:imgLayer>
                </a14:imgProps>
              </a:ext>
            </a:extLst>
          </a:blip>
          <a:srcRect/>
          <a:stretch/>
        </p:blipFill>
        <p:spPr>
          <a:xfrm>
            <a:off x="0" y="0"/>
            <a:ext cx="12192000" cy="6850856"/>
          </a:xfrm>
          <a:prstGeom prst="rect">
            <a:avLst/>
          </a:prstGeom>
        </p:spPr>
      </p:pic>
      <p:sp>
        <p:nvSpPr>
          <p:cNvPr id="2" name="Title 1">
            <a:extLst>
              <a:ext uri="{FF2B5EF4-FFF2-40B4-BE49-F238E27FC236}">
                <a16:creationId xmlns:a16="http://schemas.microsoft.com/office/drawing/2014/main" id="{97B11BBA-1DAA-B14B-9C96-C59B5BD24429}"/>
              </a:ext>
            </a:extLst>
          </p:cNvPr>
          <p:cNvSpPr>
            <a:spLocks noGrp="1"/>
          </p:cNvSpPr>
          <p:nvPr>
            <p:ph type="ctrTitle" hasCustomPrompt="1"/>
          </p:nvPr>
        </p:nvSpPr>
        <p:spPr>
          <a:xfrm>
            <a:off x="981693" y="3054952"/>
            <a:ext cx="10228613" cy="748095"/>
          </a:xfrm>
          <a:prstGeom prst="rect">
            <a:avLst/>
          </a:prstGeom>
        </p:spPr>
        <p:txBody>
          <a:bodyPr anchor="b">
            <a:noAutofit/>
          </a:bodyPr>
          <a:lstStyle>
            <a:lvl1pPr algn="ctr">
              <a:defRPr sz="5400" baseline="0">
                <a:solidFill>
                  <a:schemeClr val="tx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Module [#]: [Module title]</a:t>
            </a:r>
          </a:p>
        </p:txBody>
      </p:sp>
      <p:sp>
        <p:nvSpPr>
          <p:cNvPr id="3" name="Subtitle 2">
            <a:extLst>
              <a:ext uri="{FF2B5EF4-FFF2-40B4-BE49-F238E27FC236}">
                <a16:creationId xmlns:a16="http://schemas.microsoft.com/office/drawing/2014/main" id="{CF3CF3B5-FF49-6B47-9C41-1F3CF8BA1272}"/>
              </a:ext>
            </a:extLst>
          </p:cNvPr>
          <p:cNvSpPr>
            <a:spLocks noGrp="1"/>
          </p:cNvSpPr>
          <p:nvPr>
            <p:ph type="subTitle" idx="1" hasCustomPrompt="1"/>
          </p:nvPr>
        </p:nvSpPr>
        <p:spPr>
          <a:xfrm>
            <a:off x="981693" y="3744098"/>
            <a:ext cx="10228613" cy="606994"/>
          </a:xfrm>
        </p:spPr>
        <p:txBody>
          <a:bodyPr>
            <a:noAutofit/>
          </a:bodyPr>
          <a:lstStyle>
            <a:lvl1pPr marL="0" indent="0" algn="ctr">
              <a:buNone/>
              <a:defRPr sz="3600" baseline="0">
                <a:solidFill>
                  <a:schemeClr val="tx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[Module subheading (if applicable)]</a:t>
            </a:r>
          </a:p>
        </p:txBody>
      </p:sp>
      <p:pic>
        <p:nvPicPr>
          <p:cNvPr id="11" name="Picture 10">
            <a:extLst>
              <a:ext uri="{FF2B5EF4-FFF2-40B4-BE49-F238E27FC236}">
                <a16:creationId xmlns:a16="http://schemas.microsoft.com/office/drawing/2014/main" id="{C54F5136-A561-4A83-A064-ED787A9B967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8808" y="505908"/>
            <a:ext cx="5578238" cy="983254"/>
          </a:xfrm>
          <a:prstGeom prst="rect">
            <a:avLst/>
          </a:prstGeom>
        </p:spPr>
      </p:pic>
    </p:spTree>
    <p:extLst>
      <p:ext uri="{BB962C8B-B14F-4D97-AF65-F5344CB8AC3E}">
        <p14:creationId xmlns:p14="http://schemas.microsoft.com/office/powerpoint/2010/main" val="83500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8D305C-9589-4463-9027-542F3749CB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7B11BBA-1DAA-B14B-9C96-C59B5BD24429}"/>
              </a:ext>
            </a:extLst>
          </p:cNvPr>
          <p:cNvSpPr>
            <a:spLocks noGrp="1"/>
          </p:cNvSpPr>
          <p:nvPr>
            <p:ph type="ctrTitle" hasCustomPrompt="1"/>
          </p:nvPr>
        </p:nvSpPr>
        <p:spPr>
          <a:xfrm>
            <a:off x="1524000" y="3145743"/>
            <a:ext cx="9144000" cy="748095"/>
          </a:xfrm>
          <a:prstGeom prst="rect">
            <a:avLst/>
          </a:prstGeom>
        </p:spPr>
        <p:txBody>
          <a:bodyPr anchor="b">
            <a:noAutofit/>
          </a:bodyPr>
          <a:lstStyle>
            <a:lvl1pPr algn="ctr">
              <a:defRPr sz="5400" baseline="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[Section Title]</a:t>
            </a:r>
          </a:p>
        </p:txBody>
      </p:sp>
      <p:pic>
        <p:nvPicPr>
          <p:cNvPr id="10" name="Picture 9">
            <a:extLst>
              <a:ext uri="{FF2B5EF4-FFF2-40B4-BE49-F238E27FC236}">
                <a16:creationId xmlns:a16="http://schemas.microsoft.com/office/drawing/2014/main" id="{707B06E3-E4AF-4530-8E01-CFE247B2A3B7}"/>
              </a:ext>
            </a:extLst>
          </p:cNvPr>
          <p:cNvPicPr>
            <a:picLocks noChangeAspect="1"/>
          </p:cNvPicPr>
          <p:nvPr userDrawn="1"/>
        </p:nvPicPr>
        <p:blipFill rotWithShape="1">
          <a:blip r:embed="rId3"/>
          <a:srcRect r="80338"/>
          <a:stretch/>
        </p:blipFill>
        <p:spPr>
          <a:xfrm>
            <a:off x="608808" y="434658"/>
            <a:ext cx="1096775" cy="1049757"/>
          </a:xfrm>
          <a:prstGeom prst="rect">
            <a:avLst/>
          </a:prstGeom>
        </p:spPr>
      </p:pic>
      <p:sp>
        <p:nvSpPr>
          <p:cNvPr id="8" name="Subtitle 2">
            <a:extLst>
              <a:ext uri="{FF2B5EF4-FFF2-40B4-BE49-F238E27FC236}">
                <a16:creationId xmlns:a16="http://schemas.microsoft.com/office/drawing/2014/main" id="{C24A7EAD-EC3F-43E7-BAB3-727CA03CD032}"/>
              </a:ext>
            </a:extLst>
          </p:cNvPr>
          <p:cNvSpPr>
            <a:spLocks noGrp="1"/>
          </p:cNvSpPr>
          <p:nvPr>
            <p:ph type="subTitle" idx="1" hasCustomPrompt="1"/>
          </p:nvPr>
        </p:nvSpPr>
        <p:spPr>
          <a:xfrm>
            <a:off x="2699018" y="6040813"/>
            <a:ext cx="9144000" cy="606994"/>
          </a:xfrm>
          <a:noFill/>
        </p:spPr>
        <p:txBody>
          <a:bodyPr>
            <a:normAutofit/>
          </a:bodyPr>
          <a:lstStyle>
            <a:lvl1pPr marL="0" indent="0" algn="r">
              <a:buNone/>
              <a:defRPr sz="3200" baseline="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Title] – Lecture [#]</a:t>
            </a:r>
          </a:p>
        </p:txBody>
      </p:sp>
    </p:spTree>
    <p:extLst>
      <p:ext uri="{BB962C8B-B14F-4D97-AF65-F5344CB8AC3E}">
        <p14:creationId xmlns:p14="http://schemas.microsoft.com/office/powerpoint/2010/main" val="2839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tivity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6EEDE6-325E-B540-8901-70EC1CBBA712}"/>
              </a:ext>
            </a:extLst>
          </p:cNvPr>
          <p:cNvPicPr>
            <a:picLocks noChangeAspect="1"/>
          </p:cNvPicPr>
          <p:nvPr userDrawn="1"/>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2192000" cy="6858000"/>
          </a:xfrm>
          <a:prstGeom prst="rect">
            <a:avLst/>
          </a:prstGeom>
          <a:solidFill>
            <a:srgbClr val="651926"/>
          </a:solidFill>
        </p:spPr>
      </p:pic>
      <p:pic>
        <p:nvPicPr>
          <p:cNvPr id="11" name="Picture 10">
            <a:extLst>
              <a:ext uri="{FF2B5EF4-FFF2-40B4-BE49-F238E27FC236}">
                <a16:creationId xmlns:a16="http://schemas.microsoft.com/office/drawing/2014/main" id="{AAFE5802-CF9E-4873-B10E-3D94102B265F}"/>
              </a:ext>
            </a:extLst>
          </p:cNvPr>
          <p:cNvPicPr>
            <a:picLocks noChangeAspect="1"/>
          </p:cNvPicPr>
          <p:nvPr userDrawn="1"/>
        </p:nvPicPr>
        <p:blipFill rotWithShape="1">
          <a:blip r:embed="rId4"/>
          <a:srcRect r="80338"/>
          <a:stretch/>
        </p:blipFill>
        <p:spPr>
          <a:xfrm>
            <a:off x="608808" y="434658"/>
            <a:ext cx="1096775" cy="1049757"/>
          </a:xfrm>
          <a:prstGeom prst="rect">
            <a:avLst/>
          </a:prstGeom>
        </p:spPr>
      </p:pic>
      <p:sp>
        <p:nvSpPr>
          <p:cNvPr id="12" name="Title 1">
            <a:extLst>
              <a:ext uri="{FF2B5EF4-FFF2-40B4-BE49-F238E27FC236}">
                <a16:creationId xmlns:a16="http://schemas.microsoft.com/office/drawing/2014/main" id="{E62F7DC0-C9F6-40AE-95A2-3520AC5A171A}"/>
              </a:ext>
            </a:extLst>
          </p:cNvPr>
          <p:cNvSpPr>
            <a:spLocks noGrp="1"/>
          </p:cNvSpPr>
          <p:nvPr>
            <p:ph type="ctrTitle" hasCustomPrompt="1"/>
          </p:nvPr>
        </p:nvSpPr>
        <p:spPr>
          <a:xfrm>
            <a:off x="1524000" y="3145743"/>
            <a:ext cx="9144000" cy="748095"/>
          </a:xfrm>
          <a:prstGeom prst="rect">
            <a:avLst/>
          </a:prstGeom>
          <a:noFill/>
        </p:spPr>
        <p:txBody>
          <a:bodyPr anchor="b">
            <a:noAutofit/>
          </a:bodyPr>
          <a:lstStyle>
            <a:lvl1pPr algn="ctr">
              <a:defRPr sz="5400" baseline="0">
                <a:solidFill>
                  <a:schemeClr val="accent2"/>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[Activity Title]</a:t>
            </a:r>
          </a:p>
        </p:txBody>
      </p:sp>
      <p:sp>
        <p:nvSpPr>
          <p:cNvPr id="14" name="Subtitle 2">
            <a:extLst>
              <a:ext uri="{FF2B5EF4-FFF2-40B4-BE49-F238E27FC236}">
                <a16:creationId xmlns:a16="http://schemas.microsoft.com/office/drawing/2014/main" id="{1788C7AA-24CE-487D-9284-84D52CA9D043}"/>
              </a:ext>
            </a:extLst>
          </p:cNvPr>
          <p:cNvSpPr>
            <a:spLocks noGrp="1"/>
          </p:cNvSpPr>
          <p:nvPr>
            <p:ph type="subTitle" idx="1" hasCustomPrompt="1"/>
          </p:nvPr>
        </p:nvSpPr>
        <p:spPr>
          <a:xfrm>
            <a:off x="2699018" y="6040813"/>
            <a:ext cx="9144000" cy="606994"/>
          </a:xfrm>
          <a:noFill/>
        </p:spPr>
        <p:txBody>
          <a:bodyPr>
            <a:normAutofit/>
          </a:bodyPr>
          <a:lstStyle>
            <a:lvl1pPr marL="0" indent="0" algn="r">
              <a:buNone/>
              <a:defRPr sz="3200" baseline="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Title] – Lecture [#]</a:t>
            </a:r>
          </a:p>
        </p:txBody>
      </p:sp>
    </p:spTree>
    <p:extLst>
      <p:ext uri="{BB962C8B-B14F-4D97-AF65-F5344CB8AC3E}">
        <p14:creationId xmlns:p14="http://schemas.microsoft.com/office/powerpoint/2010/main" val="2709169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Blue Gray">
    <p:bg>
      <p:bgRef idx="1001">
        <a:schemeClr val="bg1"/>
      </p:bgRef>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9324683-C27D-EE41-B298-327C1D43CE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46D31CE5-C12B-435B-BDC2-422CF0FB9AEA}"/>
              </a:ext>
            </a:extLst>
          </p:cNvPr>
          <p:cNvSpPr/>
          <p:nvPr userDrawn="1"/>
        </p:nvSpPr>
        <p:spPr>
          <a:xfrm>
            <a:off x="0" y="1378604"/>
            <a:ext cx="12192000" cy="5479396"/>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3"/>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4"/>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3" name="Slide Number Placeholder 5">
            <a:extLst>
              <a:ext uri="{FF2B5EF4-FFF2-40B4-BE49-F238E27FC236}">
                <a16:creationId xmlns:a16="http://schemas.microsoft.com/office/drawing/2014/main" id="{6C283E9D-F50D-439E-8A38-69DC0A8D8C07}"/>
              </a:ext>
            </a:extLst>
          </p:cNvPr>
          <p:cNvSpPr>
            <a:spLocks noGrp="1"/>
          </p:cNvSpPr>
          <p:nvPr>
            <p:ph type="sldNum" sz="quarter" idx="12"/>
          </p:nvPr>
        </p:nvSpPr>
        <p:spPr>
          <a:xfrm>
            <a:off x="7428975" y="6356866"/>
            <a:ext cx="2743200" cy="365125"/>
          </a:xfrm>
          <a:prstGeom prst="rect">
            <a:avLst/>
          </a:prstGeom>
        </p:spPr>
        <p:txBody>
          <a:bodyPr/>
          <a:lstStyle>
            <a:lvl1pPr algn="r">
              <a:defRPr sz="1400">
                <a:solidFill>
                  <a:schemeClr val="tx1"/>
                </a:solidFill>
              </a:defRPr>
            </a:lvl1pPr>
          </a:lstStyle>
          <a:p>
            <a:fld id="{2613A35D-97EF-7A48-AACF-97D95E22C11E}" type="slidenum">
              <a:rPr lang="en-US" smtClean="0"/>
              <a:pPr/>
              <a:t>‹#›</a:t>
            </a:fld>
            <a:endParaRPr lang="en-US" dirty="0"/>
          </a:p>
        </p:txBody>
      </p:sp>
      <p:sp>
        <p:nvSpPr>
          <p:cNvPr id="21" name="Title 1">
            <a:extLst>
              <a:ext uri="{FF2B5EF4-FFF2-40B4-BE49-F238E27FC236}">
                <a16:creationId xmlns:a16="http://schemas.microsoft.com/office/drawing/2014/main" id="{9BC1588F-094F-4A81-B38F-FA160FF57D64}"/>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[Text Slide Style 2]</a:t>
            </a:r>
          </a:p>
        </p:txBody>
      </p:sp>
      <p:sp>
        <p:nvSpPr>
          <p:cNvPr id="22" name="Text Placeholder 2">
            <a:extLst>
              <a:ext uri="{FF2B5EF4-FFF2-40B4-BE49-F238E27FC236}">
                <a16:creationId xmlns:a16="http://schemas.microsoft.com/office/drawing/2014/main" id="{532D1030-B066-460B-B596-5FF45CA1F896}"/>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5">
                  <a:extLst>
                    <a:ext uri="{96DAC541-7B7A-43D3-8B79-37D633B846F1}">
                      <asvg:svgBlip xmlns:asvg="http://schemas.microsoft.com/office/drawing/2016/SVG/main" r:embed="rId6"/>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Use bullets sparingly, keep text brief</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0378253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Blue Whit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BC7C07F-513F-9C4B-BBE9-29404CEBFB0B}"/>
              </a:ext>
            </a:extLst>
          </p:cNvPr>
          <p:cNvPicPr>
            <a:picLocks noChangeAspect="1"/>
          </p:cNvPicPr>
          <p:nvPr userDrawn="1"/>
        </p:nvPicPr>
        <p:blipFill>
          <a:blip r:embed="rId2"/>
          <a:srcRect/>
          <a:stretch/>
        </p:blipFill>
        <p:spPr>
          <a:xfrm>
            <a:off x="0" y="0"/>
            <a:ext cx="12192000" cy="1384300"/>
          </a:xfrm>
          <a:prstGeom prst="rect">
            <a:avLst/>
          </a:prstGeom>
        </p:spPr>
      </p:pic>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3"/>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4" name="Slide Number Placeholder 5">
            <a:extLst>
              <a:ext uri="{FF2B5EF4-FFF2-40B4-BE49-F238E27FC236}">
                <a16:creationId xmlns:a16="http://schemas.microsoft.com/office/drawing/2014/main" id="{D4CE4CF3-02DA-485F-B590-9FE6F5726AC1}"/>
              </a:ext>
            </a:extLst>
          </p:cNvPr>
          <p:cNvSpPr>
            <a:spLocks noGrp="1"/>
          </p:cNvSpPr>
          <p:nvPr>
            <p:ph type="sldNum" sz="quarter" idx="12"/>
          </p:nvPr>
        </p:nvSpPr>
        <p:spPr>
          <a:xfrm>
            <a:off x="7428975" y="6356866"/>
            <a:ext cx="2743200" cy="365125"/>
          </a:xfrm>
          <a:prstGeom prst="rect">
            <a:avLst/>
          </a:prstGeom>
        </p:spPr>
        <p:txBody>
          <a:bodyPr/>
          <a:lstStyle>
            <a:lvl1pPr algn="r">
              <a:defRPr sz="1400"/>
            </a:lvl1pPr>
          </a:lstStyle>
          <a:p>
            <a:fld id="{2613A35D-97EF-7A48-AACF-97D95E22C11E}" type="slidenum">
              <a:rPr lang="en-US" smtClean="0"/>
              <a:pPr/>
              <a:t>‹#›</a:t>
            </a:fld>
            <a:endParaRPr lang="en-US" dirty="0"/>
          </a:p>
        </p:txBody>
      </p:sp>
      <p:sp>
        <p:nvSpPr>
          <p:cNvPr id="13" name="Title 1">
            <a:extLst>
              <a:ext uri="{FF2B5EF4-FFF2-40B4-BE49-F238E27FC236}">
                <a16:creationId xmlns:a16="http://schemas.microsoft.com/office/drawing/2014/main" id="{595A1A70-0094-4A83-A2EF-A82AE6C1022E}"/>
              </a:ext>
            </a:extLst>
          </p:cNvPr>
          <p:cNvSpPr>
            <a:spLocks noGrp="1"/>
          </p:cNvSpPr>
          <p:nvPr>
            <p:ph type="title" hasCustomPrompt="1"/>
          </p:nvPr>
        </p:nvSpPr>
        <p:spPr>
          <a:xfrm>
            <a:off x="648227" y="154945"/>
            <a:ext cx="10928422" cy="1061238"/>
          </a:xfrm>
          <a:prstGeom prst="rect">
            <a:avLst/>
          </a:prstGeom>
        </p:spPr>
        <p:txBody>
          <a:bodyPr>
            <a:normAutofit/>
          </a:bodyPr>
          <a:lstStyle>
            <a:lvl1pPr fontAlgn="t">
              <a:defRPr sz="4400" baseline="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defRPr>
            </a:lvl1pPr>
          </a:lstStyle>
          <a:p>
            <a:r>
              <a:rPr lang="en-US" dirty="0"/>
              <a:t>[Image/Diagram Slide Style 2]</a:t>
            </a:r>
          </a:p>
        </p:txBody>
      </p:sp>
      <p:sp>
        <p:nvSpPr>
          <p:cNvPr id="19" name="Text Placeholder 2">
            <a:extLst>
              <a:ext uri="{FF2B5EF4-FFF2-40B4-BE49-F238E27FC236}">
                <a16:creationId xmlns:a16="http://schemas.microsoft.com/office/drawing/2014/main" id="{D4B09A44-6DE8-4DF2-9267-9223C3645EC7}"/>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7672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5CADB4-6EC2-F048-B790-E1E1082FEE30}"/>
              </a:ext>
            </a:extLst>
          </p:cNvPr>
          <p:cNvPicPr>
            <a:picLocks noChangeAspect="1"/>
          </p:cNvPicPr>
          <p:nvPr userDrawn="1"/>
        </p:nvPicPr>
        <p:blipFill>
          <a:blip r:embed="rId2"/>
          <a:stretch>
            <a:fillRect/>
          </a:stretch>
        </p:blipFill>
        <p:spPr>
          <a:xfrm>
            <a:off x="10332339" y="6356866"/>
            <a:ext cx="1662976" cy="319611"/>
          </a:xfrm>
          <a:prstGeom prst="rect">
            <a:avLst/>
          </a:prstGeom>
        </p:spPr>
      </p:pic>
      <p:sp>
        <p:nvSpPr>
          <p:cNvPr id="5" name="Footer Placeholder 4">
            <a:extLst>
              <a:ext uri="{FF2B5EF4-FFF2-40B4-BE49-F238E27FC236}">
                <a16:creationId xmlns:a16="http://schemas.microsoft.com/office/drawing/2014/main" id="{F00F31F0-E5DB-3145-BBA8-08D627B14CCC}"/>
              </a:ext>
            </a:extLst>
          </p:cNvPr>
          <p:cNvSpPr>
            <a:spLocks noGrp="1"/>
          </p:cNvSpPr>
          <p:nvPr>
            <p:ph type="ftr" sz="quarter" idx="11"/>
          </p:nvPr>
        </p:nvSpPr>
        <p:spPr>
          <a:xfrm>
            <a:off x="648227" y="6356350"/>
            <a:ext cx="4114800" cy="365125"/>
          </a:xfrm>
          <a:prstGeom prst="rect">
            <a:avLst/>
          </a:prstGeom>
        </p:spPr>
        <p:txBody>
          <a:bodyPr/>
          <a:lstStyle/>
          <a:p>
            <a:endParaRPr lang="en-US" dirty="0"/>
          </a:p>
        </p:txBody>
      </p:sp>
      <p:sp>
        <p:nvSpPr>
          <p:cNvPr id="14" name="Slide Number Placeholder 5">
            <a:extLst>
              <a:ext uri="{FF2B5EF4-FFF2-40B4-BE49-F238E27FC236}">
                <a16:creationId xmlns:a16="http://schemas.microsoft.com/office/drawing/2014/main" id="{D4CE4CF3-02DA-485F-B590-9FE6F5726AC1}"/>
              </a:ext>
            </a:extLst>
          </p:cNvPr>
          <p:cNvSpPr>
            <a:spLocks noGrp="1"/>
          </p:cNvSpPr>
          <p:nvPr>
            <p:ph type="sldNum" sz="quarter" idx="12"/>
          </p:nvPr>
        </p:nvSpPr>
        <p:spPr>
          <a:xfrm>
            <a:off x="7428975" y="6356866"/>
            <a:ext cx="2743200" cy="365125"/>
          </a:xfrm>
          <a:prstGeom prst="rect">
            <a:avLst/>
          </a:prstGeom>
        </p:spPr>
        <p:txBody>
          <a:bodyPr/>
          <a:lstStyle>
            <a:lvl1pPr algn="r">
              <a:defRPr sz="1400"/>
            </a:lvl1pPr>
          </a:lstStyle>
          <a:p>
            <a:fld id="{2613A35D-97EF-7A48-AACF-97D95E22C11E}" type="slidenum">
              <a:rPr lang="en-US" smtClean="0"/>
              <a:pPr/>
              <a:t>‹#›</a:t>
            </a:fld>
            <a:endParaRPr lang="en-US" dirty="0"/>
          </a:p>
        </p:txBody>
      </p:sp>
      <p:sp>
        <p:nvSpPr>
          <p:cNvPr id="7" name="Text Placeholder 2">
            <a:extLst>
              <a:ext uri="{FF2B5EF4-FFF2-40B4-BE49-F238E27FC236}">
                <a16:creationId xmlns:a16="http://schemas.microsoft.com/office/drawing/2014/main" id="{14D1B3DC-A5F0-4A0D-A9A1-14F5E69B02D7}"/>
              </a:ext>
            </a:extLst>
          </p:cNvPr>
          <p:cNvSpPr>
            <a:spLocks noGrp="1"/>
          </p:cNvSpPr>
          <p:nvPr>
            <p:ph idx="1" hasCustomPrompt="1"/>
          </p:nvPr>
        </p:nvSpPr>
        <p:spPr>
          <a:xfrm>
            <a:off x="648227" y="1673525"/>
            <a:ext cx="10928422" cy="4390845"/>
          </a:xfrm>
          <a:prstGeom prst="rect">
            <a:avLst/>
          </a:prstGeom>
        </p:spPr>
        <p:txBody>
          <a:bodyPr vert="horz" lIns="91440" tIns="45720" rIns="91440" bIns="45720" rtlCol="0">
            <a:noAutofit/>
          </a:bodyPr>
          <a:lstStyle>
            <a:lvl1pPr marL="403225" indent="-403225" defTabSz="91440">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indent="-284163" defTabSz="114300">
              <a:lnSpc>
                <a:spcPct val="100000"/>
              </a:lnSpc>
              <a:spcBef>
                <a:spcPts val="0"/>
              </a:spcBef>
              <a:spcAft>
                <a:spcPts val="600"/>
              </a:spcAft>
              <a:buClr>
                <a:srgbClr val="1D212E"/>
              </a:buClr>
              <a:buFont typeface="Amazon Ember Light" panose="020B0403020204020204" pitchFamily="34" charset="0"/>
              <a:buChar char="»"/>
              <a:tabLst/>
              <a:defRPr sz="240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indent="-225425">
              <a:lnSpc>
                <a:spcPct val="100000"/>
              </a:lnSpc>
              <a:spcBef>
                <a:spcPts val="0"/>
              </a:spcBef>
              <a:spcAft>
                <a:spcPts val="600"/>
              </a:spcAft>
              <a:buClr>
                <a:srgbClr val="1D212E"/>
              </a:buClr>
              <a:buFont typeface="Amazon Ember Light" panose="020B0403020204020204" pitchFamily="34" charset="0"/>
              <a:buChar char="»"/>
              <a:tabLst>
                <a:tab pos="91440" algn="l"/>
              </a:tabLst>
              <a:defRPr sz="2000">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indent="-231775">
              <a:lnSpc>
                <a:spcPct val="100000"/>
              </a:lnSpc>
              <a:spcBef>
                <a:spcPts val="0"/>
              </a:spcBef>
              <a:spcAft>
                <a:spcPts val="400"/>
              </a:spcAft>
              <a:buClr>
                <a:srgbClr val="1D212E"/>
              </a:buClr>
              <a:buFont typeface="Amazon Ember Light" panose="020B0403020204020204" pitchFamily="34" charset="0"/>
              <a:buChar char="»"/>
              <a:tabLst>
                <a:tab pos="91440" algn="l"/>
              </a:tabLst>
              <a:defRPr sz="1800">
                <a:latin typeface="Amazon Ember Light" panose="020B0403020204020204" pitchFamily="34" charset="0"/>
                <a:ea typeface="Amazon Ember Light" panose="020B0403020204020204" pitchFamily="34" charset="0"/>
                <a:cs typeface="Amazon Ember Light" panose="020B0403020204020204" pitchFamily="34" charset="0"/>
              </a:defRPr>
            </a:lvl4pPr>
            <a:lvl5pPr defTabSz="91440">
              <a:buClr>
                <a:srgbClr val="1D212E"/>
              </a:buClr>
              <a:buFont typeface="System Font Regular"/>
              <a:buNone/>
              <a:tabLst>
                <a:tab pos="91440" algn="l"/>
              </a:tabLst>
              <a:defRPr/>
            </a:lvl5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21264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4903AE-57F0-C240-B10F-0DC23B38C5B2}"/>
              </a:ext>
            </a:extLst>
          </p:cNvPr>
          <p:cNvSpPr/>
          <p:nvPr userDrawn="1"/>
        </p:nvSpPr>
        <p:spPr>
          <a:xfrm>
            <a:off x="-1" y="-1"/>
            <a:ext cx="12192000" cy="6858000"/>
          </a:xfrm>
          <a:prstGeom prst="rect">
            <a:avLst/>
          </a:prstGeom>
          <a:solidFill>
            <a:srgbClr val="1D2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1D212E"/>
              </a:solidFill>
              <a:highlight>
                <a:srgbClr val="1D212E"/>
              </a:highlight>
            </a:endParaRPr>
          </a:p>
        </p:txBody>
      </p:sp>
      <p:pic>
        <p:nvPicPr>
          <p:cNvPr id="14" name="Picture 13">
            <a:extLst>
              <a:ext uri="{FF2B5EF4-FFF2-40B4-BE49-F238E27FC236}">
                <a16:creationId xmlns:a16="http://schemas.microsoft.com/office/drawing/2014/main" id="{3665B6AC-4BDC-334E-B892-EACA45D15A34}"/>
              </a:ext>
            </a:extLst>
          </p:cNvPr>
          <p:cNvPicPr>
            <a:picLocks noChangeAspect="1"/>
          </p:cNvPicPr>
          <p:nvPr userDrawn="1"/>
        </p:nvPicPr>
        <p:blipFill>
          <a:blip r:embed="rId2"/>
          <a:stretch>
            <a:fillRect/>
          </a:stretch>
        </p:blipFill>
        <p:spPr>
          <a:xfrm>
            <a:off x="4632700" y="1463351"/>
            <a:ext cx="2926599" cy="2696265"/>
          </a:xfrm>
          <a:prstGeom prst="rect">
            <a:avLst/>
          </a:prstGeom>
        </p:spPr>
      </p:pic>
      <p:sp>
        <p:nvSpPr>
          <p:cNvPr id="2" name="TextBox 1">
            <a:extLst>
              <a:ext uri="{FF2B5EF4-FFF2-40B4-BE49-F238E27FC236}">
                <a16:creationId xmlns:a16="http://schemas.microsoft.com/office/drawing/2014/main" id="{CEEE5780-BFB7-4409-9FDC-8B11B0E11B2A}"/>
              </a:ext>
            </a:extLst>
          </p:cNvPr>
          <p:cNvSpPr txBox="1"/>
          <p:nvPr userDrawn="1"/>
        </p:nvSpPr>
        <p:spPr>
          <a:xfrm>
            <a:off x="2177142" y="4726380"/>
            <a:ext cx="7837715" cy="1107996"/>
          </a:xfrm>
          <a:prstGeom prst="rect">
            <a:avLst/>
          </a:prstGeom>
          <a:noFill/>
        </p:spPr>
        <p:txBody>
          <a:bodyPr wrap="square" rtlCol="0">
            <a:spAutoFit/>
          </a:bodyPr>
          <a:lstStyle/>
          <a:p>
            <a:pPr algn="ctr"/>
            <a:r>
              <a:rPr lang="en-US" sz="6600" dirty="0">
                <a:solidFill>
                  <a:schemeClr val="bg2"/>
                </a:solidFill>
              </a:rPr>
              <a:t>Thank you!</a:t>
            </a:r>
          </a:p>
        </p:txBody>
      </p:sp>
    </p:spTree>
    <p:extLst>
      <p:ext uri="{BB962C8B-B14F-4D97-AF65-F5344CB8AC3E}">
        <p14:creationId xmlns:p14="http://schemas.microsoft.com/office/powerpoint/2010/main" val="942354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1" i="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11" name="Rectangle">
            <a:extLst>
              <a:ext uri="{FF2B5EF4-FFF2-40B4-BE49-F238E27FC236}">
                <a16:creationId xmlns:a16="http://schemas.microsoft.com/office/drawing/2014/main" id="{58985AC6-AF06-AB42-83B3-EAA0CB045641}"/>
              </a:ext>
            </a:extLst>
          </p:cNvPr>
          <p:cNvSpPr/>
          <p:nvPr userDrawn="1"/>
        </p:nvSpPr>
        <p:spPr>
          <a:xfrm>
            <a:off x="-21167" y="6227233"/>
            <a:ext cx="12234334" cy="635001"/>
          </a:xfrm>
          <a:prstGeom prst="rect">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Rectangle">
            <a:extLst>
              <a:ext uri="{FF2B5EF4-FFF2-40B4-BE49-F238E27FC236}">
                <a16:creationId xmlns:a16="http://schemas.microsoft.com/office/drawing/2014/main" id="{3D9B2706-ED11-4244-B149-BC343178F182}"/>
              </a:ext>
            </a:extLst>
          </p:cNvPr>
          <p:cNvSpPr/>
          <p:nvPr userDrawn="1"/>
        </p:nvSpPr>
        <p:spPr>
          <a:xfrm>
            <a:off x="-12700" y="6171307"/>
            <a:ext cx="12217400" cy="55927"/>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Amazon Ember" panose="020B0603020204020204" pitchFamily="34" charset="0"/>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0BD6922D-FE2E-5742-A061-44B09289E443}"/>
              </a:ext>
            </a:extLst>
          </p:cNvPr>
          <p:cNvSpPr txBox="1"/>
          <p:nvPr userDrawn="1"/>
        </p:nvSpPr>
        <p:spPr>
          <a:xfrm>
            <a:off x="10205209" y="6336984"/>
            <a:ext cx="1986791" cy="415498"/>
          </a:xfrm>
          <a:prstGeom prst="rect">
            <a:avLst/>
          </a:prstGeom>
          <a:noFill/>
        </p:spPr>
        <p:txBody>
          <a:bodyPr wrap="square" rtlCol="0" anchor="ctr">
            <a:spAutoFit/>
          </a:bodyPr>
          <a:lstStyle/>
          <a:p>
            <a:pPr algn="r"/>
            <a:r>
              <a:rPr lang="en-US" sz="10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Machine Learning Embark Program</a:t>
            </a:r>
          </a:p>
        </p:txBody>
      </p:sp>
      <p:sp>
        <p:nvSpPr>
          <p:cNvPr id="8" name="Rectangle 7">
            <a:extLst>
              <a:ext uri="{FF2B5EF4-FFF2-40B4-BE49-F238E27FC236}">
                <a16:creationId xmlns:a16="http://schemas.microsoft.com/office/drawing/2014/main" id="{A5519555-26BA-B342-89BF-486A54A9E7E4}"/>
              </a:ext>
            </a:extLst>
          </p:cNvPr>
          <p:cNvSpPr/>
          <p:nvPr userDrawn="1"/>
        </p:nvSpPr>
        <p:spPr>
          <a:xfrm>
            <a:off x="0" y="6509807"/>
            <a:ext cx="6096000" cy="261610"/>
          </a:xfrm>
          <a:prstGeom prst="rect">
            <a:avLst/>
          </a:prstGeom>
        </p:spPr>
        <p:txBody>
          <a:bodyPr>
            <a:spAutoFit/>
          </a:bodyPr>
          <a:lstStyle/>
          <a:p>
            <a:r>
              <a:rPr lang="en-US" sz="1100" dirty="0">
                <a:solidFill>
                  <a:srgbClr val="FFFFFF">
                    <a:lumMod val="85000"/>
                  </a:srgbClr>
                </a:solidFill>
                <a:latin typeface="Amazon Ember" panose="020B0603020204020204" pitchFamily="34" charset="0"/>
                <a:ea typeface="Amazon Ember" panose="020B0603020204020204" pitchFamily="34" charset="0"/>
                <a:cs typeface="Amazon Ember" panose="020B0603020204020204" pitchFamily="34" charset="0"/>
                <a:sym typeface="Helvetica Neue Medium"/>
              </a:rPr>
              <a:t> © 2021, Amazon Web Services, Inc. or its affiliates. All rights reserved.</a:t>
            </a:r>
            <a:endParaRPr lang="en-US" sz="1100" dirty="0"/>
          </a:p>
        </p:txBody>
      </p:sp>
    </p:spTree>
    <p:extLst>
      <p:ext uri="{BB962C8B-B14F-4D97-AF65-F5344CB8AC3E}">
        <p14:creationId xmlns:p14="http://schemas.microsoft.com/office/powerpoint/2010/main" val="230169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44C3B7-20FD-B147-A3A4-C8BFFFAE09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2F3E"/>
                </a:solidFill>
                <a:effectLst/>
                <a:uLnTx/>
                <a:uFillTx/>
                <a:latin typeface="Amazon Ember Display Medium" panose="020F0603020204020204" pitchFamily="34" charset="0"/>
                <a:ea typeface="+mn-ea"/>
                <a:cs typeface="+mn-cs"/>
              </a:rPr>
              <a:t>Fourth level</a:t>
            </a:r>
          </a:p>
        </p:txBody>
      </p:sp>
      <p:sp>
        <p:nvSpPr>
          <p:cNvPr id="7" name="Title Placeholder 6">
            <a:extLst>
              <a:ext uri="{FF2B5EF4-FFF2-40B4-BE49-F238E27FC236}">
                <a16:creationId xmlns:a16="http://schemas.microsoft.com/office/drawing/2014/main" id="{E33A41B4-6076-8D44-B789-6151B9301D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488030"/>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6" r:id="rId3"/>
    <p:sldLayoutId id="2147483661" r:id="rId4"/>
    <p:sldLayoutId id="2147483657" r:id="rId5"/>
    <p:sldLayoutId id="2147483662" r:id="rId6"/>
    <p:sldLayoutId id="2147483663" r:id="rId7"/>
    <p:sldLayoutId id="2147483659" r:id="rId8"/>
    <p:sldLayoutId id="2147483665" r:id="rId9"/>
    <p:sldLayoutId id="2147483667" r:id="rId10"/>
    <p:sldLayoutId id="2147483668" r:id="rId11"/>
    <p:sldLayoutId id="2147483669" r:id="rId12"/>
    <p:sldLayoutId id="2147483670" r:id="rId13"/>
  </p:sldLayoutIdLst>
  <p:hf hdr="0" dt="0"/>
  <p:txStyles>
    <p:titleStyle>
      <a:lvl1pPr algn="l" defTabSz="914400" rtl="0" eaLnBrk="1" latinLnBrk="0" hangingPunct="1">
        <a:lnSpc>
          <a:spcPct val="90000"/>
        </a:lnSpc>
        <a:spcBef>
          <a:spcPct val="0"/>
        </a:spcBef>
        <a:buNone/>
        <a:defRPr sz="4000" kern="1200" baseline="0">
          <a:solidFill>
            <a:srgbClr val="1D212E"/>
          </a:solidFill>
          <a:latin typeface="Amazon Ember Heavy" panose="020B0603020204020204" pitchFamily="34" charset="0"/>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Tx/>
        <a:buFontTx/>
        <a:buBlip>
          <a:blip r:embed="rId15">
            <a:extLst>
              <a:ext uri="{96DAC541-7B7A-43D3-8B79-37D633B846F1}">
                <asvg:svgBlip xmlns:asvg="http://schemas.microsoft.com/office/drawing/2016/SVG/main" r:embed="rId16"/>
              </a:ext>
            </a:extLst>
          </a:blip>
        </a:buBlip>
        <a:tabLst/>
        <a:defRPr sz="2000" kern="1200" baseline="0">
          <a:solidFill>
            <a:schemeClr val="tx1"/>
          </a:solidFill>
          <a:latin typeface="Amazon Ember Display Medium" panose="020F0603020204020204" pitchFamily="34" charset="0"/>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baseline="0">
          <a:solidFill>
            <a:schemeClr val="tx1"/>
          </a:solidFill>
          <a:latin typeface="Amazon Ember Display Medium" panose="020F0603020204020204" pitchFamily="34" charset="0"/>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kern="1200" baseline="0">
          <a:solidFill>
            <a:schemeClr val="tx1"/>
          </a:solidFill>
          <a:latin typeface="Amazon Ember Display Medium" panose="020F0603020204020204" pitchFamily="34" charset="0"/>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400" kern="1200" baseline="0">
          <a:solidFill>
            <a:schemeClr val="tx1"/>
          </a:solidFill>
          <a:latin typeface="Amazon Ember Display Medium" panose="020F06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w.amazon.com/bin/view/AutoGluon" TargetMode="External"/><Relationship Id="rId2" Type="http://schemas.openxmlformats.org/officeDocument/2006/relationships/notesSlide" Target="../notesSlides/notesSlide84.xml"/><Relationship Id="rId1" Type="http://schemas.openxmlformats.org/officeDocument/2006/relationships/slideLayout" Target="../slideLayouts/slideLayout5.xml"/><Relationship Id="rId6" Type="http://schemas.openxmlformats.org/officeDocument/2006/relationships/hyperlink" Target="mailto:autogluon-interest@amazon.com" TargetMode="External"/><Relationship Id="rId5" Type="http://schemas.openxmlformats.org/officeDocument/2006/relationships/hyperlink" Target="https://auto.gluon.ai/stable/index.html" TargetMode="External"/><Relationship Id="rId4" Type="http://schemas.openxmlformats.org/officeDocument/2006/relationships/hyperlink" Target="https://github.com/awslabs/autogluon"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hyperlink" Target="https://w.amazon.com/bin/view/InTech/Tamale/Projects/Molino/" TargetMode="External"/><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hyperlink" Target="https://w.amazon.com/index.php/CSTech/Heartbeat"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8" Type="http://schemas.openxmlformats.org/officeDocument/2006/relationships/hyperlink" Target="https://w.amazon.com/bin/view/MachineLearningUniversity/mlutechtalks/" TargetMode="External"/><Relationship Id="rId3" Type="http://schemas.openxmlformats.org/officeDocument/2006/relationships/hyperlink" Target="https://mla.corp.amazon.com/availability/" TargetMode="External"/><Relationship Id="rId7" Type="http://schemas.openxmlformats.org/officeDocument/2006/relationships/hyperlink" Target="https://email-list.corp.amazon.com/email-list/expand-list/mluinterest" TargetMode="External"/><Relationship Id="rId2" Type="http://schemas.openxmlformats.org/officeDocument/2006/relationships/notesSlide" Target="../notesSlides/notesSlide113.xml"/><Relationship Id="rId1" Type="http://schemas.openxmlformats.org/officeDocument/2006/relationships/slideLayout" Target="../slideLayouts/slideLayout6.xml"/><Relationship Id="rId6" Type="http://schemas.openxmlformats.org/officeDocument/2006/relationships/hyperlink" Target="https://email-list.corp.amazon.com/email-list/expand-list/ml-community-programs-newsletter" TargetMode="External"/><Relationship Id="rId5" Type="http://schemas.openxmlformats.org/officeDocument/2006/relationships/hyperlink" Target="https://w.amazon.com/bin/view/MachineLearningUniversity/FAQs/" TargetMode="External"/><Relationship Id="rId4" Type="http://schemas.openxmlformats.org/officeDocument/2006/relationships/hyperlink" Target="https://w.amazon.com/bin/view/MachineLearningUniversity/Home/" TargetMode="External"/><Relationship Id="rId9" Type="http://schemas.openxmlformats.org/officeDocument/2006/relationships/hyperlink" Target="https://w.amazon.com/bin/view/MachineLearningUniversity/MLChalleng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s://www.salesforce.com/products/einstein/ai-research/the-wikitext-dependency-language-modeling-dataset/"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derboard.corp.amazon.com/tasks/718"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jpeg"/><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rxiv.org/pdf/2003.06505.pdf" TargetMode="Externa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code.amazon.com/packages/Python-autogluon/releases" TargetMode="Externa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auto.gluon.ai/api/autogluon.task.html#autogluon.tabular.TabularPrediction.fit" TargetMode="External"/><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hyperlink" Target="https://arxiv.org/pdf/2006.14284.pdf"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uto.gluon.ai/stable/tutorials/tabular_prediction/tabular-indepth.html#model-distillation" TargetMode="External"/><Relationship Id="rId2" Type="http://schemas.openxmlformats.org/officeDocument/2006/relationships/notesSlide" Target="../notesSlides/notesSlide82.xml"/><Relationship Id="rId1" Type="http://schemas.openxmlformats.org/officeDocument/2006/relationships/slideLayout" Target="../slideLayouts/slideLayout5.xml"/><Relationship Id="rId4" Type="http://schemas.openxmlformats.org/officeDocument/2006/relationships/hyperlink" Target="https://auto.gluon.ai/stable/tutorials/tabular_prediction/tabular-indepth.html#accelerating-inference"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A82760-C10B-4B57-99E2-39272F13466B}"/>
              </a:ext>
            </a:extLst>
          </p:cNvPr>
          <p:cNvSpPr>
            <a:spLocks noGrp="1"/>
          </p:cNvSpPr>
          <p:nvPr>
            <p:ph type="title"/>
          </p:nvPr>
        </p:nvSpPr>
        <p:spPr>
          <a:xfrm>
            <a:off x="609461" y="1497638"/>
            <a:ext cx="11133014" cy="1838594"/>
          </a:xfrm>
        </p:spPr>
        <p:txBody>
          <a:bodyPr/>
          <a:lstStyle/>
          <a:p>
            <a:r>
              <a:rPr lang="en-US" dirty="0"/>
              <a:t>Day One ML</a:t>
            </a:r>
          </a:p>
        </p:txBody>
      </p:sp>
      <p:sp>
        <p:nvSpPr>
          <p:cNvPr id="3" name="Text Placeholder 2">
            <a:extLst>
              <a:ext uri="{FF2B5EF4-FFF2-40B4-BE49-F238E27FC236}">
                <a16:creationId xmlns:a16="http://schemas.microsoft.com/office/drawing/2014/main" id="{3068EB5F-6708-489F-B390-6BCDA73EF7BD}"/>
              </a:ext>
            </a:extLst>
          </p:cNvPr>
          <p:cNvSpPr>
            <a:spLocks noGrp="1"/>
          </p:cNvSpPr>
          <p:nvPr>
            <p:ph type="body" idx="1"/>
          </p:nvPr>
        </p:nvSpPr>
        <p:spPr>
          <a:xfrm>
            <a:off x="609461" y="3344455"/>
            <a:ext cx="10515600" cy="1500187"/>
          </a:xfrm>
        </p:spPr>
        <p:txBody>
          <a:bodyPr>
            <a:normAutofit/>
          </a:bodyPr>
          <a:lstStyle/>
          <a:p>
            <a:r>
              <a:rPr lang="en-US" sz="2800" dirty="0"/>
              <a:t>Introduction to Machine Learning, Using AutoGluon</a:t>
            </a:r>
          </a:p>
        </p:txBody>
      </p:sp>
    </p:spTree>
    <p:extLst>
      <p:ext uri="{BB962C8B-B14F-4D97-AF65-F5344CB8AC3E}">
        <p14:creationId xmlns:p14="http://schemas.microsoft.com/office/powerpoint/2010/main" val="1290427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endParaRPr lang="en-US" dirty="0"/>
          </a:p>
          <a:p>
            <a:pPr marL="0" indent="0">
              <a:buNone/>
            </a:pPr>
            <a:endParaRPr lang="en-US" dirty="0"/>
          </a:p>
        </p:txBody>
      </p:sp>
    </p:spTree>
    <p:extLst>
      <p:ext uri="{BB962C8B-B14F-4D97-AF65-F5344CB8AC3E}">
        <p14:creationId xmlns:p14="http://schemas.microsoft.com/office/powerpoint/2010/main" val="3154273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8A569AD-1C65-E342-ADA9-8FFC051B2590}"/>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C96A4DB6-05E9-7841-9A82-D7080CD88EE8}"/>
              </a:ext>
            </a:extLst>
          </p:cNvPr>
          <p:cNvSpPr>
            <a:spLocks noGrp="1"/>
          </p:cNvSpPr>
          <p:nvPr>
            <p:ph type="sldNum" sz="quarter" idx="12"/>
          </p:nvPr>
        </p:nvSpPr>
        <p:spPr/>
        <p:txBody>
          <a:bodyPr/>
          <a:lstStyle/>
          <a:p>
            <a:fld id="{2613A35D-97EF-7A48-AACF-97D95E22C11E}" type="slidenum">
              <a:rPr lang="en-US" smtClean="0"/>
              <a:pPr/>
              <a:t>100</a:t>
            </a:fld>
            <a:endParaRPr lang="en-US" dirty="0"/>
          </a:p>
        </p:txBody>
      </p:sp>
      <p:sp>
        <p:nvSpPr>
          <p:cNvPr id="4" name="Title 3">
            <a:extLst>
              <a:ext uri="{FF2B5EF4-FFF2-40B4-BE49-F238E27FC236}">
                <a16:creationId xmlns:a16="http://schemas.microsoft.com/office/drawing/2014/main" id="{B8296DC5-1907-6C4E-B74E-3A5BBE44B698}"/>
              </a:ext>
            </a:extLst>
          </p:cNvPr>
          <p:cNvSpPr>
            <a:spLocks noGrp="1"/>
          </p:cNvSpPr>
          <p:nvPr>
            <p:ph type="title"/>
          </p:nvPr>
        </p:nvSpPr>
        <p:spPr/>
        <p:txBody>
          <a:bodyPr/>
          <a:lstStyle/>
          <a:p>
            <a:r>
              <a:rPr lang="en-US" dirty="0"/>
              <a:t>Further Reading &amp; Resources</a:t>
            </a:r>
          </a:p>
        </p:txBody>
      </p:sp>
      <p:sp>
        <p:nvSpPr>
          <p:cNvPr id="5" name="Content Placeholder 4">
            <a:extLst>
              <a:ext uri="{FF2B5EF4-FFF2-40B4-BE49-F238E27FC236}">
                <a16:creationId xmlns:a16="http://schemas.microsoft.com/office/drawing/2014/main" id="{2C6AA50F-71EF-6C44-8BEC-3F24B75FB4F2}"/>
              </a:ext>
            </a:extLst>
          </p:cNvPr>
          <p:cNvSpPr>
            <a:spLocks noGrp="1"/>
          </p:cNvSpPr>
          <p:nvPr>
            <p:ph idx="1"/>
          </p:nvPr>
        </p:nvSpPr>
        <p:spPr/>
        <p:txBody>
          <a:bodyPr/>
          <a:lstStyle/>
          <a:p>
            <a:r>
              <a:rPr lang="en-US" dirty="0"/>
              <a:t>Internal Wiki: </a:t>
            </a:r>
            <a:r>
              <a:rPr lang="en-US" dirty="0">
                <a:hlinkClick r:id="rId3"/>
              </a:rPr>
              <a:t>https://w.amazon.com/bin/view/AutoGluon</a:t>
            </a:r>
            <a:endParaRPr lang="en-US" dirty="0"/>
          </a:p>
          <a:p>
            <a:endParaRPr lang="en-US" dirty="0"/>
          </a:p>
          <a:p>
            <a:r>
              <a:rPr lang="en-US" dirty="0"/>
              <a:t>GitHub: </a:t>
            </a:r>
            <a:r>
              <a:rPr lang="en-US" dirty="0">
                <a:hlinkClick r:id="rId4"/>
              </a:rPr>
              <a:t>https://github.com/awslabs/autogluon</a:t>
            </a:r>
            <a:endParaRPr lang="en-US" dirty="0"/>
          </a:p>
          <a:p>
            <a:pPr marL="0" indent="0">
              <a:buNone/>
            </a:pPr>
            <a:endParaRPr lang="en-US" dirty="0"/>
          </a:p>
          <a:p>
            <a:r>
              <a:rPr lang="en-US" dirty="0"/>
              <a:t>Documentation: </a:t>
            </a:r>
            <a:r>
              <a:rPr lang="en-US" dirty="0">
                <a:hlinkClick r:id="rId5"/>
              </a:rPr>
              <a:t>https://auto.gluon.ai/stable/index.html</a:t>
            </a:r>
            <a:endParaRPr lang="en-US" dirty="0"/>
          </a:p>
          <a:p>
            <a:pPr marL="0" indent="0">
              <a:buNone/>
            </a:pPr>
            <a:endParaRPr lang="en-US" dirty="0"/>
          </a:p>
          <a:p>
            <a:r>
              <a:rPr lang="en-US" dirty="0"/>
              <a:t>Slack Channel: #</a:t>
            </a:r>
            <a:r>
              <a:rPr lang="en-US" dirty="0" err="1"/>
              <a:t>autogluon</a:t>
            </a:r>
            <a:r>
              <a:rPr lang="en-US" dirty="0"/>
              <a:t>-interest</a:t>
            </a:r>
          </a:p>
          <a:p>
            <a:endParaRPr lang="en-US" dirty="0"/>
          </a:p>
          <a:p>
            <a:r>
              <a:rPr lang="en-US" dirty="0"/>
              <a:t>Subscribe to </a:t>
            </a:r>
            <a:r>
              <a:rPr lang="en-US" dirty="0">
                <a:hlinkClick r:id="rId6"/>
              </a:rPr>
              <a:t>autogluon-interest@amazon.com</a:t>
            </a:r>
            <a:endParaRPr lang="en-US" dirty="0"/>
          </a:p>
          <a:p>
            <a:endParaRPr lang="en-US" dirty="0"/>
          </a:p>
          <a:p>
            <a:endParaRPr lang="en-US" dirty="0"/>
          </a:p>
        </p:txBody>
      </p:sp>
    </p:spTree>
    <p:extLst>
      <p:ext uri="{BB962C8B-B14F-4D97-AF65-F5344CB8AC3E}">
        <p14:creationId xmlns:p14="http://schemas.microsoft.com/office/powerpoint/2010/main" val="5114001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5:</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Identifying ML Opportunities</a:t>
            </a:r>
          </a:p>
        </p:txBody>
      </p:sp>
    </p:spTree>
    <p:extLst>
      <p:ext uri="{BB962C8B-B14F-4D97-AF65-F5344CB8AC3E}">
        <p14:creationId xmlns:p14="http://schemas.microsoft.com/office/powerpoint/2010/main" val="8480242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6B6E8DA-1F73-634E-8387-A58BADAAEC24}"/>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C15ED90-7D38-6E43-8EAE-D9352B4B0CC5}"/>
              </a:ext>
            </a:extLst>
          </p:cNvPr>
          <p:cNvSpPr>
            <a:spLocks noGrp="1"/>
          </p:cNvSpPr>
          <p:nvPr>
            <p:ph type="sldNum" sz="quarter" idx="12"/>
          </p:nvPr>
        </p:nvSpPr>
        <p:spPr/>
        <p:txBody>
          <a:bodyPr/>
          <a:lstStyle/>
          <a:p>
            <a:fld id="{2613A35D-97EF-7A48-AACF-97D95E22C11E}" type="slidenum">
              <a:rPr lang="en-US" smtClean="0"/>
              <a:pPr/>
              <a:t>102</a:t>
            </a:fld>
            <a:endParaRPr lang="en-US" dirty="0"/>
          </a:p>
        </p:txBody>
      </p:sp>
      <p:sp>
        <p:nvSpPr>
          <p:cNvPr id="4" name="Title 3">
            <a:extLst>
              <a:ext uri="{FF2B5EF4-FFF2-40B4-BE49-F238E27FC236}">
                <a16:creationId xmlns:a16="http://schemas.microsoft.com/office/drawing/2014/main" id="{698FAA34-B479-4245-AFF8-1135E05AFA63}"/>
              </a:ext>
            </a:extLst>
          </p:cNvPr>
          <p:cNvSpPr>
            <a:spLocks noGrp="1"/>
          </p:cNvSpPr>
          <p:nvPr>
            <p:ph type="title"/>
          </p:nvPr>
        </p:nvSpPr>
        <p:spPr/>
        <p:txBody>
          <a:bodyPr/>
          <a:lstStyle/>
          <a:p>
            <a:r>
              <a:rPr lang="en-US" dirty="0"/>
              <a:t>Using ML in practice</a:t>
            </a:r>
          </a:p>
        </p:txBody>
      </p:sp>
      <p:sp>
        <p:nvSpPr>
          <p:cNvPr id="5" name="Content Placeholder 4">
            <a:extLst>
              <a:ext uri="{FF2B5EF4-FFF2-40B4-BE49-F238E27FC236}">
                <a16:creationId xmlns:a16="http://schemas.microsoft.com/office/drawing/2014/main" id="{D1300BD3-34DD-3141-8677-0F88FA8766BE}"/>
              </a:ext>
            </a:extLst>
          </p:cNvPr>
          <p:cNvSpPr>
            <a:spLocks noGrp="1"/>
          </p:cNvSpPr>
          <p:nvPr>
            <p:ph idx="1"/>
          </p:nvPr>
        </p:nvSpPr>
        <p:spPr/>
        <p:txBody>
          <a:bodyPr/>
          <a:lstStyle/>
          <a:p>
            <a:pPr marL="0" indent="0" algn="ctr">
              <a:buNone/>
            </a:pPr>
            <a:r>
              <a:rPr lang="en-US" sz="3200" dirty="0"/>
              <a:t>Not all problems are suitable for machine learning. </a:t>
            </a:r>
            <a:br>
              <a:rPr lang="en-US" sz="3200" dirty="0"/>
            </a:br>
            <a:br>
              <a:rPr lang="en-US" sz="3200" dirty="0"/>
            </a:br>
            <a:r>
              <a:rPr lang="en-US" sz="3200" b="1" dirty="0">
                <a:solidFill>
                  <a:schemeClr val="tx2"/>
                </a:solidFill>
              </a:rPr>
              <a:t>How do you know if ML is right for your problem?</a:t>
            </a:r>
          </a:p>
          <a:p>
            <a:pPr marL="0" indent="0" algn="ctr">
              <a:buNone/>
            </a:pPr>
            <a:endParaRPr lang="en-US" sz="3200" b="1" dirty="0">
              <a:solidFill>
                <a:schemeClr val="tx2"/>
              </a:solidFill>
            </a:endParaRPr>
          </a:p>
          <a:p>
            <a:pPr marL="0" indent="0" algn="ctr">
              <a:buNone/>
            </a:pPr>
            <a:r>
              <a:rPr lang="en-US" sz="3200" dirty="0">
                <a:solidFill>
                  <a:schemeClr val="tx1"/>
                </a:solidFill>
              </a:rPr>
              <a:t>Let’s define some questions that guide us through the ML Lifecycle: </a:t>
            </a:r>
            <a:r>
              <a:rPr lang="en-US" sz="3200" b="1" dirty="0">
                <a:solidFill>
                  <a:schemeClr val="tx2"/>
                </a:solidFill>
              </a:rPr>
              <a:t>Machine Learning Decision Questions</a:t>
            </a:r>
            <a:r>
              <a:rPr lang="en-US" sz="3200" dirty="0">
                <a:solidFill>
                  <a:schemeClr val="tx1"/>
                </a:solidFill>
              </a:rPr>
              <a:t>.</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36038156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27" name="Connector: Elbow 71">
            <a:extLst>
              <a:ext uri="{FF2B5EF4-FFF2-40B4-BE49-F238E27FC236}">
                <a16:creationId xmlns:a16="http://schemas.microsoft.com/office/drawing/2014/main" id="{920A0D70-F3B8-D74D-91DB-6AE3B7991E2A}"/>
              </a:ext>
            </a:extLst>
          </p:cNvPr>
          <p:cNvCxnSpPr>
            <a:cxnSpLocks/>
            <a:stCxn id="42" idx="1"/>
            <a:endCxn id="37" idx="2"/>
          </p:cNvCxnSpPr>
          <p:nvPr/>
        </p:nvCxnSpPr>
        <p:spPr>
          <a:xfrm rot="10800000">
            <a:off x="4475984" y="5474353"/>
            <a:ext cx="5656532" cy="300772"/>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28" name="Rectangle: Rounded Corners 45">
            <a:extLst>
              <a:ext uri="{FF2B5EF4-FFF2-40B4-BE49-F238E27FC236}">
                <a16:creationId xmlns:a16="http://schemas.microsoft.com/office/drawing/2014/main" id="{935652FA-557D-3943-B3F3-081AF14CEC9F}"/>
              </a:ext>
            </a:extLst>
          </p:cNvPr>
          <p:cNvSpPr/>
          <p:nvPr/>
        </p:nvSpPr>
        <p:spPr>
          <a:xfrm>
            <a:off x="9582347" y="2349096"/>
            <a:ext cx="1620054" cy="467350"/>
          </a:xfrm>
          <a:prstGeom prst="roundRect">
            <a:avLst>
              <a:gd name="adj" fmla="val 6421"/>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29" name="Connector: Elbow 68">
            <a:extLst>
              <a:ext uri="{FF2B5EF4-FFF2-40B4-BE49-F238E27FC236}">
                <a16:creationId xmlns:a16="http://schemas.microsoft.com/office/drawing/2014/main" id="{FEA74468-6764-4A4C-A611-8B7060E53D3F}"/>
              </a:ext>
            </a:extLst>
          </p:cNvPr>
          <p:cNvCxnSpPr>
            <a:cxnSpLocks/>
            <a:stCxn id="28" idx="1"/>
            <a:endCxn id="37" idx="0"/>
          </p:cNvCxnSpPr>
          <p:nvPr/>
        </p:nvCxnSpPr>
        <p:spPr>
          <a:xfrm rot="10800000" flipV="1">
            <a:off x="4475985" y="2582771"/>
            <a:ext cx="5106363" cy="997618"/>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0C09D2-EEC5-9C47-8683-5B89281F7929}"/>
              </a:ext>
            </a:extLst>
          </p:cNvPr>
          <p:cNvSpPr txBox="1"/>
          <p:nvPr/>
        </p:nvSpPr>
        <p:spPr>
          <a:xfrm>
            <a:off x="5797695" y="2377213"/>
            <a:ext cx="2748919" cy="388819"/>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b="1" dirty="0"/>
              <a:t>New Data/Re-training</a:t>
            </a:r>
          </a:p>
        </p:txBody>
      </p:sp>
      <p:cxnSp>
        <p:nvCxnSpPr>
          <p:cNvPr id="35" name="Straight Arrow Connector 34">
            <a:extLst>
              <a:ext uri="{FF2B5EF4-FFF2-40B4-BE49-F238E27FC236}">
                <a16:creationId xmlns:a16="http://schemas.microsoft.com/office/drawing/2014/main" id="{B3D626E3-FDDD-5A4B-8F03-6EC18D6943A4}"/>
              </a:ext>
            </a:extLst>
          </p:cNvPr>
          <p:cNvCxnSpPr>
            <a:cxnSpLocks/>
            <a:stCxn id="44" idx="1"/>
            <a:endCxn id="36" idx="2"/>
          </p:cNvCxnSpPr>
          <p:nvPr/>
        </p:nvCxnSpPr>
        <p:spPr>
          <a:xfrm flipH="1" flipV="1">
            <a:off x="10392373" y="3488262"/>
            <a:ext cx="1" cy="312313"/>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66838D2-30B6-0149-92FA-ECFCFC2113F0}"/>
              </a:ext>
            </a:extLst>
          </p:cNvPr>
          <p:cNvSpPr txBox="1"/>
          <p:nvPr/>
        </p:nvSpPr>
        <p:spPr>
          <a:xfrm>
            <a:off x="10132515" y="3136830"/>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800" dirty="0"/>
              <a:t>Yes</a:t>
            </a:r>
            <a:endParaRPr lang="en-IN" dirty="0"/>
          </a:p>
        </p:txBody>
      </p:sp>
      <p:sp>
        <p:nvSpPr>
          <p:cNvPr id="37" name="Rectangle: Rounded Corners 46">
            <a:extLst>
              <a:ext uri="{FF2B5EF4-FFF2-40B4-BE49-F238E27FC236}">
                <a16:creationId xmlns:a16="http://schemas.microsoft.com/office/drawing/2014/main" id="{A8330A29-9E9D-C743-9618-E23A781256DF}"/>
              </a:ext>
            </a:extLst>
          </p:cNvPr>
          <p:cNvSpPr/>
          <p:nvPr/>
        </p:nvSpPr>
        <p:spPr>
          <a:xfrm>
            <a:off x="3309372" y="3580389"/>
            <a:ext cx="2333224" cy="1893964"/>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endPar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Exploration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Cleaning</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8" name="Rectangle: Rounded Corners 3">
            <a:extLst>
              <a:ext uri="{FF2B5EF4-FFF2-40B4-BE49-F238E27FC236}">
                <a16:creationId xmlns:a16="http://schemas.microsoft.com/office/drawing/2014/main" id="{1BEE31C5-1EF9-6B43-A701-353FF6BF396B}"/>
              </a:ext>
            </a:extLst>
          </p:cNvPr>
          <p:cNvSpPr/>
          <p:nvPr/>
        </p:nvSpPr>
        <p:spPr>
          <a:xfrm>
            <a:off x="945804" y="2944089"/>
            <a:ext cx="2031171" cy="718559"/>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1"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sp>
        <p:nvSpPr>
          <p:cNvPr id="39" name="Rectangle: Rounded Corners 20">
            <a:extLst>
              <a:ext uri="{FF2B5EF4-FFF2-40B4-BE49-F238E27FC236}">
                <a16:creationId xmlns:a16="http://schemas.microsoft.com/office/drawing/2014/main" id="{3192F40C-ED32-0B45-93AF-A3AA5ADE599C}"/>
              </a:ext>
            </a:extLst>
          </p:cNvPr>
          <p:cNvSpPr/>
          <p:nvPr/>
        </p:nvSpPr>
        <p:spPr>
          <a:xfrm>
            <a:off x="945804" y="4168091"/>
            <a:ext cx="2031171" cy="718560"/>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40" name="Straight Arrow Connector 39">
            <a:extLst>
              <a:ext uri="{FF2B5EF4-FFF2-40B4-BE49-F238E27FC236}">
                <a16:creationId xmlns:a16="http://schemas.microsoft.com/office/drawing/2014/main" id="{14498919-21E2-E945-9CF6-2A9C464FF74A}"/>
              </a:ext>
            </a:extLst>
          </p:cNvPr>
          <p:cNvCxnSpPr>
            <a:cxnSpLocks/>
            <a:stCxn id="39" idx="3"/>
            <a:endCxn id="37" idx="1"/>
          </p:cNvCxnSpPr>
          <p:nvPr/>
        </p:nvCxnSpPr>
        <p:spPr>
          <a:xfrm>
            <a:off x="2976975" y="4527371"/>
            <a:ext cx="332398" cy="1"/>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Rectangle: Rounded Corners 44">
            <a:extLst>
              <a:ext uri="{FF2B5EF4-FFF2-40B4-BE49-F238E27FC236}">
                <a16:creationId xmlns:a16="http://schemas.microsoft.com/office/drawing/2014/main" id="{C7349694-CC91-EC42-8484-A22BDF454B78}"/>
              </a:ext>
            </a:extLst>
          </p:cNvPr>
          <p:cNvSpPr/>
          <p:nvPr/>
        </p:nvSpPr>
        <p:spPr>
          <a:xfrm>
            <a:off x="6953468" y="3761595"/>
            <a:ext cx="1684056" cy="1523217"/>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Tx/>
              <a:buChar char="-"/>
              <a:defRPr/>
            </a:pPr>
            <a:r>
              <a:rPr kumimoji="0" lang="en-US"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Testing</a:t>
            </a:r>
            <a:endPar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TextBox 41">
            <a:extLst>
              <a:ext uri="{FF2B5EF4-FFF2-40B4-BE49-F238E27FC236}">
                <a16:creationId xmlns:a16="http://schemas.microsoft.com/office/drawing/2014/main" id="{9BC4012F-9BDB-6747-AE20-2F100EE6D6AA}"/>
              </a:ext>
            </a:extLst>
          </p:cNvPr>
          <p:cNvSpPr txBox="1"/>
          <p:nvPr/>
        </p:nvSpPr>
        <p:spPr>
          <a:xfrm>
            <a:off x="10132516" y="5599409"/>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t>No</a:t>
            </a:r>
            <a:endParaRPr lang="en-IN" dirty="0" err="1"/>
          </a:p>
        </p:txBody>
      </p:sp>
      <p:cxnSp>
        <p:nvCxnSpPr>
          <p:cNvPr id="43" name="Straight Connector 42">
            <a:extLst>
              <a:ext uri="{FF2B5EF4-FFF2-40B4-BE49-F238E27FC236}">
                <a16:creationId xmlns:a16="http://schemas.microsoft.com/office/drawing/2014/main" id="{9AE87D0A-D75A-F841-BB04-D686824B01DB}"/>
              </a:ext>
            </a:extLst>
          </p:cNvPr>
          <p:cNvCxnSpPr>
            <a:cxnSpLocks/>
            <a:stCxn id="44" idx="3"/>
            <a:endCxn id="42" idx="0"/>
          </p:cNvCxnSpPr>
          <p:nvPr/>
        </p:nvCxnSpPr>
        <p:spPr>
          <a:xfrm>
            <a:off x="10392374" y="5254167"/>
            <a:ext cx="0" cy="345242"/>
          </a:xfrm>
          <a:prstGeom prst="line">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44" name="Freeform 20">
            <a:extLst>
              <a:ext uri="{FF2B5EF4-FFF2-40B4-BE49-F238E27FC236}">
                <a16:creationId xmlns:a16="http://schemas.microsoft.com/office/drawing/2014/main" id="{55FEC95A-245D-BD40-9CEB-6105CDE19E92}"/>
              </a:ext>
            </a:extLst>
          </p:cNvPr>
          <p:cNvSpPr/>
          <p:nvPr/>
        </p:nvSpPr>
        <p:spPr>
          <a:xfrm>
            <a:off x="9649339" y="3800575"/>
            <a:ext cx="1486070" cy="145359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endParaRPr lang="en-US" sz="1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5" name="Straight Connector 44">
            <a:extLst>
              <a:ext uri="{FF2B5EF4-FFF2-40B4-BE49-F238E27FC236}">
                <a16:creationId xmlns:a16="http://schemas.microsoft.com/office/drawing/2014/main" id="{A54FAB5D-7AE2-9144-A15B-48A020125953}"/>
              </a:ext>
            </a:extLst>
          </p:cNvPr>
          <p:cNvCxnSpPr>
            <a:cxnSpLocks/>
          </p:cNvCxnSpPr>
          <p:nvPr/>
        </p:nvCxnSpPr>
        <p:spPr>
          <a:xfrm>
            <a:off x="1914553" y="3670879"/>
            <a:ext cx="0" cy="507135"/>
          </a:xfrm>
          <a:prstGeom prst="line">
            <a:avLst/>
          </a:prstGeom>
          <a:solidFill>
            <a:schemeClr val="accent6"/>
          </a:solidFill>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D682C8-8731-7D43-B6EF-54C301B79A72}"/>
              </a:ext>
            </a:extLst>
          </p:cNvPr>
          <p:cNvCxnSpPr>
            <a:cxnSpLocks/>
            <a:stCxn id="28" idx="0"/>
            <a:endCxn id="47" idx="2"/>
          </p:cNvCxnSpPr>
          <p:nvPr/>
        </p:nvCxnSpPr>
        <p:spPr>
          <a:xfrm flipV="1">
            <a:off x="10392374" y="2057218"/>
            <a:ext cx="1" cy="291878"/>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Rounded Corners 44">
            <a:extLst>
              <a:ext uri="{FF2B5EF4-FFF2-40B4-BE49-F238E27FC236}">
                <a16:creationId xmlns:a16="http://schemas.microsoft.com/office/drawing/2014/main" id="{D60DC348-A67C-1447-BAF7-52A7D498E5DD}"/>
              </a:ext>
            </a:extLst>
          </p:cNvPr>
          <p:cNvSpPr/>
          <p:nvPr/>
        </p:nvSpPr>
        <p:spPr>
          <a:xfrm>
            <a:off x="9649340" y="1496507"/>
            <a:ext cx="1486069" cy="560711"/>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9" name="Straight Arrow Connector 48">
            <a:extLst>
              <a:ext uri="{FF2B5EF4-FFF2-40B4-BE49-F238E27FC236}">
                <a16:creationId xmlns:a16="http://schemas.microsoft.com/office/drawing/2014/main" id="{FFE0B68D-F7DE-F44C-B26E-D84A58B02B94}"/>
              </a:ext>
            </a:extLst>
          </p:cNvPr>
          <p:cNvCxnSpPr>
            <a:cxnSpLocks/>
          </p:cNvCxnSpPr>
          <p:nvPr/>
        </p:nvCxnSpPr>
        <p:spPr>
          <a:xfrm>
            <a:off x="8713724" y="4634472"/>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BD1CBF4-A5D9-8F44-BFCF-8B5AC03B03D0}"/>
              </a:ext>
            </a:extLst>
          </p:cNvPr>
          <p:cNvCxnSpPr>
            <a:cxnSpLocks/>
            <a:stCxn id="37" idx="3"/>
            <a:endCxn id="41" idx="1"/>
          </p:cNvCxnSpPr>
          <p:nvPr/>
        </p:nvCxnSpPr>
        <p:spPr>
          <a:xfrm flipV="1">
            <a:off x="5642596" y="4523204"/>
            <a:ext cx="1310872"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CC3017F-23F8-4E79-BB0B-FCB24D2C85B9}"/>
              </a:ext>
            </a:extLst>
          </p:cNvPr>
          <p:cNvCxnSpPr>
            <a:cxnSpLocks/>
            <a:stCxn id="36" idx="0"/>
            <a:endCxn id="28" idx="2"/>
          </p:cNvCxnSpPr>
          <p:nvPr/>
        </p:nvCxnSpPr>
        <p:spPr>
          <a:xfrm flipV="1">
            <a:off x="10392373" y="2816446"/>
            <a:ext cx="1" cy="320384"/>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AC34EF1-CC31-B748-B5DA-58A7D19D00FA}"/>
              </a:ext>
            </a:extLst>
          </p:cNvPr>
          <p:cNvCxnSpPr>
            <a:cxnSpLocks/>
          </p:cNvCxnSpPr>
          <p:nvPr/>
        </p:nvCxnSpPr>
        <p:spPr>
          <a:xfrm flipH="1" flipV="1">
            <a:off x="8675624" y="4416104"/>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97233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BDEC2A-E7D8-3947-93AA-B1674F86EAB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993CB28D-EB5B-6F4B-ACD7-001BAF2FA8F3}"/>
              </a:ext>
            </a:extLst>
          </p:cNvPr>
          <p:cNvSpPr>
            <a:spLocks noGrp="1"/>
          </p:cNvSpPr>
          <p:nvPr>
            <p:ph type="sldNum" sz="quarter" idx="12"/>
          </p:nvPr>
        </p:nvSpPr>
        <p:spPr/>
        <p:txBody>
          <a:bodyPr/>
          <a:lstStyle/>
          <a:p>
            <a:fld id="{2613A35D-97EF-7A48-AACF-97D95E22C11E}" type="slidenum">
              <a:rPr lang="en-US" smtClean="0"/>
              <a:pPr/>
              <a:t>104</a:t>
            </a:fld>
            <a:endParaRPr lang="en-US" dirty="0"/>
          </a:p>
        </p:txBody>
      </p:sp>
      <p:sp>
        <p:nvSpPr>
          <p:cNvPr id="4" name="Title 3">
            <a:extLst>
              <a:ext uri="{FF2B5EF4-FFF2-40B4-BE49-F238E27FC236}">
                <a16:creationId xmlns:a16="http://schemas.microsoft.com/office/drawing/2014/main" id="{733524A9-72EC-7A46-8CF6-19E8CC859E4C}"/>
              </a:ext>
            </a:extLst>
          </p:cNvPr>
          <p:cNvSpPr>
            <a:spLocks noGrp="1"/>
          </p:cNvSpPr>
          <p:nvPr>
            <p:ph type="title"/>
          </p:nvPr>
        </p:nvSpPr>
        <p:spPr/>
        <p:txBody>
          <a:bodyPr/>
          <a:lstStyle/>
          <a:p>
            <a:r>
              <a:rPr lang="en-US" dirty="0"/>
              <a:t>MLDQ Handbook</a:t>
            </a:r>
          </a:p>
        </p:txBody>
      </p:sp>
      <p:sp>
        <p:nvSpPr>
          <p:cNvPr id="5" name="Content Placeholder 4">
            <a:extLst>
              <a:ext uri="{FF2B5EF4-FFF2-40B4-BE49-F238E27FC236}">
                <a16:creationId xmlns:a16="http://schemas.microsoft.com/office/drawing/2014/main" id="{E54E77E7-9D76-7644-85E9-9C3E15EAD94C}"/>
              </a:ext>
            </a:extLst>
          </p:cNvPr>
          <p:cNvSpPr>
            <a:spLocks noGrp="1"/>
          </p:cNvSpPr>
          <p:nvPr>
            <p:ph idx="1"/>
          </p:nvPr>
        </p:nvSpPr>
        <p:spPr/>
        <p:txBody>
          <a:bodyPr/>
          <a:lstStyle/>
          <a:p>
            <a:r>
              <a:rPr lang="en-US" dirty="0"/>
              <a:t>We summarized some of the most important questions in a handbook:</a:t>
            </a:r>
          </a:p>
        </p:txBody>
      </p:sp>
      <p:grpSp>
        <p:nvGrpSpPr>
          <p:cNvPr id="6" name="Group 5">
            <a:extLst>
              <a:ext uri="{FF2B5EF4-FFF2-40B4-BE49-F238E27FC236}">
                <a16:creationId xmlns:a16="http://schemas.microsoft.com/office/drawing/2014/main" id="{A88B6A1A-15EE-5640-BEB7-347B25B68EEB}"/>
              </a:ext>
            </a:extLst>
          </p:cNvPr>
          <p:cNvGrpSpPr/>
          <p:nvPr/>
        </p:nvGrpSpPr>
        <p:grpSpPr>
          <a:xfrm>
            <a:off x="2852217" y="3614195"/>
            <a:ext cx="6487565" cy="870673"/>
            <a:chOff x="3504557" y="3429000"/>
            <a:chExt cx="6487565" cy="870673"/>
          </a:xfrm>
        </p:grpSpPr>
        <p:pic>
          <p:nvPicPr>
            <p:cNvPr id="7" name="Picture 2" descr="Free Icon | Pdf file format symbol">
              <a:extLst>
                <a:ext uri="{FF2B5EF4-FFF2-40B4-BE49-F238E27FC236}">
                  <a16:creationId xmlns:a16="http://schemas.microsoft.com/office/drawing/2014/main" id="{2793D273-6F99-6E47-ADC2-4F40F1F823A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4557" y="3429000"/>
              <a:ext cx="870673" cy="8706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F298FF-D47D-3B40-BD83-4D7A381B19C8}"/>
                </a:ext>
              </a:extLst>
            </p:cNvPr>
            <p:cNvSpPr txBox="1"/>
            <p:nvPr/>
          </p:nvSpPr>
          <p:spPr>
            <a:xfrm>
              <a:off x="4470997" y="3679670"/>
              <a:ext cx="5521125" cy="369332"/>
            </a:xfrm>
            <a:prstGeom prst="rect">
              <a:avLst/>
            </a:prstGeom>
            <a:noFill/>
          </p:spPr>
          <p:txBody>
            <a:bodyPr wrap="square" rtlCol="0">
              <a:spAutoFit/>
            </a:bodyPr>
            <a:lstStyle/>
            <a:p>
              <a:r>
                <a:rPr lang="en-US" b="1" dirty="0">
                  <a:solidFill>
                    <a:schemeClr val="accent3"/>
                  </a:solidFill>
                </a:rPr>
                <a:t>Machine-Learning-Decision-Questions-</a:t>
              </a:r>
              <a:r>
                <a:rPr lang="en-US" b="1" dirty="0" err="1">
                  <a:solidFill>
                    <a:schemeClr val="accent3"/>
                  </a:solidFill>
                </a:rPr>
                <a:t>Handbook.pdf</a:t>
              </a:r>
              <a:endParaRPr lang="en-US" b="1" dirty="0">
                <a:solidFill>
                  <a:schemeClr val="accent3"/>
                </a:solidFill>
              </a:endParaRPr>
            </a:p>
          </p:txBody>
        </p:sp>
      </p:grpSp>
    </p:spTree>
    <p:extLst>
      <p:ext uri="{BB962C8B-B14F-4D97-AF65-F5344CB8AC3E}">
        <p14:creationId xmlns:p14="http://schemas.microsoft.com/office/powerpoint/2010/main" val="20883148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Machine Learning Decision Questions</a:t>
            </a:r>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105</a:t>
            </a:fld>
            <a:endParaRPr lang="en-US" dirty="0"/>
          </a:p>
        </p:txBody>
      </p:sp>
    </p:spTree>
    <p:extLst>
      <p:ext uri="{BB962C8B-B14F-4D97-AF65-F5344CB8AC3E}">
        <p14:creationId xmlns:p14="http://schemas.microsoft.com/office/powerpoint/2010/main" val="3714411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7AD4C4-B2DB-4321-B8E2-40A79942AB05}"/>
              </a:ext>
            </a:extLst>
          </p:cNvPr>
          <p:cNvGrpSpPr/>
          <p:nvPr/>
        </p:nvGrpSpPr>
        <p:grpSpPr>
          <a:xfrm>
            <a:off x="977981" y="2311418"/>
            <a:ext cx="10427650" cy="3803968"/>
            <a:chOff x="391038" y="2114721"/>
            <a:chExt cx="11488608" cy="4191001"/>
          </a:xfrm>
        </p:grpSpPr>
        <p:grpSp>
          <p:nvGrpSpPr>
            <p:cNvPr id="2" name="Group 1">
              <a:extLst>
                <a:ext uri="{FF2B5EF4-FFF2-40B4-BE49-F238E27FC236}">
                  <a16:creationId xmlns:a16="http://schemas.microsoft.com/office/drawing/2014/main" id="{5C8EF511-D25B-47DC-A970-12382ED36785}"/>
                </a:ext>
              </a:extLst>
            </p:cNvPr>
            <p:cNvGrpSpPr/>
            <p:nvPr/>
          </p:nvGrpSpPr>
          <p:grpSpPr>
            <a:xfrm>
              <a:off x="391038" y="2114722"/>
              <a:ext cx="2667000" cy="4191000"/>
              <a:chOff x="457200" y="1866901"/>
              <a:chExt cx="3200400" cy="5029200"/>
            </a:xfrm>
          </p:grpSpPr>
          <p:sp>
            <p:nvSpPr>
              <p:cNvPr id="118" name="Rectangle 117">
                <a:extLst>
                  <a:ext uri="{FF2B5EF4-FFF2-40B4-BE49-F238E27FC236}">
                    <a16:creationId xmlns:a16="http://schemas.microsoft.com/office/drawing/2014/main" id="{3D43C7BD-0A9E-4248-9D56-025ABDEE9CA4}"/>
                  </a:ext>
                </a:extLst>
              </p:cNvPr>
              <p:cNvSpPr/>
              <p:nvPr/>
            </p:nvSpPr>
            <p:spPr>
              <a:xfrm>
                <a:off x="4572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complex logic </a:t>
                </a:r>
              </a:p>
            </p:txBody>
          </p:sp>
          <p:grpSp>
            <p:nvGrpSpPr>
              <p:cNvPr id="275" name="Group 274">
                <a:extLst>
                  <a:ext uri="{FF2B5EF4-FFF2-40B4-BE49-F238E27FC236}">
                    <a16:creationId xmlns:a16="http://schemas.microsoft.com/office/drawing/2014/main" id="{428613EB-1FB3-45F6-8E6C-D041C79EB326}"/>
                  </a:ext>
                </a:extLst>
              </p:cNvPr>
              <p:cNvGrpSpPr/>
              <p:nvPr/>
            </p:nvGrpSpPr>
            <p:grpSpPr>
              <a:xfrm>
                <a:off x="1090734" y="2532862"/>
                <a:ext cx="1933332" cy="1975380"/>
                <a:chOff x="14766405" y="5544801"/>
                <a:chExt cx="750539" cy="766863"/>
              </a:xfrm>
            </p:grpSpPr>
            <p:sp>
              <p:nvSpPr>
                <p:cNvPr id="276" name="Freeform: Shape 275">
                  <a:extLst>
                    <a:ext uri="{FF2B5EF4-FFF2-40B4-BE49-F238E27FC236}">
                      <a16:creationId xmlns:a16="http://schemas.microsoft.com/office/drawing/2014/main" id="{49FC92AF-A55A-4235-9534-611D2150B5CD}"/>
                    </a:ext>
                  </a:extLst>
                </p:cNvPr>
                <p:cNvSpPr/>
                <p:nvPr/>
              </p:nvSpPr>
              <p:spPr>
                <a:xfrm>
                  <a:off x="14793795" y="5743364"/>
                  <a:ext cx="26335" cy="47403"/>
                </a:xfrm>
                <a:custGeom>
                  <a:avLst/>
                  <a:gdLst>
                    <a:gd name="connsiteX0" fmla="*/ 4097 w 13656"/>
                    <a:gd name="connsiteY0" fmla="*/ 21577 h 24580"/>
                    <a:gd name="connsiteX1" fmla="*/ 12017 w 13656"/>
                    <a:gd name="connsiteY1" fmla="*/ 4097 h 24580"/>
                  </a:gdLst>
                  <a:ahLst/>
                  <a:cxnLst>
                    <a:cxn ang="0">
                      <a:pos x="connsiteX0" y="connsiteY0"/>
                    </a:cxn>
                    <a:cxn ang="0">
                      <a:pos x="connsiteX1" y="connsiteY1"/>
                    </a:cxn>
                  </a:cxnLst>
                  <a:rect l="l" t="t" r="r" b="b"/>
                  <a:pathLst>
                    <a:path w="13656" h="24580">
                      <a:moveTo>
                        <a:pt x="4097" y="21577"/>
                      </a:moveTo>
                      <a:cubicBezTo>
                        <a:pt x="6555" y="15568"/>
                        <a:pt x="9286" y="9832"/>
                        <a:pt x="12017"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7" name="Freeform: Shape 276">
                  <a:extLst>
                    <a:ext uri="{FF2B5EF4-FFF2-40B4-BE49-F238E27FC236}">
                      <a16:creationId xmlns:a16="http://schemas.microsoft.com/office/drawing/2014/main" id="{B729BE2C-9DD8-4C2C-99D0-2B520C995471}"/>
                    </a:ext>
                  </a:extLst>
                </p:cNvPr>
                <p:cNvSpPr/>
                <p:nvPr/>
              </p:nvSpPr>
              <p:spPr>
                <a:xfrm>
                  <a:off x="14766405" y="5806039"/>
                  <a:ext cx="31601" cy="210677"/>
                </a:xfrm>
                <a:custGeom>
                  <a:avLst/>
                  <a:gdLst>
                    <a:gd name="connsiteX0" fmla="*/ 8740 w 16387"/>
                    <a:gd name="connsiteY0" fmla="*/ 106790 h 109248"/>
                    <a:gd name="connsiteX1" fmla="*/ 4097 w 16387"/>
                    <a:gd name="connsiteY1" fmla="*/ 63637 h 109248"/>
                    <a:gd name="connsiteX2" fmla="*/ 13110 w 16387"/>
                    <a:gd name="connsiteY2" fmla="*/ 4097 h 109248"/>
                  </a:gdLst>
                  <a:ahLst/>
                  <a:cxnLst>
                    <a:cxn ang="0">
                      <a:pos x="connsiteX0" y="connsiteY0"/>
                    </a:cxn>
                    <a:cxn ang="0">
                      <a:pos x="connsiteX1" y="connsiteY1"/>
                    </a:cxn>
                    <a:cxn ang="0">
                      <a:pos x="connsiteX2" y="connsiteY2"/>
                    </a:cxn>
                  </a:cxnLst>
                  <a:rect l="l" t="t" r="r" b="b"/>
                  <a:pathLst>
                    <a:path w="16387" h="109248">
                      <a:moveTo>
                        <a:pt x="8740" y="106790"/>
                      </a:moveTo>
                      <a:cubicBezTo>
                        <a:pt x="5736" y="92861"/>
                        <a:pt x="4097" y="78386"/>
                        <a:pt x="4097" y="63637"/>
                      </a:cubicBezTo>
                      <a:cubicBezTo>
                        <a:pt x="4097" y="42880"/>
                        <a:pt x="7374" y="22942"/>
                        <a:pt x="13110"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8" name="Freeform: Shape 277">
                  <a:extLst>
                    <a:ext uri="{FF2B5EF4-FFF2-40B4-BE49-F238E27FC236}">
                      <a16:creationId xmlns:a16="http://schemas.microsoft.com/office/drawing/2014/main" id="{1F64A849-00E1-44CA-9185-0AA4FF20EA8A}"/>
                    </a:ext>
                  </a:extLst>
                </p:cNvPr>
                <p:cNvSpPr/>
                <p:nvPr/>
              </p:nvSpPr>
              <p:spPr>
                <a:xfrm>
                  <a:off x="14785368" y="6041471"/>
                  <a:ext cx="658368" cy="268612"/>
                </a:xfrm>
                <a:custGeom>
                  <a:avLst/>
                  <a:gdLst>
                    <a:gd name="connsiteX0" fmla="*/ 340035 w 341400"/>
                    <a:gd name="connsiteY0" fmla="*/ 55717 h 139291"/>
                    <a:gd name="connsiteX1" fmla="*/ 185176 w 341400"/>
                    <a:gd name="connsiteY1" fmla="*/ 136560 h 139291"/>
                    <a:gd name="connsiteX2" fmla="*/ 4097 w 341400"/>
                    <a:gd name="connsiteY2" fmla="*/ 4097 h 139291"/>
                  </a:gdLst>
                  <a:ahLst/>
                  <a:cxnLst>
                    <a:cxn ang="0">
                      <a:pos x="connsiteX0" y="connsiteY0"/>
                    </a:cxn>
                    <a:cxn ang="0">
                      <a:pos x="connsiteX1" y="connsiteY1"/>
                    </a:cxn>
                    <a:cxn ang="0">
                      <a:pos x="connsiteX2" y="connsiteY2"/>
                    </a:cxn>
                  </a:cxnLst>
                  <a:rect l="l" t="t" r="r" b="b"/>
                  <a:pathLst>
                    <a:path w="341400" h="139291">
                      <a:moveTo>
                        <a:pt x="340035" y="55717"/>
                      </a:moveTo>
                      <a:cubicBezTo>
                        <a:pt x="305349" y="104878"/>
                        <a:pt x="248813" y="136560"/>
                        <a:pt x="185176" y="136560"/>
                      </a:cubicBezTo>
                      <a:cubicBezTo>
                        <a:pt x="101055" y="136560"/>
                        <a:pt x="29770" y="81117"/>
                        <a:pt x="4097" y="4097"/>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9" name="Freeform: Shape 278">
                  <a:extLst>
                    <a:ext uri="{FF2B5EF4-FFF2-40B4-BE49-F238E27FC236}">
                      <a16:creationId xmlns:a16="http://schemas.microsoft.com/office/drawing/2014/main" id="{F7B4DF5A-E1DC-42C8-A9D8-B55CE03FD687}"/>
                    </a:ext>
                  </a:extLst>
                </p:cNvPr>
                <p:cNvSpPr/>
                <p:nvPr/>
              </p:nvSpPr>
              <p:spPr>
                <a:xfrm>
                  <a:off x="15455848" y="6038312"/>
                  <a:ext cx="42136" cy="79004"/>
                </a:xfrm>
                <a:custGeom>
                  <a:avLst/>
                  <a:gdLst>
                    <a:gd name="connsiteX0" fmla="*/ 19118 w 21849"/>
                    <a:gd name="connsiteY0" fmla="*/ 4097 h 40968"/>
                    <a:gd name="connsiteX1" fmla="*/ 4097 w 21849"/>
                    <a:gd name="connsiteY1" fmla="*/ 38783 h 40968"/>
                  </a:gdLst>
                  <a:ahLst/>
                  <a:cxnLst>
                    <a:cxn ang="0">
                      <a:pos x="connsiteX0" y="connsiteY0"/>
                    </a:cxn>
                    <a:cxn ang="0">
                      <a:pos x="connsiteX1" y="connsiteY1"/>
                    </a:cxn>
                  </a:cxnLst>
                  <a:rect l="l" t="t" r="r" b="b"/>
                  <a:pathLst>
                    <a:path w="21849" h="40968">
                      <a:moveTo>
                        <a:pt x="19118" y="4097"/>
                      </a:moveTo>
                      <a:cubicBezTo>
                        <a:pt x="15295" y="16387"/>
                        <a:pt x="10105" y="27858"/>
                        <a:pt x="4097" y="38783"/>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0" name="Freeform: Shape 279">
                  <a:extLst>
                    <a:ext uri="{FF2B5EF4-FFF2-40B4-BE49-F238E27FC236}">
                      <a16:creationId xmlns:a16="http://schemas.microsoft.com/office/drawing/2014/main" id="{78D717F3-730A-4EF4-B54A-D1E6C2FEDFEE}"/>
                    </a:ext>
                  </a:extLst>
                </p:cNvPr>
                <p:cNvSpPr/>
                <p:nvPr/>
              </p:nvSpPr>
              <p:spPr>
                <a:xfrm>
                  <a:off x="14821709" y="5544801"/>
                  <a:ext cx="695235" cy="458223"/>
                </a:xfrm>
                <a:custGeom>
                  <a:avLst/>
                  <a:gdLst>
                    <a:gd name="connsiteX0" fmla="*/ 4097 w 360519"/>
                    <a:gd name="connsiteY0" fmla="*/ 95865 h 237614"/>
                    <a:gd name="connsiteX1" fmla="*/ 166330 w 360519"/>
                    <a:gd name="connsiteY1" fmla="*/ 4097 h 237614"/>
                    <a:gd name="connsiteX2" fmla="*/ 357242 w 360519"/>
                    <a:gd name="connsiteY2" fmla="*/ 199105 h 237614"/>
                    <a:gd name="connsiteX3" fmla="*/ 354237 w 360519"/>
                    <a:gd name="connsiteY3" fmla="*/ 234611 h 237614"/>
                  </a:gdLst>
                  <a:ahLst/>
                  <a:cxnLst>
                    <a:cxn ang="0">
                      <a:pos x="connsiteX0" y="connsiteY0"/>
                    </a:cxn>
                    <a:cxn ang="0">
                      <a:pos x="connsiteX1" y="connsiteY1"/>
                    </a:cxn>
                    <a:cxn ang="0">
                      <a:pos x="connsiteX2" y="connsiteY2"/>
                    </a:cxn>
                    <a:cxn ang="0">
                      <a:pos x="connsiteX3" y="connsiteY3"/>
                    </a:cxn>
                  </a:cxnLst>
                  <a:rect l="l" t="t" r="r" b="b"/>
                  <a:pathLst>
                    <a:path w="360519" h="237614">
                      <a:moveTo>
                        <a:pt x="4097" y="95865"/>
                      </a:moveTo>
                      <a:cubicBezTo>
                        <a:pt x="37964" y="40695"/>
                        <a:pt x="98050" y="4097"/>
                        <a:pt x="166330" y="4097"/>
                      </a:cubicBezTo>
                      <a:cubicBezTo>
                        <a:pt x="271755" y="4097"/>
                        <a:pt x="357242" y="91495"/>
                        <a:pt x="357242" y="199105"/>
                      </a:cubicBezTo>
                      <a:cubicBezTo>
                        <a:pt x="357242" y="211122"/>
                        <a:pt x="356149" y="223139"/>
                        <a:pt x="354237" y="234611"/>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1" name="Freeform: Shape 280">
                  <a:extLst>
                    <a:ext uri="{FF2B5EF4-FFF2-40B4-BE49-F238E27FC236}">
                      <a16:creationId xmlns:a16="http://schemas.microsoft.com/office/drawing/2014/main" id="{C52CA513-8BA9-4DDE-9F0F-D26493496AC8}"/>
                    </a:ext>
                  </a:extLst>
                </p:cNvPr>
                <p:cNvSpPr/>
                <p:nvPr/>
              </p:nvSpPr>
              <p:spPr>
                <a:xfrm>
                  <a:off x="14829083" y="6184205"/>
                  <a:ext cx="163274" cy="126406"/>
                </a:xfrm>
                <a:custGeom>
                  <a:avLst/>
                  <a:gdLst>
                    <a:gd name="connsiteX0" fmla="*/ 81390 w 84667"/>
                    <a:gd name="connsiteY0" fmla="*/ 62545 h 65548"/>
                    <a:gd name="connsiteX1" fmla="*/ 4097 w 84667"/>
                    <a:gd name="connsiteY1" fmla="*/ 62545 h 65548"/>
                    <a:gd name="connsiteX2" fmla="*/ 4097 w 84667"/>
                    <a:gd name="connsiteY2" fmla="*/ 4097 h 65548"/>
                  </a:gdLst>
                  <a:ahLst/>
                  <a:cxnLst>
                    <a:cxn ang="0">
                      <a:pos x="connsiteX0" y="connsiteY0"/>
                    </a:cxn>
                    <a:cxn ang="0">
                      <a:pos x="connsiteX1" y="connsiteY1"/>
                    </a:cxn>
                    <a:cxn ang="0">
                      <a:pos x="connsiteX2" y="connsiteY2"/>
                    </a:cxn>
                  </a:cxnLst>
                  <a:rect l="l" t="t" r="r" b="b"/>
                  <a:pathLst>
                    <a:path w="84667" h="65548">
                      <a:moveTo>
                        <a:pt x="81390" y="62545"/>
                      </a:moveTo>
                      <a:lnTo>
                        <a:pt x="4097" y="62545"/>
                      </a:ln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2" name="Freeform: Shape 281">
                  <a:extLst>
                    <a:ext uri="{FF2B5EF4-FFF2-40B4-BE49-F238E27FC236}">
                      <a16:creationId xmlns:a16="http://schemas.microsoft.com/office/drawing/2014/main" id="{1C19D6C2-21BA-4838-83B9-2F06AF7AA338}"/>
                    </a:ext>
                  </a:extLst>
                </p:cNvPr>
                <p:cNvSpPr/>
                <p:nvPr/>
              </p:nvSpPr>
              <p:spPr>
                <a:xfrm>
                  <a:off x="15288360" y="6185258"/>
                  <a:ext cx="168543" cy="126406"/>
                </a:xfrm>
                <a:custGeom>
                  <a:avLst/>
                  <a:gdLst>
                    <a:gd name="connsiteX0" fmla="*/ 85214 w 87398"/>
                    <a:gd name="connsiteY0" fmla="*/ 4097 h 65548"/>
                    <a:gd name="connsiteX1" fmla="*/ 85214 w 87398"/>
                    <a:gd name="connsiteY1" fmla="*/ 61998 h 65548"/>
                    <a:gd name="connsiteX2" fmla="*/ 4097 w 87398"/>
                    <a:gd name="connsiteY2" fmla="*/ 61998 h 65548"/>
                  </a:gdLst>
                  <a:ahLst/>
                  <a:cxnLst>
                    <a:cxn ang="0">
                      <a:pos x="connsiteX0" y="connsiteY0"/>
                    </a:cxn>
                    <a:cxn ang="0">
                      <a:pos x="connsiteX1" y="connsiteY1"/>
                    </a:cxn>
                    <a:cxn ang="0">
                      <a:pos x="connsiteX2" y="connsiteY2"/>
                    </a:cxn>
                  </a:cxnLst>
                  <a:rect l="l" t="t" r="r" b="b"/>
                  <a:pathLst>
                    <a:path w="87398" h="65548">
                      <a:moveTo>
                        <a:pt x="85214" y="4097"/>
                      </a:moveTo>
                      <a:lnTo>
                        <a:pt x="85214" y="61998"/>
                      </a:lnTo>
                      <a:lnTo>
                        <a:pt x="4097" y="61998"/>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3" name="Freeform: Shape 282">
                  <a:extLst>
                    <a:ext uri="{FF2B5EF4-FFF2-40B4-BE49-F238E27FC236}">
                      <a16:creationId xmlns:a16="http://schemas.microsoft.com/office/drawing/2014/main" id="{B872E230-17BC-4360-8741-2B9BAE71753F}"/>
                    </a:ext>
                  </a:extLst>
                </p:cNvPr>
                <p:cNvSpPr/>
                <p:nvPr/>
              </p:nvSpPr>
              <p:spPr>
                <a:xfrm>
                  <a:off x="15444788" y="5777072"/>
                  <a:ext cx="15802" cy="289680"/>
                </a:xfrm>
                <a:custGeom>
                  <a:avLst/>
                  <a:gdLst>
                    <a:gd name="connsiteX0" fmla="*/ 4097 w 8193"/>
                    <a:gd name="connsiteY0" fmla="*/ 4097 h 150216"/>
                    <a:gd name="connsiteX1" fmla="*/ 4097 w 8193"/>
                    <a:gd name="connsiteY1" fmla="*/ 146393 h 150216"/>
                  </a:gdLst>
                  <a:ahLst/>
                  <a:cxnLst>
                    <a:cxn ang="0">
                      <a:pos x="connsiteX0" y="connsiteY0"/>
                    </a:cxn>
                    <a:cxn ang="0">
                      <a:pos x="connsiteX1" y="connsiteY1"/>
                    </a:cxn>
                  </a:cxnLst>
                  <a:rect l="l" t="t" r="r" b="b"/>
                  <a:pathLst>
                    <a:path w="8193" h="150216">
                      <a:moveTo>
                        <a:pt x="4097" y="4097"/>
                      </a:moveTo>
                      <a:lnTo>
                        <a:pt x="4097" y="146393"/>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4" name="Freeform: Shape 283">
                  <a:extLst>
                    <a:ext uri="{FF2B5EF4-FFF2-40B4-BE49-F238E27FC236}">
                      <a16:creationId xmlns:a16="http://schemas.microsoft.com/office/drawing/2014/main" id="{06C4CB86-D903-4D2E-B8D1-11917033383F}"/>
                    </a:ext>
                  </a:extLst>
                </p:cNvPr>
                <p:cNvSpPr/>
                <p:nvPr/>
              </p:nvSpPr>
              <p:spPr>
                <a:xfrm>
                  <a:off x="15395278" y="5621697"/>
                  <a:ext cx="63202" cy="68471"/>
                </a:xfrm>
                <a:custGeom>
                  <a:avLst/>
                  <a:gdLst>
                    <a:gd name="connsiteX0" fmla="*/ 4097 w 32774"/>
                    <a:gd name="connsiteY0" fmla="*/ 4097 h 35505"/>
                    <a:gd name="connsiteX1" fmla="*/ 29770 w 32774"/>
                    <a:gd name="connsiteY1" fmla="*/ 4097 h 35505"/>
                    <a:gd name="connsiteX2" fmla="*/ 29770 w 32774"/>
                    <a:gd name="connsiteY2" fmla="*/ 31682 h 35505"/>
                  </a:gdLst>
                  <a:ahLst/>
                  <a:cxnLst>
                    <a:cxn ang="0">
                      <a:pos x="connsiteX0" y="connsiteY0"/>
                    </a:cxn>
                    <a:cxn ang="0">
                      <a:pos x="connsiteX1" y="connsiteY1"/>
                    </a:cxn>
                    <a:cxn ang="0">
                      <a:pos x="connsiteX2" y="connsiteY2"/>
                    </a:cxn>
                  </a:cxnLst>
                  <a:rect l="l" t="t" r="r" b="b"/>
                  <a:pathLst>
                    <a:path w="32774" h="35505">
                      <a:moveTo>
                        <a:pt x="4097" y="4097"/>
                      </a:moveTo>
                      <a:lnTo>
                        <a:pt x="29770" y="4097"/>
                      </a:lnTo>
                      <a:lnTo>
                        <a:pt x="29770" y="31682"/>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5" name="Freeform: Shape 284">
                  <a:extLst>
                    <a:ext uri="{FF2B5EF4-FFF2-40B4-BE49-F238E27FC236}">
                      <a16:creationId xmlns:a16="http://schemas.microsoft.com/office/drawing/2014/main" id="{2D9CE3AB-1BD2-436E-BAB3-63B94C979204}"/>
                    </a:ext>
                  </a:extLst>
                </p:cNvPr>
                <p:cNvSpPr/>
                <p:nvPr/>
              </p:nvSpPr>
              <p:spPr>
                <a:xfrm>
                  <a:off x="14964970" y="5621697"/>
                  <a:ext cx="342350" cy="15802"/>
                </a:xfrm>
                <a:custGeom>
                  <a:avLst/>
                  <a:gdLst>
                    <a:gd name="connsiteX0" fmla="*/ 4097 w 177528"/>
                    <a:gd name="connsiteY0" fmla="*/ 4097 h 8193"/>
                    <a:gd name="connsiteX1" fmla="*/ 175617 w 177528"/>
                    <a:gd name="connsiteY1" fmla="*/ 4097 h 8193"/>
                  </a:gdLst>
                  <a:ahLst/>
                  <a:cxnLst>
                    <a:cxn ang="0">
                      <a:pos x="connsiteX0" y="connsiteY0"/>
                    </a:cxn>
                    <a:cxn ang="0">
                      <a:pos x="connsiteX1" y="connsiteY1"/>
                    </a:cxn>
                  </a:cxnLst>
                  <a:rect l="l" t="t" r="r" b="b"/>
                  <a:pathLst>
                    <a:path w="177528" h="8193">
                      <a:moveTo>
                        <a:pt x="4097" y="4097"/>
                      </a:moveTo>
                      <a:lnTo>
                        <a:pt x="17561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6" name="Freeform: Shape 285">
                  <a:extLst>
                    <a:ext uri="{FF2B5EF4-FFF2-40B4-BE49-F238E27FC236}">
                      <a16:creationId xmlns:a16="http://schemas.microsoft.com/office/drawing/2014/main" id="{5CC1E4B8-2244-4E36-B939-434DDC390780}"/>
                    </a:ext>
                  </a:extLst>
                </p:cNvPr>
                <p:cNvSpPr/>
                <p:nvPr/>
              </p:nvSpPr>
              <p:spPr>
                <a:xfrm>
                  <a:off x="14829083" y="5621697"/>
                  <a:ext cx="63202" cy="63202"/>
                </a:xfrm>
                <a:custGeom>
                  <a:avLst/>
                  <a:gdLst>
                    <a:gd name="connsiteX0" fmla="*/ 4097 w 32774"/>
                    <a:gd name="connsiteY0" fmla="*/ 28951 h 32774"/>
                    <a:gd name="connsiteX1" fmla="*/ 4097 w 32774"/>
                    <a:gd name="connsiteY1" fmla="*/ 4097 h 32774"/>
                    <a:gd name="connsiteX2" fmla="*/ 28678 w 32774"/>
                    <a:gd name="connsiteY2" fmla="*/ 4097 h 32774"/>
                  </a:gdLst>
                  <a:ahLst/>
                  <a:cxnLst>
                    <a:cxn ang="0">
                      <a:pos x="connsiteX0" y="connsiteY0"/>
                    </a:cxn>
                    <a:cxn ang="0">
                      <a:pos x="connsiteX1" y="connsiteY1"/>
                    </a:cxn>
                    <a:cxn ang="0">
                      <a:pos x="connsiteX2" y="connsiteY2"/>
                    </a:cxn>
                  </a:cxnLst>
                  <a:rect l="l" t="t" r="r" b="b"/>
                  <a:pathLst>
                    <a:path w="32774" h="32774">
                      <a:moveTo>
                        <a:pt x="4097" y="28951"/>
                      </a:moveTo>
                      <a:lnTo>
                        <a:pt x="4097" y="4097"/>
                      </a:lnTo>
                      <a:lnTo>
                        <a:pt x="28678"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7" name="Freeform: Shape 286">
                  <a:extLst>
                    <a:ext uri="{FF2B5EF4-FFF2-40B4-BE49-F238E27FC236}">
                      <a16:creationId xmlns:a16="http://schemas.microsoft.com/office/drawing/2014/main" id="{03BF671F-7F16-48D3-A908-7E107068C56C}"/>
                    </a:ext>
                  </a:extLst>
                </p:cNvPr>
                <p:cNvSpPr/>
                <p:nvPr/>
              </p:nvSpPr>
              <p:spPr>
                <a:xfrm>
                  <a:off x="14829083" y="5777072"/>
                  <a:ext cx="15802" cy="289680"/>
                </a:xfrm>
                <a:custGeom>
                  <a:avLst/>
                  <a:gdLst>
                    <a:gd name="connsiteX0" fmla="*/ 4097 w 8193"/>
                    <a:gd name="connsiteY0" fmla="*/ 147485 h 150216"/>
                    <a:gd name="connsiteX1" fmla="*/ 4097 w 8193"/>
                    <a:gd name="connsiteY1" fmla="*/ 4097 h 150216"/>
                  </a:gdLst>
                  <a:ahLst/>
                  <a:cxnLst>
                    <a:cxn ang="0">
                      <a:pos x="connsiteX0" y="connsiteY0"/>
                    </a:cxn>
                    <a:cxn ang="0">
                      <a:pos x="connsiteX1" y="connsiteY1"/>
                    </a:cxn>
                  </a:cxnLst>
                  <a:rect l="l" t="t" r="r" b="b"/>
                  <a:pathLst>
                    <a:path w="8193" h="150216">
                      <a:moveTo>
                        <a:pt x="4097" y="147485"/>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8" name="Freeform: Shape 287">
                  <a:extLst>
                    <a:ext uri="{FF2B5EF4-FFF2-40B4-BE49-F238E27FC236}">
                      <a16:creationId xmlns:a16="http://schemas.microsoft.com/office/drawing/2014/main" id="{FFF96ECE-1F3F-4191-875C-F823791488E5}"/>
                    </a:ext>
                  </a:extLst>
                </p:cNvPr>
                <p:cNvSpPr/>
                <p:nvPr/>
              </p:nvSpPr>
              <p:spPr>
                <a:xfrm>
                  <a:off x="15088216" y="6156818"/>
                  <a:ext cx="15802" cy="15802"/>
                </a:xfrm>
                <a:custGeom>
                  <a:avLst/>
                  <a:gdLst>
                    <a:gd name="connsiteX0" fmla="*/ 4097 w 8193"/>
                    <a:gd name="connsiteY0" fmla="*/ 4097 h 8193"/>
                    <a:gd name="connsiteX1" fmla="*/ 4097 w 8193"/>
                    <a:gd name="connsiteY1" fmla="*/ 4097 h 8193"/>
                  </a:gdLst>
                  <a:ahLst/>
                  <a:cxnLst>
                    <a:cxn ang="0">
                      <a:pos x="connsiteX0" y="connsiteY0"/>
                    </a:cxn>
                    <a:cxn ang="0">
                      <a:pos x="connsiteX1" y="connsiteY1"/>
                    </a:cxn>
                  </a:cxnLst>
                  <a:rect l="l" t="t" r="r" b="b"/>
                  <a:pathLst>
                    <a:path w="8193" h="8193">
                      <a:moveTo>
                        <a:pt x="4097" y="4097"/>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9" name="Freeform: Shape 288">
                  <a:extLst>
                    <a:ext uri="{FF2B5EF4-FFF2-40B4-BE49-F238E27FC236}">
                      <a16:creationId xmlns:a16="http://schemas.microsoft.com/office/drawing/2014/main" id="{496E0E82-A54F-4C36-BE5E-3C73E315B5EC}"/>
                    </a:ext>
                  </a:extLst>
                </p:cNvPr>
                <p:cNvSpPr/>
                <p:nvPr/>
              </p:nvSpPr>
              <p:spPr>
                <a:xfrm>
                  <a:off x="15083476" y="5679107"/>
                  <a:ext cx="126407" cy="126406"/>
                </a:xfrm>
                <a:custGeom>
                  <a:avLst/>
                  <a:gdLst>
                    <a:gd name="connsiteX0" fmla="*/ 62545 w 65548"/>
                    <a:gd name="connsiteY0" fmla="*/ 32774 h 65548"/>
                    <a:gd name="connsiteX1" fmla="*/ 33321 w 65548"/>
                    <a:gd name="connsiteY1" fmla="*/ 61452 h 65548"/>
                    <a:gd name="connsiteX2" fmla="*/ 4097 w 65548"/>
                    <a:gd name="connsiteY2" fmla="*/ 32774 h 65548"/>
                    <a:gd name="connsiteX3" fmla="*/ 33321 w 65548"/>
                    <a:gd name="connsiteY3" fmla="*/ 4097 h 65548"/>
                    <a:gd name="connsiteX4" fmla="*/ 62545 w 65548"/>
                    <a:gd name="connsiteY4" fmla="*/ 32774 h 6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48" h="65548">
                      <a:moveTo>
                        <a:pt x="62545" y="32774"/>
                      </a:moveTo>
                      <a:cubicBezTo>
                        <a:pt x="62545" y="48613"/>
                        <a:pt x="49461" y="61452"/>
                        <a:pt x="33321" y="61452"/>
                      </a:cubicBezTo>
                      <a:cubicBezTo>
                        <a:pt x="17181" y="61452"/>
                        <a:pt x="4097" y="48613"/>
                        <a:pt x="4097" y="32774"/>
                      </a:cubicBezTo>
                      <a:cubicBezTo>
                        <a:pt x="4097" y="16936"/>
                        <a:pt x="17181" y="4097"/>
                        <a:pt x="33321" y="4097"/>
                      </a:cubicBezTo>
                      <a:cubicBezTo>
                        <a:pt x="49461" y="4097"/>
                        <a:pt x="62545" y="16936"/>
                        <a:pt x="62545" y="32774"/>
                      </a:cubicBezTo>
                      <a:close/>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0" name="Freeform: Shape 289">
                  <a:extLst>
                    <a:ext uri="{FF2B5EF4-FFF2-40B4-BE49-F238E27FC236}">
                      <a16:creationId xmlns:a16="http://schemas.microsoft.com/office/drawing/2014/main" id="{FEFA4E89-D437-4371-A6E1-7A06C7D94663}"/>
                    </a:ext>
                  </a:extLst>
                </p:cNvPr>
                <p:cNvSpPr/>
                <p:nvPr/>
              </p:nvSpPr>
              <p:spPr>
                <a:xfrm>
                  <a:off x="15058194" y="5811834"/>
                  <a:ext cx="173809" cy="57936"/>
                </a:xfrm>
                <a:custGeom>
                  <a:avLst/>
                  <a:gdLst>
                    <a:gd name="connsiteX0" fmla="*/ 4097 w 90129"/>
                    <a:gd name="connsiteY0" fmla="*/ 26766 h 30043"/>
                    <a:gd name="connsiteX1" fmla="*/ 29497 w 90129"/>
                    <a:gd name="connsiteY1" fmla="*/ 4097 h 30043"/>
                    <a:gd name="connsiteX2" fmla="*/ 60906 w 90129"/>
                    <a:gd name="connsiteY2" fmla="*/ 4097 h 30043"/>
                    <a:gd name="connsiteX3" fmla="*/ 86852 w 90129"/>
                    <a:gd name="connsiteY3" fmla="*/ 26766 h 30043"/>
                  </a:gdLst>
                  <a:ahLst/>
                  <a:cxnLst>
                    <a:cxn ang="0">
                      <a:pos x="connsiteX0" y="connsiteY0"/>
                    </a:cxn>
                    <a:cxn ang="0">
                      <a:pos x="connsiteX1" y="connsiteY1"/>
                    </a:cxn>
                    <a:cxn ang="0">
                      <a:pos x="connsiteX2" y="connsiteY2"/>
                    </a:cxn>
                    <a:cxn ang="0">
                      <a:pos x="connsiteX3" y="connsiteY3"/>
                    </a:cxn>
                  </a:cxnLst>
                  <a:rect l="l" t="t" r="r" b="b"/>
                  <a:pathLst>
                    <a:path w="90129" h="30043">
                      <a:moveTo>
                        <a:pt x="4097" y="26766"/>
                      </a:moveTo>
                      <a:cubicBezTo>
                        <a:pt x="4097" y="15841"/>
                        <a:pt x="18026" y="4097"/>
                        <a:pt x="29497" y="4097"/>
                      </a:cubicBezTo>
                      <a:lnTo>
                        <a:pt x="60906" y="4097"/>
                      </a:lnTo>
                      <a:cubicBezTo>
                        <a:pt x="74562" y="4097"/>
                        <a:pt x="86852" y="12837"/>
                        <a:pt x="86852" y="26766"/>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1" name="Freeform: Shape 290">
                  <a:extLst>
                    <a:ext uri="{FF2B5EF4-FFF2-40B4-BE49-F238E27FC236}">
                      <a16:creationId xmlns:a16="http://schemas.microsoft.com/office/drawing/2014/main" id="{CA5236C0-BCC8-4FC3-85CF-C607058C743C}"/>
                    </a:ext>
                  </a:extLst>
                </p:cNvPr>
                <p:cNvSpPr/>
                <p:nvPr/>
              </p:nvSpPr>
              <p:spPr>
                <a:xfrm>
                  <a:off x="15057668" y="5893470"/>
                  <a:ext cx="15802" cy="57936"/>
                </a:xfrm>
                <a:custGeom>
                  <a:avLst/>
                  <a:gdLst>
                    <a:gd name="connsiteX0" fmla="*/ 4097 w 8193"/>
                    <a:gd name="connsiteY0" fmla="*/ 26220 h 30043"/>
                    <a:gd name="connsiteX1" fmla="*/ 4097 w 8193"/>
                    <a:gd name="connsiteY1" fmla="*/ 4097 h 30043"/>
                  </a:gdLst>
                  <a:ahLst/>
                  <a:cxnLst>
                    <a:cxn ang="0">
                      <a:pos x="connsiteX0" y="connsiteY0"/>
                    </a:cxn>
                    <a:cxn ang="0">
                      <a:pos x="connsiteX1" y="connsiteY1"/>
                    </a:cxn>
                  </a:cxnLst>
                  <a:rect l="l" t="t" r="r" b="b"/>
                  <a:pathLst>
                    <a:path w="8193" h="30043">
                      <a:moveTo>
                        <a:pt x="4097" y="26220"/>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2" name="Freeform: Shape 291">
                  <a:extLst>
                    <a:ext uri="{FF2B5EF4-FFF2-40B4-BE49-F238E27FC236}">
                      <a16:creationId xmlns:a16="http://schemas.microsoft.com/office/drawing/2014/main" id="{2F9995C6-0DFD-4A8E-B695-F05AC5EF7878}"/>
                    </a:ext>
                  </a:extLst>
                </p:cNvPr>
                <p:cNvSpPr/>
                <p:nvPr/>
              </p:nvSpPr>
              <p:spPr>
                <a:xfrm>
                  <a:off x="15057668" y="5960888"/>
                  <a:ext cx="15802" cy="52669"/>
                </a:xfrm>
                <a:custGeom>
                  <a:avLst/>
                  <a:gdLst>
                    <a:gd name="connsiteX0" fmla="*/ 4097 w 8193"/>
                    <a:gd name="connsiteY0" fmla="*/ 23488 h 27312"/>
                    <a:gd name="connsiteX1" fmla="*/ 4097 w 8193"/>
                    <a:gd name="connsiteY1" fmla="*/ 4097 h 27312"/>
                  </a:gdLst>
                  <a:ahLst/>
                  <a:cxnLst>
                    <a:cxn ang="0">
                      <a:pos x="connsiteX0" y="connsiteY0"/>
                    </a:cxn>
                    <a:cxn ang="0">
                      <a:pos x="connsiteX1" y="connsiteY1"/>
                    </a:cxn>
                  </a:cxnLst>
                  <a:rect l="l" t="t" r="r" b="b"/>
                  <a:pathLst>
                    <a:path w="8193" h="27312">
                      <a:moveTo>
                        <a:pt x="4097" y="23488"/>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3" name="Freeform: Shape 292">
                  <a:extLst>
                    <a:ext uri="{FF2B5EF4-FFF2-40B4-BE49-F238E27FC236}">
                      <a16:creationId xmlns:a16="http://schemas.microsoft.com/office/drawing/2014/main" id="{B5F146D1-E5FF-4B45-89A9-9BD5E39160A5}"/>
                    </a:ext>
                  </a:extLst>
                </p:cNvPr>
                <p:cNvSpPr/>
                <p:nvPr/>
              </p:nvSpPr>
              <p:spPr>
                <a:xfrm>
                  <a:off x="15057668" y="6015137"/>
                  <a:ext cx="15802" cy="84270"/>
                </a:xfrm>
                <a:custGeom>
                  <a:avLst/>
                  <a:gdLst>
                    <a:gd name="connsiteX0" fmla="*/ 4370 w 8193"/>
                    <a:gd name="connsiteY0" fmla="*/ 39876 h 43699"/>
                    <a:gd name="connsiteX1" fmla="*/ 4097 w 8193"/>
                    <a:gd name="connsiteY1" fmla="*/ 4097 h 43699"/>
                  </a:gdLst>
                  <a:ahLst/>
                  <a:cxnLst>
                    <a:cxn ang="0">
                      <a:pos x="connsiteX0" y="connsiteY0"/>
                    </a:cxn>
                    <a:cxn ang="0">
                      <a:pos x="connsiteX1" y="connsiteY1"/>
                    </a:cxn>
                  </a:cxnLst>
                  <a:rect l="l" t="t" r="r" b="b"/>
                  <a:pathLst>
                    <a:path w="8193" h="43699">
                      <a:moveTo>
                        <a:pt x="4370" y="39876"/>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4" name="Freeform: Shape 293">
                  <a:extLst>
                    <a:ext uri="{FF2B5EF4-FFF2-40B4-BE49-F238E27FC236}">
                      <a16:creationId xmlns:a16="http://schemas.microsoft.com/office/drawing/2014/main" id="{73FF55CA-A5F3-448E-8EB8-B84FADE88E07}"/>
                    </a:ext>
                  </a:extLst>
                </p:cNvPr>
                <p:cNvSpPr/>
                <p:nvPr/>
              </p:nvSpPr>
              <p:spPr>
                <a:xfrm>
                  <a:off x="15216202" y="5893470"/>
                  <a:ext cx="15802" cy="205410"/>
                </a:xfrm>
                <a:custGeom>
                  <a:avLst/>
                  <a:gdLst>
                    <a:gd name="connsiteX0" fmla="*/ 4097 w 8193"/>
                    <a:gd name="connsiteY0" fmla="*/ 103513 h 106516"/>
                    <a:gd name="connsiteX1" fmla="*/ 4097 w 8193"/>
                    <a:gd name="connsiteY1" fmla="*/ 4097 h 106516"/>
                  </a:gdLst>
                  <a:ahLst/>
                  <a:cxnLst>
                    <a:cxn ang="0">
                      <a:pos x="connsiteX0" y="connsiteY0"/>
                    </a:cxn>
                    <a:cxn ang="0">
                      <a:pos x="connsiteX1" y="connsiteY1"/>
                    </a:cxn>
                  </a:cxnLst>
                  <a:rect l="l" t="t" r="r" b="b"/>
                  <a:pathLst>
                    <a:path w="8193" h="106516">
                      <a:moveTo>
                        <a:pt x="4097" y="103513"/>
                      </a:move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5" name="Freeform: Shape 294">
                  <a:extLst>
                    <a:ext uri="{FF2B5EF4-FFF2-40B4-BE49-F238E27FC236}">
                      <a16:creationId xmlns:a16="http://schemas.microsoft.com/office/drawing/2014/main" id="{0C086FC2-C9BF-4655-B38B-363C556A8419}"/>
                    </a:ext>
                  </a:extLst>
                </p:cNvPr>
                <p:cNvSpPr/>
                <p:nvPr/>
              </p:nvSpPr>
              <p:spPr>
                <a:xfrm>
                  <a:off x="15057668" y="6058326"/>
                  <a:ext cx="173809" cy="221212"/>
                </a:xfrm>
                <a:custGeom>
                  <a:avLst/>
                  <a:gdLst>
                    <a:gd name="connsiteX0" fmla="*/ 4097 w 90129"/>
                    <a:gd name="connsiteY0" fmla="*/ 15295 h 114710"/>
                    <a:gd name="connsiteX1" fmla="*/ 4097 w 90129"/>
                    <a:gd name="connsiteY1" fmla="*/ 98050 h 114710"/>
                    <a:gd name="connsiteX2" fmla="*/ 19938 w 90129"/>
                    <a:gd name="connsiteY2" fmla="*/ 112253 h 114710"/>
                    <a:gd name="connsiteX3" fmla="*/ 19938 w 90129"/>
                    <a:gd name="connsiteY3" fmla="*/ 112253 h 114710"/>
                    <a:gd name="connsiteX4" fmla="*/ 35779 w 90129"/>
                    <a:gd name="connsiteY4" fmla="*/ 98050 h 114710"/>
                    <a:gd name="connsiteX5" fmla="*/ 35779 w 90129"/>
                    <a:gd name="connsiteY5" fmla="*/ 4097 h 114710"/>
                    <a:gd name="connsiteX6" fmla="*/ 54897 w 90129"/>
                    <a:gd name="connsiteY6" fmla="*/ 4097 h 114710"/>
                    <a:gd name="connsiteX7" fmla="*/ 54897 w 90129"/>
                    <a:gd name="connsiteY7" fmla="*/ 98050 h 114710"/>
                    <a:gd name="connsiteX8" fmla="*/ 70738 w 90129"/>
                    <a:gd name="connsiteY8" fmla="*/ 112253 h 114710"/>
                    <a:gd name="connsiteX9" fmla="*/ 70738 w 90129"/>
                    <a:gd name="connsiteY9" fmla="*/ 112253 h 114710"/>
                    <a:gd name="connsiteX10" fmla="*/ 86579 w 90129"/>
                    <a:gd name="connsiteY10" fmla="*/ 98050 h 114710"/>
                    <a:gd name="connsiteX11" fmla="*/ 86579 w 90129"/>
                    <a:gd name="connsiteY11" fmla="*/ 15295 h 1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29" h="114710">
                      <a:moveTo>
                        <a:pt x="4097" y="15295"/>
                      </a:moveTo>
                      <a:lnTo>
                        <a:pt x="4097" y="98050"/>
                      </a:lnTo>
                      <a:cubicBezTo>
                        <a:pt x="4097" y="105698"/>
                        <a:pt x="11198" y="112253"/>
                        <a:pt x="19938" y="112253"/>
                      </a:cubicBezTo>
                      <a:lnTo>
                        <a:pt x="19938" y="112253"/>
                      </a:lnTo>
                      <a:cubicBezTo>
                        <a:pt x="28678" y="112253"/>
                        <a:pt x="35779" y="105971"/>
                        <a:pt x="35779" y="98050"/>
                      </a:cubicBezTo>
                      <a:lnTo>
                        <a:pt x="35779" y="4097"/>
                      </a:lnTo>
                      <a:lnTo>
                        <a:pt x="54897" y="4097"/>
                      </a:lnTo>
                      <a:lnTo>
                        <a:pt x="54897" y="98050"/>
                      </a:lnTo>
                      <a:cubicBezTo>
                        <a:pt x="54897" y="105698"/>
                        <a:pt x="61998" y="112253"/>
                        <a:pt x="70738" y="112253"/>
                      </a:cubicBezTo>
                      <a:lnTo>
                        <a:pt x="70738" y="112253"/>
                      </a:lnTo>
                      <a:cubicBezTo>
                        <a:pt x="79478" y="112253"/>
                        <a:pt x="86579" y="105971"/>
                        <a:pt x="86579" y="98050"/>
                      </a:cubicBezTo>
                      <a:lnTo>
                        <a:pt x="86579" y="1529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6" name="Freeform: Shape 295">
                  <a:extLst>
                    <a:ext uri="{FF2B5EF4-FFF2-40B4-BE49-F238E27FC236}">
                      <a16:creationId xmlns:a16="http://schemas.microsoft.com/office/drawing/2014/main" id="{66D529A8-0112-40C1-AC79-83ADC1ACCCBE}"/>
                    </a:ext>
                  </a:extLst>
                </p:cNvPr>
                <p:cNvSpPr/>
                <p:nvPr/>
              </p:nvSpPr>
              <p:spPr>
                <a:xfrm>
                  <a:off x="15219363" y="5847649"/>
                  <a:ext cx="215944" cy="68471"/>
                </a:xfrm>
                <a:custGeom>
                  <a:avLst/>
                  <a:gdLst>
                    <a:gd name="connsiteX0" fmla="*/ 4097 w 111979"/>
                    <a:gd name="connsiteY0" fmla="*/ 4097 h 35505"/>
                    <a:gd name="connsiteX1" fmla="*/ 93953 w 111979"/>
                    <a:gd name="connsiteY1" fmla="*/ 4097 h 35505"/>
                    <a:gd name="connsiteX2" fmla="*/ 107883 w 111979"/>
                    <a:gd name="connsiteY2" fmla="*/ 18026 h 35505"/>
                    <a:gd name="connsiteX3" fmla="*/ 107883 w 111979"/>
                    <a:gd name="connsiteY3" fmla="*/ 18026 h 35505"/>
                    <a:gd name="connsiteX4" fmla="*/ 93953 w 111979"/>
                    <a:gd name="connsiteY4" fmla="*/ 31955 h 35505"/>
                    <a:gd name="connsiteX5" fmla="*/ 4097 w 111979"/>
                    <a:gd name="connsiteY5" fmla="*/ 31955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79" h="35505">
                      <a:moveTo>
                        <a:pt x="4097" y="4097"/>
                      </a:moveTo>
                      <a:lnTo>
                        <a:pt x="93953" y="4097"/>
                      </a:lnTo>
                      <a:cubicBezTo>
                        <a:pt x="101601" y="4097"/>
                        <a:pt x="107883" y="10379"/>
                        <a:pt x="107883" y="18026"/>
                      </a:cubicBezTo>
                      <a:lnTo>
                        <a:pt x="107883" y="18026"/>
                      </a:lnTo>
                      <a:cubicBezTo>
                        <a:pt x="107883" y="25673"/>
                        <a:pt x="101601" y="31955"/>
                        <a:pt x="93953" y="31955"/>
                      </a:cubicBezTo>
                      <a:lnTo>
                        <a:pt x="4097" y="3195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7" name="Freeform: Shape 296">
                  <a:extLst>
                    <a:ext uri="{FF2B5EF4-FFF2-40B4-BE49-F238E27FC236}">
                      <a16:creationId xmlns:a16="http://schemas.microsoft.com/office/drawing/2014/main" id="{972E264D-9D79-479F-B075-C72CFE15F76B}"/>
                    </a:ext>
                  </a:extLst>
                </p:cNvPr>
                <p:cNvSpPr/>
                <p:nvPr/>
              </p:nvSpPr>
              <p:spPr>
                <a:xfrm>
                  <a:off x="15234638" y="5768518"/>
                  <a:ext cx="194877" cy="73737"/>
                </a:xfrm>
                <a:custGeom>
                  <a:avLst/>
                  <a:gdLst>
                    <a:gd name="connsiteX0" fmla="*/ 4097 w 101054"/>
                    <a:gd name="connsiteY0" fmla="*/ 32568 h 38236"/>
                    <a:gd name="connsiteX1" fmla="*/ 80297 w 101054"/>
                    <a:gd name="connsiteY1" fmla="*/ 4983 h 38236"/>
                    <a:gd name="connsiteX2" fmla="*/ 98050 w 101054"/>
                    <a:gd name="connsiteY2" fmla="*/ 13176 h 38236"/>
                    <a:gd name="connsiteX3" fmla="*/ 98050 w 101054"/>
                    <a:gd name="connsiteY3" fmla="*/ 13176 h 38236"/>
                    <a:gd name="connsiteX4" fmla="*/ 89857 w 101054"/>
                    <a:gd name="connsiteY4" fmla="*/ 30929 h 38236"/>
                    <a:gd name="connsiteX5" fmla="*/ 79205 w 101054"/>
                    <a:gd name="connsiteY5" fmla="*/ 35026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54" h="38236">
                      <a:moveTo>
                        <a:pt x="4097" y="32568"/>
                      </a:moveTo>
                      <a:lnTo>
                        <a:pt x="80297" y="4983"/>
                      </a:lnTo>
                      <a:cubicBezTo>
                        <a:pt x="87399" y="2251"/>
                        <a:pt x="95592" y="6075"/>
                        <a:pt x="98050" y="13176"/>
                      </a:cubicBezTo>
                      <a:lnTo>
                        <a:pt x="98050" y="13176"/>
                      </a:lnTo>
                      <a:cubicBezTo>
                        <a:pt x="100781" y="20277"/>
                        <a:pt x="96958" y="28471"/>
                        <a:pt x="89857" y="30929"/>
                      </a:cubicBezTo>
                      <a:lnTo>
                        <a:pt x="79205" y="35026"/>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8" name="Freeform: Shape 297">
                  <a:extLst>
                    <a:ext uri="{FF2B5EF4-FFF2-40B4-BE49-F238E27FC236}">
                      <a16:creationId xmlns:a16="http://schemas.microsoft.com/office/drawing/2014/main" id="{D7E03CAE-5014-4A33-B002-66BA92155E95}"/>
                    </a:ext>
                  </a:extLst>
                </p:cNvPr>
                <p:cNvSpPr/>
                <p:nvPr/>
              </p:nvSpPr>
              <p:spPr>
                <a:xfrm>
                  <a:off x="15236217" y="6088874"/>
                  <a:ext cx="94805" cy="152741"/>
                </a:xfrm>
                <a:custGeom>
                  <a:avLst/>
                  <a:gdLst>
                    <a:gd name="connsiteX0" fmla="*/ 4097 w 49161"/>
                    <a:gd name="connsiteY0" fmla="*/ 48615 h 79204"/>
                    <a:gd name="connsiteX1" fmla="*/ 23761 w 49161"/>
                    <a:gd name="connsiteY1" fmla="*/ 71831 h 79204"/>
                    <a:gd name="connsiteX2" fmla="*/ 42061 w 49161"/>
                    <a:gd name="connsiteY2" fmla="*/ 72104 h 79204"/>
                    <a:gd name="connsiteX3" fmla="*/ 42061 w 49161"/>
                    <a:gd name="connsiteY3" fmla="*/ 72104 h 79204"/>
                    <a:gd name="connsiteX4" fmla="*/ 44792 w 49161"/>
                    <a:gd name="connsiteY4" fmla="*/ 53805 h 79204"/>
                    <a:gd name="connsiteX5" fmla="*/ 22942 w 49161"/>
                    <a:gd name="connsiteY5" fmla="*/ 27312 h 79204"/>
                    <a:gd name="connsiteX6" fmla="*/ 4097 w 49161"/>
                    <a:gd name="connsiteY6" fmla="*/ 4097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61" h="79204">
                      <a:moveTo>
                        <a:pt x="4097" y="48615"/>
                      </a:moveTo>
                      <a:lnTo>
                        <a:pt x="23761" y="71831"/>
                      </a:lnTo>
                      <a:cubicBezTo>
                        <a:pt x="28131" y="77020"/>
                        <a:pt x="36325" y="77020"/>
                        <a:pt x="42061" y="72104"/>
                      </a:cubicBezTo>
                      <a:lnTo>
                        <a:pt x="42061" y="72104"/>
                      </a:lnTo>
                      <a:cubicBezTo>
                        <a:pt x="47796" y="67188"/>
                        <a:pt x="49162" y="58994"/>
                        <a:pt x="44792" y="53805"/>
                      </a:cubicBezTo>
                      <a:lnTo>
                        <a:pt x="22942" y="27312"/>
                      </a:lnTo>
                      <a:lnTo>
                        <a:pt x="4097"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9" name="Freeform: Shape 298">
                  <a:extLst>
                    <a:ext uri="{FF2B5EF4-FFF2-40B4-BE49-F238E27FC236}">
                      <a16:creationId xmlns:a16="http://schemas.microsoft.com/office/drawing/2014/main" id="{4239FE66-ADCC-40F3-9D2C-48F57D39F2FC}"/>
                    </a:ext>
                  </a:extLst>
                </p:cNvPr>
                <p:cNvSpPr/>
                <p:nvPr/>
              </p:nvSpPr>
              <p:spPr>
                <a:xfrm>
                  <a:off x="14950516" y="6087294"/>
                  <a:ext cx="94805" cy="152741"/>
                </a:xfrm>
                <a:custGeom>
                  <a:avLst/>
                  <a:gdLst>
                    <a:gd name="connsiteX0" fmla="*/ 47643 w 49161"/>
                    <a:gd name="connsiteY0" fmla="*/ 49435 h 79204"/>
                    <a:gd name="connsiteX1" fmla="*/ 27705 w 49161"/>
                    <a:gd name="connsiteY1" fmla="*/ 72377 h 79204"/>
                    <a:gd name="connsiteX2" fmla="*/ 9406 w 49161"/>
                    <a:gd name="connsiteY2" fmla="*/ 72650 h 79204"/>
                    <a:gd name="connsiteX3" fmla="*/ 9406 w 49161"/>
                    <a:gd name="connsiteY3" fmla="*/ 72650 h 79204"/>
                    <a:gd name="connsiteX4" fmla="*/ 6675 w 49161"/>
                    <a:gd name="connsiteY4" fmla="*/ 54351 h 79204"/>
                    <a:gd name="connsiteX5" fmla="*/ 28252 w 49161"/>
                    <a:gd name="connsiteY5" fmla="*/ 27858 h 79204"/>
                    <a:gd name="connsiteX6" fmla="*/ 47643 w 49161"/>
                    <a:gd name="connsiteY6" fmla="*/ 4097 h 7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161" h="79204">
                      <a:moveTo>
                        <a:pt x="47643" y="49435"/>
                      </a:moveTo>
                      <a:lnTo>
                        <a:pt x="27705" y="72377"/>
                      </a:lnTo>
                      <a:cubicBezTo>
                        <a:pt x="23335" y="77566"/>
                        <a:pt x="15142" y="77566"/>
                        <a:pt x="9406" y="72650"/>
                      </a:cubicBezTo>
                      <a:lnTo>
                        <a:pt x="9406" y="72650"/>
                      </a:lnTo>
                      <a:cubicBezTo>
                        <a:pt x="3671" y="67734"/>
                        <a:pt x="2305" y="59540"/>
                        <a:pt x="6675" y="54351"/>
                      </a:cubicBezTo>
                      <a:lnTo>
                        <a:pt x="28252" y="27858"/>
                      </a:lnTo>
                      <a:lnTo>
                        <a:pt x="47643" y="4097"/>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0" name="Freeform: Shape 299">
                  <a:extLst>
                    <a:ext uri="{FF2B5EF4-FFF2-40B4-BE49-F238E27FC236}">
                      <a16:creationId xmlns:a16="http://schemas.microsoft.com/office/drawing/2014/main" id="{298AD755-3445-402C-BAE7-DEEDD283D79C}"/>
                    </a:ext>
                  </a:extLst>
                </p:cNvPr>
                <p:cNvSpPr/>
                <p:nvPr/>
              </p:nvSpPr>
              <p:spPr>
                <a:xfrm>
                  <a:off x="14857524" y="5847649"/>
                  <a:ext cx="215944" cy="68471"/>
                </a:xfrm>
                <a:custGeom>
                  <a:avLst/>
                  <a:gdLst>
                    <a:gd name="connsiteX0" fmla="*/ 107883 w 111979"/>
                    <a:gd name="connsiteY0" fmla="*/ 4097 h 35505"/>
                    <a:gd name="connsiteX1" fmla="*/ 18026 w 111979"/>
                    <a:gd name="connsiteY1" fmla="*/ 4097 h 35505"/>
                    <a:gd name="connsiteX2" fmla="*/ 4097 w 111979"/>
                    <a:gd name="connsiteY2" fmla="*/ 18026 h 35505"/>
                    <a:gd name="connsiteX3" fmla="*/ 4097 w 111979"/>
                    <a:gd name="connsiteY3" fmla="*/ 18026 h 35505"/>
                    <a:gd name="connsiteX4" fmla="*/ 18026 w 111979"/>
                    <a:gd name="connsiteY4" fmla="*/ 31955 h 35505"/>
                    <a:gd name="connsiteX5" fmla="*/ 107883 w 111979"/>
                    <a:gd name="connsiteY5" fmla="*/ 31955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979" h="35505">
                      <a:moveTo>
                        <a:pt x="107883" y="4097"/>
                      </a:moveTo>
                      <a:lnTo>
                        <a:pt x="18026" y="4097"/>
                      </a:lnTo>
                      <a:cubicBezTo>
                        <a:pt x="10379" y="4097"/>
                        <a:pt x="4097" y="10379"/>
                        <a:pt x="4097" y="18026"/>
                      </a:cubicBezTo>
                      <a:lnTo>
                        <a:pt x="4097" y="18026"/>
                      </a:lnTo>
                      <a:cubicBezTo>
                        <a:pt x="4097" y="25673"/>
                        <a:pt x="10379" y="31955"/>
                        <a:pt x="18026" y="31955"/>
                      </a:cubicBezTo>
                      <a:lnTo>
                        <a:pt x="107883" y="3195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1" name="Freeform: Shape 300">
                  <a:extLst>
                    <a:ext uri="{FF2B5EF4-FFF2-40B4-BE49-F238E27FC236}">
                      <a16:creationId xmlns:a16="http://schemas.microsoft.com/office/drawing/2014/main" id="{26BFCF68-D869-49C5-832C-95C542013561}"/>
                    </a:ext>
                  </a:extLst>
                </p:cNvPr>
                <p:cNvSpPr/>
                <p:nvPr/>
              </p:nvSpPr>
              <p:spPr>
                <a:xfrm>
                  <a:off x="14859502" y="5768518"/>
                  <a:ext cx="189609" cy="73737"/>
                </a:xfrm>
                <a:custGeom>
                  <a:avLst/>
                  <a:gdLst>
                    <a:gd name="connsiteX0" fmla="*/ 96205 w 98323"/>
                    <a:gd name="connsiteY0" fmla="*/ 31475 h 38236"/>
                    <a:gd name="connsiteX1" fmla="*/ 22735 w 98323"/>
                    <a:gd name="connsiteY1" fmla="*/ 4983 h 38236"/>
                    <a:gd name="connsiteX2" fmla="*/ 4983 w 98323"/>
                    <a:gd name="connsiteY2" fmla="*/ 13176 h 38236"/>
                    <a:gd name="connsiteX3" fmla="*/ 4983 w 98323"/>
                    <a:gd name="connsiteY3" fmla="*/ 13176 h 38236"/>
                    <a:gd name="connsiteX4" fmla="*/ 13176 w 98323"/>
                    <a:gd name="connsiteY4" fmla="*/ 30929 h 38236"/>
                    <a:gd name="connsiteX5" fmla="*/ 23828 w 98323"/>
                    <a:gd name="connsiteY5" fmla="*/ 35026 h 3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323" h="38236">
                      <a:moveTo>
                        <a:pt x="96205" y="31475"/>
                      </a:moveTo>
                      <a:lnTo>
                        <a:pt x="22735" y="4983"/>
                      </a:lnTo>
                      <a:cubicBezTo>
                        <a:pt x="15634" y="2251"/>
                        <a:pt x="7441" y="6075"/>
                        <a:pt x="4983" y="13176"/>
                      </a:cubicBezTo>
                      <a:lnTo>
                        <a:pt x="4983" y="13176"/>
                      </a:lnTo>
                      <a:cubicBezTo>
                        <a:pt x="2251" y="20277"/>
                        <a:pt x="6075" y="28471"/>
                        <a:pt x="13176" y="30929"/>
                      </a:cubicBezTo>
                      <a:lnTo>
                        <a:pt x="23828" y="35026"/>
                      </a:lnTo>
                    </a:path>
                  </a:pathLst>
                </a:custGeom>
                <a:ln w="19050" cap="flat">
                  <a:solidFill>
                    <a:schemeClr val="tx1"/>
                  </a:solidFill>
                  <a:prstDash val="solid"/>
                  <a:round/>
                </a:ln>
              </p:spPr>
              <p:txBody>
                <a:bodyPr rtlCol="0" anchor="ctr"/>
                <a:lstStyle/>
                <a:p>
                  <a:pPr defTabSz="507967"/>
                  <a:endParaRPr lang="en-US" sz="2417"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61" name="Graphic 5" descr="Checkmark with solid fill">
                <a:extLst>
                  <a:ext uri="{FF2B5EF4-FFF2-40B4-BE49-F238E27FC236}">
                    <a16:creationId xmlns:a16="http://schemas.microsoft.com/office/drawing/2014/main" id="{97A83A33-18E6-49E6-8DEA-3C330B3FE7D1}"/>
                  </a:ext>
                </a:extLst>
              </p:cNvPr>
              <p:cNvSpPr/>
              <p:nvPr/>
            </p:nvSpPr>
            <p:spPr>
              <a:xfrm>
                <a:off x="2040541" y="2135296"/>
                <a:ext cx="1275501" cy="895886"/>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chemeClr val="accent1">
                  <a:lumMod val="60000"/>
                  <a:lumOff val="40000"/>
                </a:schemeClr>
              </a:solidFill>
              <a:ln w="9525" cap="flat">
                <a:noFill/>
                <a:prstDash val="solid"/>
                <a:miter/>
              </a:ln>
            </p:spPr>
            <p:txBody>
              <a:bodyPr rtlCol="0" anchor="ctr"/>
              <a:lstStyle/>
              <a:p>
                <a:endParaRPr lang="en-US" sz="150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95" name="Rectangle 94">
                <a:extLst>
                  <a:ext uri="{FF2B5EF4-FFF2-40B4-BE49-F238E27FC236}">
                    <a16:creationId xmlns:a16="http://schemas.microsoft.com/office/drawing/2014/main" id="{45ED35CC-7046-4D80-8342-9F6B1EEE1047}"/>
                  </a:ext>
                </a:extLst>
              </p:cNvPr>
              <p:cNvSpPr/>
              <p:nvPr/>
            </p:nvSpPr>
            <p:spPr>
              <a:xfrm>
                <a:off x="4572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9" name="Group 8">
              <a:extLst>
                <a:ext uri="{FF2B5EF4-FFF2-40B4-BE49-F238E27FC236}">
                  <a16:creationId xmlns:a16="http://schemas.microsoft.com/office/drawing/2014/main" id="{296860EA-1C32-40CB-A17A-E466DCE95710}"/>
                </a:ext>
              </a:extLst>
            </p:cNvPr>
            <p:cNvGrpSpPr/>
            <p:nvPr/>
          </p:nvGrpSpPr>
          <p:grpSpPr>
            <a:xfrm>
              <a:off x="3331574" y="2114722"/>
              <a:ext cx="2667000" cy="4191000"/>
              <a:chOff x="3962400" y="1866901"/>
              <a:chExt cx="3200400" cy="5029200"/>
            </a:xfrm>
          </p:grpSpPr>
          <p:sp>
            <p:nvSpPr>
              <p:cNvPr id="303" name="Rectangle 302">
                <a:extLst>
                  <a:ext uri="{FF2B5EF4-FFF2-40B4-BE49-F238E27FC236}">
                    <a16:creationId xmlns:a16="http://schemas.microsoft.com/office/drawing/2014/main" id="{FDE5E28D-57BF-433A-918B-01C581919C86}"/>
                  </a:ext>
                </a:extLst>
              </p:cNvPr>
              <p:cNvSpPr/>
              <p:nvPr/>
            </p:nvSpPr>
            <p:spPr>
              <a:xfrm>
                <a:off x="39624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Scalability is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a challenge </a:t>
                </a:r>
              </a:p>
            </p:txBody>
          </p:sp>
          <p:grpSp>
            <p:nvGrpSpPr>
              <p:cNvPr id="3" name="Group 2">
                <a:extLst>
                  <a:ext uri="{FF2B5EF4-FFF2-40B4-BE49-F238E27FC236}">
                    <a16:creationId xmlns:a16="http://schemas.microsoft.com/office/drawing/2014/main" id="{39A15A53-F28D-4E3E-9024-592E5BB18012}"/>
                  </a:ext>
                </a:extLst>
              </p:cNvPr>
              <p:cNvGrpSpPr/>
              <p:nvPr/>
            </p:nvGrpSpPr>
            <p:grpSpPr>
              <a:xfrm>
                <a:off x="4654824" y="2625118"/>
                <a:ext cx="1815552" cy="1790869"/>
                <a:chOff x="4654824" y="2389142"/>
                <a:chExt cx="1815552" cy="1790869"/>
              </a:xfrm>
            </p:grpSpPr>
            <p:sp>
              <p:nvSpPr>
                <p:cNvPr id="307" name="Freeform: Shape 306">
                  <a:extLst>
                    <a:ext uri="{FF2B5EF4-FFF2-40B4-BE49-F238E27FC236}">
                      <a16:creationId xmlns:a16="http://schemas.microsoft.com/office/drawing/2014/main" id="{C0BE7357-132D-44C7-B1AF-5F909A9FC4E7}"/>
                    </a:ext>
                  </a:extLst>
                </p:cNvPr>
                <p:cNvSpPr/>
                <p:nvPr/>
              </p:nvSpPr>
              <p:spPr>
                <a:xfrm>
                  <a:off x="5132014" y="2836859"/>
                  <a:ext cx="865960" cy="881619"/>
                </a:xfrm>
                <a:custGeom>
                  <a:avLst/>
                  <a:gdLst>
                    <a:gd name="connsiteX0" fmla="*/ 337060 w 337059"/>
                    <a:gd name="connsiteY0" fmla="*/ 0 h 336447"/>
                    <a:gd name="connsiteX1" fmla="*/ 0 w 337059"/>
                    <a:gd name="connsiteY1" fmla="*/ 336448 h 336447"/>
                  </a:gdLst>
                  <a:ahLst/>
                  <a:cxnLst>
                    <a:cxn ang="0">
                      <a:pos x="connsiteX0" y="connsiteY0"/>
                    </a:cxn>
                    <a:cxn ang="0">
                      <a:pos x="connsiteX1" y="connsiteY1"/>
                    </a:cxn>
                  </a:cxnLst>
                  <a:rect l="l" t="t" r="r" b="b"/>
                  <a:pathLst>
                    <a:path w="337059" h="336447">
                      <a:moveTo>
                        <a:pt x="337060" y="0"/>
                      </a:moveTo>
                      <a:lnTo>
                        <a:pt x="0" y="336448"/>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8" name="Freeform: Shape 307">
                  <a:extLst>
                    <a:ext uri="{FF2B5EF4-FFF2-40B4-BE49-F238E27FC236}">
                      <a16:creationId xmlns:a16="http://schemas.microsoft.com/office/drawing/2014/main" id="{DE2A0440-B2E1-44C5-AF5C-9C1836CEC9E6}"/>
                    </a:ext>
                  </a:extLst>
                </p:cNvPr>
                <p:cNvSpPr/>
                <p:nvPr/>
              </p:nvSpPr>
              <p:spPr>
                <a:xfrm rot="10800001">
                  <a:off x="5124817" y="2838689"/>
                  <a:ext cx="879787" cy="879787"/>
                </a:xfrm>
                <a:custGeom>
                  <a:avLst/>
                  <a:gdLst>
                    <a:gd name="connsiteX0" fmla="*/ 0 w 447169"/>
                    <a:gd name="connsiteY0" fmla="*/ 0 h 447169"/>
                    <a:gd name="connsiteX1" fmla="*/ 447170 w 447169"/>
                    <a:gd name="connsiteY1" fmla="*/ 0 h 447169"/>
                    <a:gd name="connsiteX2" fmla="*/ 447170 w 447169"/>
                    <a:gd name="connsiteY2" fmla="*/ 447170 h 447169"/>
                    <a:gd name="connsiteX3" fmla="*/ 0 w 447169"/>
                    <a:gd name="connsiteY3" fmla="*/ 447170 h 447169"/>
                  </a:gdLst>
                  <a:ahLst/>
                  <a:cxnLst>
                    <a:cxn ang="0">
                      <a:pos x="connsiteX0" y="connsiteY0"/>
                    </a:cxn>
                    <a:cxn ang="0">
                      <a:pos x="connsiteX1" y="connsiteY1"/>
                    </a:cxn>
                    <a:cxn ang="0">
                      <a:pos x="connsiteX2" y="connsiteY2"/>
                    </a:cxn>
                    <a:cxn ang="0">
                      <a:pos x="connsiteX3" y="connsiteY3"/>
                    </a:cxn>
                  </a:cxnLst>
                  <a:rect l="l" t="t" r="r" b="b"/>
                  <a:pathLst>
                    <a:path w="447169" h="447169">
                      <a:moveTo>
                        <a:pt x="0" y="0"/>
                      </a:moveTo>
                      <a:lnTo>
                        <a:pt x="447170" y="0"/>
                      </a:lnTo>
                      <a:lnTo>
                        <a:pt x="447170" y="447170"/>
                      </a:lnTo>
                      <a:lnTo>
                        <a:pt x="0" y="447170"/>
                      </a:lnTo>
                      <a:close/>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09" name="Graphic 10">
                  <a:extLst>
                    <a:ext uri="{FF2B5EF4-FFF2-40B4-BE49-F238E27FC236}">
                      <a16:creationId xmlns:a16="http://schemas.microsoft.com/office/drawing/2014/main" id="{128A3867-E85D-4593-B42F-C573645896CE}"/>
                    </a:ext>
                  </a:extLst>
                </p:cNvPr>
                <p:cNvGrpSpPr/>
                <p:nvPr/>
              </p:nvGrpSpPr>
              <p:grpSpPr>
                <a:xfrm>
                  <a:off x="4654824" y="3714240"/>
                  <a:ext cx="465769" cy="465771"/>
                  <a:chOff x="3712574" y="6339554"/>
                  <a:chExt cx="236736" cy="236737"/>
                </a:xfrm>
                <a:noFill/>
              </p:grpSpPr>
              <p:sp>
                <p:nvSpPr>
                  <p:cNvPr id="330" name="Freeform: Shape 329">
                    <a:extLst>
                      <a:ext uri="{FF2B5EF4-FFF2-40B4-BE49-F238E27FC236}">
                        <a16:creationId xmlns:a16="http://schemas.microsoft.com/office/drawing/2014/main" id="{5AFA59A0-406D-4C63-A0FF-32C0E2578ADD}"/>
                      </a:ext>
                    </a:extLst>
                  </p:cNvPr>
                  <p:cNvSpPr/>
                  <p:nvPr/>
                </p:nvSpPr>
                <p:spPr>
                  <a:xfrm>
                    <a:off x="3803109" y="6339554"/>
                    <a:ext cx="146201" cy="146201"/>
                  </a:xfrm>
                  <a:custGeom>
                    <a:avLst/>
                    <a:gdLst>
                      <a:gd name="connsiteX0" fmla="*/ 0 w 146201"/>
                      <a:gd name="connsiteY0" fmla="*/ 146202 h 146201"/>
                      <a:gd name="connsiteX1" fmla="*/ 146202 w 146201"/>
                      <a:gd name="connsiteY1" fmla="*/ 0 h 146201"/>
                    </a:gdLst>
                    <a:ahLst/>
                    <a:cxnLst>
                      <a:cxn ang="0">
                        <a:pos x="connsiteX0" y="connsiteY0"/>
                      </a:cxn>
                      <a:cxn ang="0">
                        <a:pos x="connsiteX1" y="connsiteY1"/>
                      </a:cxn>
                    </a:cxnLst>
                    <a:rect l="l" t="t" r="r" b="b"/>
                    <a:pathLst>
                      <a:path w="146201" h="146201">
                        <a:moveTo>
                          <a:pt x="0" y="146202"/>
                        </a:moveTo>
                        <a:lnTo>
                          <a:pt x="146202"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31" name="Graphic 10">
                    <a:extLst>
                      <a:ext uri="{FF2B5EF4-FFF2-40B4-BE49-F238E27FC236}">
                        <a16:creationId xmlns:a16="http://schemas.microsoft.com/office/drawing/2014/main" id="{EBB0A6E1-49B3-4A62-BD9E-024E02067622}"/>
                      </a:ext>
                    </a:extLst>
                  </p:cNvPr>
                  <p:cNvGrpSpPr/>
                  <p:nvPr/>
                </p:nvGrpSpPr>
                <p:grpSpPr>
                  <a:xfrm>
                    <a:off x="3712574" y="6421525"/>
                    <a:ext cx="154766" cy="154766"/>
                    <a:chOff x="3712574" y="6421525"/>
                    <a:chExt cx="154766" cy="154766"/>
                  </a:xfrm>
                  <a:noFill/>
                </p:grpSpPr>
                <p:sp>
                  <p:nvSpPr>
                    <p:cNvPr id="332" name="Freeform: Shape 331">
                      <a:extLst>
                        <a:ext uri="{FF2B5EF4-FFF2-40B4-BE49-F238E27FC236}">
                          <a16:creationId xmlns:a16="http://schemas.microsoft.com/office/drawing/2014/main" id="{7D9DDE99-BAAC-4BC6-81C3-08B5CDD3F91C}"/>
                        </a:ext>
                      </a:extLst>
                    </p:cNvPr>
                    <p:cNvSpPr/>
                    <p:nvPr/>
                  </p:nvSpPr>
                  <p:spPr>
                    <a:xfrm>
                      <a:off x="3712574" y="6421525"/>
                      <a:ext cx="154766" cy="154766"/>
                    </a:xfrm>
                    <a:custGeom>
                      <a:avLst/>
                      <a:gdLst>
                        <a:gd name="connsiteX0" fmla="*/ 154766 w 154766"/>
                        <a:gd name="connsiteY0" fmla="*/ 154766 h 154766"/>
                        <a:gd name="connsiteX1" fmla="*/ 0 w 154766"/>
                        <a:gd name="connsiteY1" fmla="*/ 154766 h 154766"/>
                        <a:gd name="connsiteX2" fmla="*/ 0 w 154766"/>
                        <a:gd name="connsiteY2" fmla="*/ 0 h 154766"/>
                      </a:gdLst>
                      <a:ahLst/>
                      <a:cxnLst>
                        <a:cxn ang="0">
                          <a:pos x="connsiteX0" y="connsiteY0"/>
                        </a:cxn>
                        <a:cxn ang="0">
                          <a:pos x="connsiteX1" y="connsiteY1"/>
                        </a:cxn>
                        <a:cxn ang="0">
                          <a:pos x="connsiteX2" y="connsiteY2"/>
                        </a:cxn>
                      </a:cxnLst>
                      <a:rect l="l" t="t" r="r" b="b"/>
                      <a:pathLst>
                        <a:path w="154766" h="154766">
                          <a:moveTo>
                            <a:pt x="154766" y="154766"/>
                          </a:moveTo>
                          <a:lnTo>
                            <a:pt x="0" y="154766"/>
                          </a:ln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33" name="Freeform: Shape 332">
                      <a:extLst>
                        <a:ext uri="{FF2B5EF4-FFF2-40B4-BE49-F238E27FC236}">
                          <a16:creationId xmlns:a16="http://schemas.microsoft.com/office/drawing/2014/main" id="{6A1B051D-F55F-4FC9-BA0B-7992DB2C074E}"/>
                        </a:ext>
                      </a:extLst>
                    </p:cNvPr>
                    <p:cNvSpPr/>
                    <p:nvPr/>
                  </p:nvSpPr>
                  <p:spPr>
                    <a:xfrm>
                      <a:off x="3719303" y="6511448"/>
                      <a:ext cx="58113" cy="57502"/>
                    </a:xfrm>
                    <a:custGeom>
                      <a:avLst/>
                      <a:gdLst>
                        <a:gd name="connsiteX0" fmla="*/ 0 w 58113"/>
                        <a:gd name="connsiteY0" fmla="*/ 57502 h 57502"/>
                        <a:gd name="connsiteX1" fmla="*/ 58114 w 58113"/>
                        <a:gd name="connsiteY1" fmla="*/ 0 h 57502"/>
                      </a:gdLst>
                      <a:ahLst/>
                      <a:cxnLst>
                        <a:cxn ang="0">
                          <a:pos x="connsiteX0" y="connsiteY0"/>
                        </a:cxn>
                        <a:cxn ang="0">
                          <a:pos x="connsiteX1" y="connsiteY1"/>
                        </a:cxn>
                      </a:cxnLst>
                      <a:rect l="l" t="t" r="r" b="b"/>
                      <a:pathLst>
                        <a:path w="58113" h="57502">
                          <a:moveTo>
                            <a:pt x="0" y="57502"/>
                          </a:moveTo>
                          <a:lnTo>
                            <a:pt x="58114"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nvGrpSpPr>
                <p:cNvPr id="310" name="Graphic 10">
                  <a:extLst>
                    <a:ext uri="{FF2B5EF4-FFF2-40B4-BE49-F238E27FC236}">
                      <a16:creationId xmlns:a16="http://schemas.microsoft.com/office/drawing/2014/main" id="{ED902E3E-88FE-4C19-9123-182B54BDFC83}"/>
                    </a:ext>
                  </a:extLst>
                </p:cNvPr>
                <p:cNvGrpSpPr/>
                <p:nvPr/>
              </p:nvGrpSpPr>
              <p:grpSpPr>
                <a:xfrm>
                  <a:off x="4672875" y="2389142"/>
                  <a:ext cx="465769" cy="465771"/>
                  <a:chOff x="3703398" y="5684398"/>
                  <a:chExt cx="236736" cy="236737"/>
                </a:xfrm>
                <a:noFill/>
              </p:grpSpPr>
              <p:sp>
                <p:nvSpPr>
                  <p:cNvPr id="326" name="Freeform: Shape 325">
                    <a:extLst>
                      <a:ext uri="{FF2B5EF4-FFF2-40B4-BE49-F238E27FC236}">
                        <a16:creationId xmlns:a16="http://schemas.microsoft.com/office/drawing/2014/main" id="{B2D5825C-9B2D-42B2-9E46-0D2CFBF1C757}"/>
                      </a:ext>
                    </a:extLst>
                  </p:cNvPr>
                  <p:cNvSpPr/>
                  <p:nvPr/>
                </p:nvSpPr>
                <p:spPr>
                  <a:xfrm>
                    <a:off x="3793933" y="5774933"/>
                    <a:ext cx="146201" cy="146201"/>
                  </a:xfrm>
                  <a:custGeom>
                    <a:avLst/>
                    <a:gdLst>
                      <a:gd name="connsiteX0" fmla="*/ 0 w 146201"/>
                      <a:gd name="connsiteY0" fmla="*/ 0 h 146201"/>
                      <a:gd name="connsiteX1" fmla="*/ 146202 w 146201"/>
                      <a:gd name="connsiteY1" fmla="*/ 146202 h 146201"/>
                    </a:gdLst>
                    <a:ahLst/>
                    <a:cxnLst>
                      <a:cxn ang="0">
                        <a:pos x="connsiteX0" y="connsiteY0"/>
                      </a:cxn>
                      <a:cxn ang="0">
                        <a:pos x="connsiteX1" y="connsiteY1"/>
                      </a:cxn>
                    </a:cxnLst>
                    <a:rect l="l" t="t" r="r" b="b"/>
                    <a:pathLst>
                      <a:path w="146201" h="146201">
                        <a:moveTo>
                          <a:pt x="0" y="0"/>
                        </a:moveTo>
                        <a:lnTo>
                          <a:pt x="146202" y="146202"/>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27" name="Graphic 10">
                    <a:extLst>
                      <a:ext uri="{FF2B5EF4-FFF2-40B4-BE49-F238E27FC236}">
                        <a16:creationId xmlns:a16="http://schemas.microsoft.com/office/drawing/2014/main" id="{B9E2A2F6-F700-4486-9C86-BE477248FA49}"/>
                      </a:ext>
                    </a:extLst>
                  </p:cNvPr>
                  <p:cNvGrpSpPr/>
                  <p:nvPr/>
                </p:nvGrpSpPr>
                <p:grpSpPr>
                  <a:xfrm>
                    <a:off x="3703398" y="5684398"/>
                    <a:ext cx="154766" cy="154766"/>
                    <a:chOff x="3703398" y="5684398"/>
                    <a:chExt cx="154766" cy="154766"/>
                  </a:xfrm>
                  <a:noFill/>
                </p:grpSpPr>
                <p:sp>
                  <p:nvSpPr>
                    <p:cNvPr id="328" name="Freeform: Shape 327">
                      <a:extLst>
                        <a:ext uri="{FF2B5EF4-FFF2-40B4-BE49-F238E27FC236}">
                          <a16:creationId xmlns:a16="http://schemas.microsoft.com/office/drawing/2014/main" id="{1C722D1D-FA82-48CD-8CD9-37BA3BF17649}"/>
                        </a:ext>
                      </a:extLst>
                    </p:cNvPr>
                    <p:cNvSpPr/>
                    <p:nvPr/>
                  </p:nvSpPr>
                  <p:spPr>
                    <a:xfrm>
                      <a:off x="3703398" y="5684398"/>
                      <a:ext cx="154766" cy="154766"/>
                    </a:xfrm>
                    <a:custGeom>
                      <a:avLst/>
                      <a:gdLst>
                        <a:gd name="connsiteX0" fmla="*/ 0 w 154766"/>
                        <a:gd name="connsiteY0" fmla="*/ 154766 h 154766"/>
                        <a:gd name="connsiteX1" fmla="*/ 0 w 154766"/>
                        <a:gd name="connsiteY1" fmla="*/ 0 h 154766"/>
                        <a:gd name="connsiteX2" fmla="*/ 154766 w 154766"/>
                        <a:gd name="connsiteY2" fmla="*/ 0 h 154766"/>
                      </a:gdLst>
                      <a:ahLst/>
                      <a:cxnLst>
                        <a:cxn ang="0">
                          <a:pos x="connsiteX0" y="connsiteY0"/>
                        </a:cxn>
                        <a:cxn ang="0">
                          <a:pos x="connsiteX1" y="connsiteY1"/>
                        </a:cxn>
                        <a:cxn ang="0">
                          <a:pos x="connsiteX2" y="connsiteY2"/>
                        </a:cxn>
                      </a:cxnLst>
                      <a:rect l="l" t="t" r="r" b="b"/>
                      <a:pathLst>
                        <a:path w="154766" h="154766">
                          <a:moveTo>
                            <a:pt x="0" y="154766"/>
                          </a:moveTo>
                          <a:lnTo>
                            <a:pt x="0" y="0"/>
                          </a:lnTo>
                          <a:lnTo>
                            <a:pt x="154766"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9" name="Freeform: Shape 328">
                      <a:extLst>
                        <a:ext uri="{FF2B5EF4-FFF2-40B4-BE49-F238E27FC236}">
                          <a16:creationId xmlns:a16="http://schemas.microsoft.com/office/drawing/2014/main" id="{FD81ACBD-0F45-44A0-8D14-5D9FE2F939FE}"/>
                        </a:ext>
                      </a:extLst>
                    </p:cNvPr>
                    <p:cNvSpPr/>
                    <p:nvPr/>
                  </p:nvSpPr>
                  <p:spPr>
                    <a:xfrm>
                      <a:off x="3710127" y="5691127"/>
                      <a:ext cx="58113" cy="58113"/>
                    </a:xfrm>
                    <a:custGeom>
                      <a:avLst/>
                      <a:gdLst>
                        <a:gd name="connsiteX0" fmla="*/ 0 w 58113"/>
                        <a:gd name="connsiteY0" fmla="*/ 0 h 58113"/>
                        <a:gd name="connsiteX1" fmla="*/ 58114 w 58113"/>
                        <a:gd name="connsiteY1" fmla="*/ 58114 h 58113"/>
                      </a:gdLst>
                      <a:ahLst/>
                      <a:cxnLst>
                        <a:cxn ang="0">
                          <a:pos x="connsiteX0" y="connsiteY0"/>
                        </a:cxn>
                        <a:cxn ang="0">
                          <a:pos x="connsiteX1" y="connsiteY1"/>
                        </a:cxn>
                      </a:cxnLst>
                      <a:rect l="l" t="t" r="r" b="b"/>
                      <a:pathLst>
                        <a:path w="58113" h="58113">
                          <a:moveTo>
                            <a:pt x="0" y="0"/>
                          </a:moveTo>
                          <a:lnTo>
                            <a:pt x="58114" y="58114"/>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sp>
              <p:nvSpPr>
                <p:cNvPr id="311" name="Freeform: Shape 310">
                  <a:extLst>
                    <a:ext uri="{FF2B5EF4-FFF2-40B4-BE49-F238E27FC236}">
                      <a16:creationId xmlns:a16="http://schemas.microsoft.com/office/drawing/2014/main" id="{057BF656-88F0-4309-B4F8-03166EE9E0F3}"/>
                    </a:ext>
                  </a:extLst>
                </p:cNvPr>
                <p:cNvSpPr/>
                <p:nvPr/>
              </p:nvSpPr>
              <p:spPr>
                <a:xfrm rot="10800000">
                  <a:off x="5331825" y="3045699"/>
                  <a:ext cx="465769" cy="465771"/>
                </a:xfrm>
                <a:custGeom>
                  <a:avLst/>
                  <a:gdLst>
                    <a:gd name="connsiteX0" fmla="*/ 0 w 236736"/>
                    <a:gd name="connsiteY0" fmla="*/ 0 h 236737"/>
                    <a:gd name="connsiteX1" fmla="*/ 236737 w 236736"/>
                    <a:gd name="connsiteY1" fmla="*/ 0 h 236737"/>
                    <a:gd name="connsiteX2" fmla="*/ 236737 w 236736"/>
                    <a:gd name="connsiteY2" fmla="*/ 236737 h 236737"/>
                    <a:gd name="connsiteX3" fmla="*/ 0 w 236736"/>
                    <a:gd name="connsiteY3" fmla="*/ 236737 h 236737"/>
                  </a:gdLst>
                  <a:ahLst/>
                  <a:cxnLst>
                    <a:cxn ang="0">
                      <a:pos x="connsiteX0" y="connsiteY0"/>
                    </a:cxn>
                    <a:cxn ang="0">
                      <a:pos x="connsiteX1" y="connsiteY1"/>
                    </a:cxn>
                    <a:cxn ang="0">
                      <a:pos x="connsiteX2" y="connsiteY2"/>
                    </a:cxn>
                    <a:cxn ang="0">
                      <a:pos x="connsiteX3" y="connsiteY3"/>
                    </a:cxn>
                  </a:cxnLst>
                  <a:rect l="l" t="t" r="r" b="b"/>
                  <a:pathLst>
                    <a:path w="236736" h="236737">
                      <a:moveTo>
                        <a:pt x="0" y="0"/>
                      </a:moveTo>
                      <a:lnTo>
                        <a:pt x="236737" y="0"/>
                      </a:lnTo>
                      <a:lnTo>
                        <a:pt x="236737" y="236737"/>
                      </a:lnTo>
                      <a:lnTo>
                        <a:pt x="0" y="236737"/>
                      </a:lnTo>
                      <a:close/>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2" name="Graphic 10">
                  <a:extLst>
                    <a:ext uri="{FF2B5EF4-FFF2-40B4-BE49-F238E27FC236}">
                      <a16:creationId xmlns:a16="http://schemas.microsoft.com/office/drawing/2014/main" id="{11856C2F-3395-4056-819A-8413F99B5D22}"/>
                    </a:ext>
                  </a:extLst>
                </p:cNvPr>
                <p:cNvGrpSpPr/>
                <p:nvPr/>
              </p:nvGrpSpPr>
              <p:grpSpPr>
                <a:xfrm>
                  <a:off x="6004606" y="3710968"/>
                  <a:ext cx="465770" cy="465771"/>
                  <a:chOff x="4358554" y="6339554"/>
                  <a:chExt cx="236737" cy="236737"/>
                </a:xfrm>
                <a:noFill/>
              </p:grpSpPr>
              <p:sp>
                <p:nvSpPr>
                  <p:cNvPr id="322" name="Freeform: Shape 321">
                    <a:extLst>
                      <a:ext uri="{FF2B5EF4-FFF2-40B4-BE49-F238E27FC236}">
                        <a16:creationId xmlns:a16="http://schemas.microsoft.com/office/drawing/2014/main" id="{7A6D15C8-8700-4874-A1BE-BB2BA9403018}"/>
                      </a:ext>
                    </a:extLst>
                  </p:cNvPr>
                  <p:cNvSpPr/>
                  <p:nvPr/>
                </p:nvSpPr>
                <p:spPr>
                  <a:xfrm>
                    <a:off x="4358554" y="6339554"/>
                    <a:ext cx="146201" cy="146201"/>
                  </a:xfrm>
                  <a:custGeom>
                    <a:avLst/>
                    <a:gdLst>
                      <a:gd name="connsiteX0" fmla="*/ 146202 w 146201"/>
                      <a:gd name="connsiteY0" fmla="*/ 146202 h 146201"/>
                      <a:gd name="connsiteX1" fmla="*/ 0 w 146201"/>
                      <a:gd name="connsiteY1" fmla="*/ 0 h 146201"/>
                    </a:gdLst>
                    <a:ahLst/>
                    <a:cxnLst>
                      <a:cxn ang="0">
                        <a:pos x="connsiteX0" y="connsiteY0"/>
                      </a:cxn>
                      <a:cxn ang="0">
                        <a:pos x="connsiteX1" y="connsiteY1"/>
                      </a:cxn>
                    </a:cxnLst>
                    <a:rect l="l" t="t" r="r" b="b"/>
                    <a:pathLst>
                      <a:path w="146201" h="146201">
                        <a:moveTo>
                          <a:pt x="146202" y="146202"/>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23" name="Graphic 10">
                    <a:extLst>
                      <a:ext uri="{FF2B5EF4-FFF2-40B4-BE49-F238E27FC236}">
                        <a16:creationId xmlns:a16="http://schemas.microsoft.com/office/drawing/2014/main" id="{04AFD5A3-16EA-4043-957D-2FD1E00754B8}"/>
                      </a:ext>
                    </a:extLst>
                  </p:cNvPr>
                  <p:cNvGrpSpPr/>
                  <p:nvPr/>
                </p:nvGrpSpPr>
                <p:grpSpPr>
                  <a:xfrm>
                    <a:off x="4440525" y="6421525"/>
                    <a:ext cx="154766" cy="154766"/>
                    <a:chOff x="4440525" y="6421525"/>
                    <a:chExt cx="154766" cy="154766"/>
                  </a:xfrm>
                  <a:noFill/>
                </p:grpSpPr>
                <p:sp>
                  <p:nvSpPr>
                    <p:cNvPr id="324" name="Freeform: Shape 323">
                      <a:extLst>
                        <a:ext uri="{FF2B5EF4-FFF2-40B4-BE49-F238E27FC236}">
                          <a16:creationId xmlns:a16="http://schemas.microsoft.com/office/drawing/2014/main" id="{EB4EE113-40DF-4E74-AD01-0070AD3E71A0}"/>
                        </a:ext>
                      </a:extLst>
                    </p:cNvPr>
                    <p:cNvSpPr/>
                    <p:nvPr/>
                  </p:nvSpPr>
                  <p:spPr>
                    <a:xfrm>
                      <a:off x="4440525" y="6421525"/>
                      <a:ext cx="154766" cy="154766"/>
                    </a:xfrm>
                    <a:custGeom>
                      <a:avLst/>
                      <a:gdLst>
                        <a:gd name="connsiteX0" fmla="*/ 154766 w 154766"/>
                        <a:gd name="connsiteY0" fmla="*/ 0 h 154766"/>
                        <a:gd name="connsiteX1" fmla="*/ 154766 w 154766"/>
                        <a:gd name="connsiteY1" fmla="*/ 154766 h 154766"/>
                        <a:gd name="connsiteX2" fmla="*/ 0 w 154766"/>
                        <a:gd name="connsiteY2" fmla="*/ 154766 h 154766"/>
                      </a:gdLst>
                      <a:ahLst/>
                      <a:cxnLst>
                        <a:cxn ang="0">
                          <a:pos x="connsiteX0" y="connsiteY0"/>
                        </a:cxn>
                        <a:cxn ang="0">
                          <a:pos x="connsiteX1" y="connsiteY1"/>
                        </a:cxn>
                        <a:cxn ang="0">
                          <a:pos x="connsiteX2" y="connsiteY2"/>
                        </a:cxn>
                      </a:cxnLst>
                      <a:rect l="l" t="t" r="r" b="b"/>
                      <a:pathLst>
                        <a:path w="154766" h="154766">
                          <a:moveTo>
                            <a:pt x="154766" y="0"/>
                          </a:moveTo>
                          <a:lnTo>
                            <a:pt x="154766" y="154766"/>
                          </a:lnTo>
                          <a:lnTo>
                            <a:pt x="0" y="154766"/>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5" name="Freeform: Shape 324">
                      <a:extLst>
                        <a:ext uri="{FF2B5EF4-FFF2-40B4-BE49-F238E27FC236}">
                          <a16:creationId xmlns:a16="http://schemas.microsoft.com/office/drawing/2014/main" id="{E227827D-34DC-4D78-B6A1-0D879C2EAC84}"/>
                        </a:ext>
                      </a:extLst>
                    </p:cNvPr>
                    <p:cNvSpPr/>
                    <p:nvPr/>
                  </p:nvSpPr>
                  <p:spPr>
                    <a:xfrm>
                      <a:off x="4530448" y="6511448"/>
                      <a:ext cx="58113" cy="57502"/>
                    </a:xfrm>
                    <a:custGeom>
                      <a:avLst/>
                      <a:gdLst>
                        <a:gd name="connsiteX0" fmla="*/ 58114 w 58113"/>
                        <a:gd name="connsiteY0" fmla="*/ 57502 h 57502"/>
                        <a:gd name="connsiteX1" fmla="*/ 0 w 58113"/>
                        <a:gd name="connsiteY1" fmla="*/ 0 h 57502"/>
                      </a:gdLst>
                      <a:ahLst/>
                      <a:cxnLst>
                        <a:cxn ang="0">
                          <a:pos x="connsiteX0" y="connsiteY0"/>
                        </a:cxn>
                        <a:cxn ang="0">
                          <a:pos x="connsiteX1" y="connsiteY1"/>
                        </a:cxn>
                      </a:cxnLst>
                      <a:rect l="l" t="t" r="r" b="b"/>
                      <a:pathLst>
                        <a:path w="58113" h="57502">
                          <a:moveTo>
                            <a:pt x="58114" y="57502"/>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sp>
              <p:nvSpPr>
                <p:cNvPr id="313" name="Freeform: Shape 312">
                  <a:extLst>
                    <a:ext uri="{FF2B5EF4-FFF2-40B4-BE49-F238E27FC236}">
                      <a16:creationId xmlns:a16="http://schemas.microsoft.com/office/drawing/2014/main" id="{D65ED272-8D2A-4DCC-81CD-9F2865060AC0}"/>
                    </a:ext>
                  </a:extLst>
                </p:cNvPr>
                <p:cNvSpPr/>
                <p:nvPr/>
              </p:nvSpPr>
              <p:spPr>
                <a:xfrm>
                  <a:off x="6016027" y="3265321"/>
                  <a:ext cx="429664" cy="2406"/>
                </a:xfrm>
                <a:custGeom>
                  <a:avLst/>
                  <a:gdLst>
                    <a:gd name="connsiteX0" fmla="*/ 218385 w 218385"/>
                    <a:gd name="connsiteY0" fmla="*/ 1223 h 1223"/>
                    <a:gd name="connsiteX1" fmla="*/ 0 w 218385"/>
                    <a:gd name="connsiteY1" fmla="*/ 0 h 1223"/>
                  </a:gdLst>
                  <a:ahLst/>
                  <a:cxnLst>
                    <a:cxn ang="0">
                      <a:pos x="connsiteX0" y="connsiteY0"/>
                    </a:cxn>
                    <a:cxn ang="0">
                      <a:pos x="connsiteX1" y="connsiteY1"/>
                    </a:cxn>
                  </a:cxnLst>
                  <a:rect l="l" t="t" r="r" b="b"/>
                  <a:pathLst>
                    <a:path w="218385" h="1223">
                      <a:moveTo>
                        <a:pt x="218385" y="1223"/>
                      </a:moveTo>
                      <a:lnTo>
                        <a:pt x="0"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4" name="Freeform: Shape 313">
                  <a:extLst>
                    <a:ext uri="{FF2B5EF4-FFF2-40B4-BE49-F238E27FC236}">
                      <a16:creationId xmlns:a16="http://schemas.microsoft.com/office/drawing/2014/main" id="{0354D84E-47B6-4938-A742-7D53D4634170}"/>
                    </a:ext>
                  </a:extLst>
                </p:cNvPr>
                <p:cNvSpPr/>
                <p:nvPr/>
              </p:nvSpPr>
              <p:spPr>
                <a:xfrm>
                  <a:off x="4690929" y="3265321"/>
                  <a:ext cx="429664" cy="2406"/>
                </a:xfrm>
                <a:custGeom>
                  <a:avLst/>
                  <a:gdLst>
                    <a:gd name="connsiteX0" fmla="*/ 0 w 218385"/>
                    <a:gd name="connsiteY0" fmla="*/ 0 h 1223"/>
                    <a:gd name="connsiteX1" fmla="*/ 218385 w 218385"/>
                    <a:gd name="connsiteY1" fmla="*/ 1223 h 1223"/>
                  </a:gdLst>
                  <a:ahLst/>
                  <a:cxnLst>
                    <a:cxn ang="0">
                      <a:pos x="connsiteX0" y="connsiteY0"/>
                    </a:cxn>
                    <a:cxn ang="0">
                      <a:pos x="connsiteX1" y="connsiteY1"/>
                    </a:cxn>
                  </a:cxnLst>
                  <a:rect l="l" t="t" r="r" b="b"/>
                  <a:pathLst>
                    <a:path w="218385" h="1223">
                      <a:moveTo>
                        <a:pt x="0" y="0"/>
                      </a:moveTo>
                      <a:lnTo>
                        <a:pt x="218385" y="1223"/>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5" name="Freeform: Shape 314">
                  <a:extLst>
                    <a:ext uri="{FF2B5EF4-FFF2-40B4-BE49-F238E27FC236}">
                      <a16:creationId xmlns:a16="http://schemas.microsoft.com/office/drawing/2014/main" id="{6A53AE14-D54D-4175-B59E-511FF0605ED1}"/>
                    </a:ext>
                  </a:extLst>
                </p:cNvPr>
                <p:cNvSpPr/>
                <p:nvPr/>
              </p:nvSpPr>
              <p:spPr>
                <a:xfrm>
                  <a:off x="5549052" y="3732296"/>
                  <a:ext cx="2406" cy="429664"/>
                </a:xfrm>
                <a:custGeom>
                  <a:avLst/>
                  <a:gdLst>
                    <a:gd name="connsiteX0" fmla="*/ 0 w 1223"/>
                    <a:gd name="connsiteY0" fmla="*/ 218385 h 218385"/>
                    <a:gd name="connsiteX1" fmla="*/ 1223 w 1223"/>
                    <a:gd name="connsiteY1" fmla="*/ 0 h 218385"/>
                  </a:gdLst>
                  <a:ahLst/>
                  <a:cxnLst>
                    <a:cxn ang="0">
                      <a:pos x="connsiteX0" y="connsiteY0"/>
                    </a:cxn>
                    <a:cxn ang="0">
                      <a:pos x="connsiteX1" y="connsiteY1"/>
                    </a:cxn>
                  </a:cxnLst>
                  <a:rect l="l" t="t" r="r" b="b"/>
                  <a:pathLst>
                    <a:path w="1223" h="218385">
                      <a:moveTo>
                        <a:pt x="0" y="218385"/>
                      </a:moveTo>
                      <a:lnTo>
                        <a:pt x="1223"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16" name="Freeform: Shape 315">
                  <a:extLst>
                    <a:ext uri="{FF2B5EF4-FFF2-40B4-BE49-F238E27FC236}">
                      <a16:creationId xmlns:a16="http://schemas.microsoft.com/office/drawing/2014/main" id="{D780543F-5964-4BEB-BDB0-32DCE4408660}"/>
                    </a:ext>
                  </a:extLst>
                </p:cNvPr>
                <p:cNvSpPr/>
                <p:nvPr/>
              </p:nvSpPr>
              <p:spPr>
                <a:xfrm>
                  <a:off x="5549052" y="2407195"/>
                  <a:ext cx="2406" cy="429664"/>
                </a:xfrm>
                <a:custGeom>
                  <a:avLst/>
                  <a:gdLst>
                    <a:gd name="connsiteX0" fmla="*/ 1223 w 1223"/>
                    <a:gd name="connsiteY0" fmla="*/ 0 h 218385"/>
                    <a:gd name="connsiteX1" fmla="*/ 0 w 1223"/>
                    <a:gd name="connsiteY1" fmla="*/ 218385 h 218385"/>
                  </a:gdLst>
                  <a:ahLst/>
                  <a:cxnLst>
                    <a:cxn ang="0">
                      <a:pos x="connsiteX0" y="connsiteY0"/>
                    </a:cxn>
                    <a:cxn ang="0">
                      <a:pos x="connsiteX1" y="connsiteY1"/>
                    </a:cxn>
                  </a:cxnLst>
                  <a:rect l="l" t="t" r="r" b="b"/>
                  <a:pathLst>
                    <a:path w="1223" h="218385">
                      <a:moveTo>
                        <a:pt x="1223" y="0"/>
                      </a:moveTo>
                      <a:lnTo>
                        <a:pt x="0" y="218385"/>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7" name="Graphic 10">
                  <a:extLst>
                    <a:ext uri="{FF2B5EF4-FFF2-40B4-BE49-F238E27FC236}">
                      <a16:creationId xmlns:a16="http://schemas.microsoft.com/office/drawing/2014/main" id="{B88FEE7E-2921-4A1D-95B7-00C438885013}"/>
                    </a:ext>
                  </a:extLst>
                </p:cNvPr>
                <p:cNvGrpSpPr/>
                <p:nvPr/>
              </p:nvGrpSpPr>
              <p:grpSpPr>
                <a:xfrm rot="5400000">
                  <a:off x="5979920" y="2389142"/>
                  <a:ext cx="465769" cy="465770"/>
                  <a:chOff x="3703398" y="5684398"/>
                  <a:chExt cx="236736" cy="236737"/>
                </a:xfrm>
                <a:noFill/>
              </p:grpSpPr>
              <p:sp>
                <p:nvSpPr>
                  <p:cNvPr id="318" name="Freeform: Shape 317">
                    <a:extLst>
                      <a:ext uri="{FF2B5EF4-FFF2-40B4-BE49-F238E27FC236}">
                        <a16:creationId xmlns:a16="http://schemas.microsoft.com/office/drawing/2014/main" id="{E5793B2E-2FC8-4A5B-8FEC-B9957F6447CF}"/>
                      </a:ext>
                    </a:extLst>
                  </p:cNvPr>
                  <p:cNvSpPr/>
                  <p:nvPr/>
                </p:nvSpPr>
                <p:spPr>
                  <a:xfrm>
                    <a:off x="3793933" y="5774933"/>
                    <a:ext cx="146201" cy="146201"/>
                  </a:xfrm>
                  <a:custGeom>
                    <a:avLst/>
                    <a:gdLst>
                      <a:gd name="connsiteX0" fmla="*/ 0 w 146201"/>
                      <a:gd name="connsiteY0" fmla="*/ 0 h 146201"/>
                      <a:gd name="connsiteX1" fmla="*/ 146202 w 146201"/>
                      <a:gd name="connsiteY1" fmla="*/ 146202 h 146201"/>
                    </a:gdLst>
                    <a:ahLst/>
                    <a:cxnLst>
                      <a:cxn ang="0">
                        <a:pos x="connsiteX0" y="connsiteY0"/>
                      </a:cxn>
                      <a:cxn ang="0">
                        <a:pos x="connsiteX1" y="connsiteY1"/>
                      </a:cxn>
                    </a:cxnLst>
                    <a:rect l="l" t="t" r="r" b="b"/>
                    <a:pathLst>
                      <a:path w="146201" h="146201">
                        <a:moveTo>
                          <a:pt x="0" y="0"/>
                        </a:moveTo>
                        <a:lnTo>
                          <a:pt x="146202" y="146202"/>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nvGrpSpPr>
                  <p:cNvPr id="319" name="Graphic 10">
                    <a:extLst>
                      <a:ext uri="{FF2B5EF4-FFF2-40B4-BE49-F238E27FC236}">
                        <a16:creationId xmlns:a16="http://schemas.microsoft.com/office/drawing/2014/main" id="{8C46AA15-4DA4-4F5A-B05E-8BAA92909238}"/>
                      </a:ext>
                    </a:extLst>
                  </p:cNvPr>
                  <p:cNvGrpSpPr/>
                  <p:nvPr/>
                </p:nvGrpSpPr>
                <p:grpSpPr>
                  <a:xfrm>
                    <a:off x="3703398" y="5684398"/>
                    <a:ext cx="154766" cy="154766"/>
                    <a:chOff x="3703398" y="5684398"/>
                    <a:chExt cx="154766" cy="154766"/>
                  </a:xfrm>
                  <a:noFill/>
                </p:grpSpPr>
                <p:sp>
                  <p:nvSpPr>
                    <p:cNvPr id="320" name="Freeform: Shape 319">
                      <a:extLst>
                        <a:ext uri="{FF2B5EF4-FFF2-40B4-BE49-F238E27FC236}">
                          <a16:creationId xmlns:a16="http://schemas.microsoft.com/office/drawing/2014/main" id="{6308D522-92A6-403A-AE28-613209D6D531}"/>
                        </a:ext>
                      </a:extLst>
                    </p:cNvPr>
                    <p:cNvSpPr/>
                    <p:nvPr/>
                  </p:nvSpPr>
                  <p:spPr>
                    <a:xfrm>
                      <a:off x="3703398" y="5684398"/>
                      <a:ext cx="154766" cy="154766"/>
                    </a:xfrm>
                    <a:custGeom>
                      <a:avLst/>
                      <a:gdLst>
                        <a:gd name="connsiteX0" fmla="*/ 0 w 154766"/>
                        <a:gd name="connsiteY0" fmla="*/ 154766 h 154766"/>
                        <a:gd name="connsiteX1" fmla="*/ 0 w 154766"/>
                        <a:gd name="connsiteY1" fmla="*/ 0 h 154766"/>
                        <a:gd name="connsiteX2" fmla="*/ 154766 w 154766"/>
                        <a:gd name="connsiteY2" fmla="*/ 0 h 154766"/>
                      </a:gdLst>
                      <a:ahLst/>
                      <a:cxnLst>
                        <a:cxn ang="0">
                          <a:pos x="connsiteX0" y="connsiteY0"/>
                        </a:cxn>
                        <a:cxn ang="0">
                          <a:pos x="connsiteX1" y="connsiteY1"/>
                        </a:cxn>
                        <a:cxn ang="0">
                          <a:pos x="connsiteX2" y="connsiteY2"/>
                        </a:cxn>
                      </a:cxnLst>
                      <a:rect l="l" t="t" r="r" b="b"/>
                      <a:pathLst>
                        <a:path w="154766" h="154766">
                          <a:moveTo>
                            <a:pt x="0" y="154766"/>
                          </a:moveTo>
                          <a:lnTo>
                            <a:pt x="0" y="0"/>
                          </a:lnTo>
                          <a:lnTo>
                            <a:pt x="154766" y="0"/>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21" name="Freeform: Shape 320">
                      <a:extLst>
                        <a:ext uri="{FF2B5EF4-FFF2-40B4-BE49-F238E27FC236}">
                          <a16:creationId xmlns:a16="http://schemas.microsoft.com/office/drawing/2014/main" id="{A11B05F1-E271-411C-AD40-4F4B6B30176D}"/>
                        </a:ext>
                      </a:extLst>
                    </p:cNvPr>
                    <p:cNvSpPr/>
                    <p:nvPr/>
                  </p:nvSpPr>
                  <p:spPr>
                    <a:xfrm>
                      <a:off x="3710127" y="5691127"/>
                      <a:ext cx="58113" cy="58113"/>
                    </a:xfrm>
                    <a:custGeom>
                      <a:avLst/>
                      <a:gdLst>
                        <a:gd name="connsiteX0" fmla="*/ 0 w 58113"/>
                        <a:gd name="connsiteY0" fmla="*/ 0 h 58113"/>
                        <a:gd name="connsiteX1" fmla="*/ 58114 w 58113"/>
                        <a:gd name="connsiteY1" fmla="*/ 58114 h 58113"/>
                      </a:gdLst>
                      <a:ahLst/>
                      <a:cxnLst>
                        <a:cxn ang="0">
                          <a:pos x="connsiteX0" y="connsiteY0"/>
                        </a:cxn>
                        <a:cxn ang="0">
                          <a:pos x="connsiteX1" y="connsiteY1"/>
                        </a:cxn>
                      </a:cxnLst>
                      <a:rect l="l" t="t" r="r" b="b"/>
                      <a:pathLst>
                        <a:path w="58113" h="58113">
                          <a:moveTo>
                            <a:pt x="0" y="0"/>
                          </a:moveTo>
                          <a:lnTo>
                            <a:pt x="58114" y="58114"/>
                          </a:lnTo>
                        </a:path>
                      </a:pathLst>
                    </a:custGeom>
                    <a:ln w="19050" cap="rnd">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sp>
            <p:nvSpPr>
              <p:cNvPr id="362" name="Graphic 5" descr="Checkmark with solid fill">
                <a:extLst>
                  <a:ext uri="{FF2B5EF4-FFF2-40B4-BE49-F238E27FC236}">
                    <a16:creationId xmlns:a16="http://schemas.microsoft.com/office/drawing/2014/main" id="{044D3513-29F5-4A40-BB7F-5B1EE017946E}"/>
                  </a:ext>
                </a:extLst>
              </p:cNvPr>
              <p:cNvSpPr/>
              <p:nvPr/>
            </p:nvSpPr>
            <p:spPr>
              <a:xfrm>
                <a:off x="5557498" y="2135296"/>
                <a:ext cx="1275501" cy="895886"/>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chemeClr val="accent1">
                  <a:lumMod val="60000"/>
                  <a:lumOff val="40000"/>
                </a:schemeClr>
              </a:solidFill>
              <a:ln w="9525" cap="flat">
                <a:noFill/>
                <a:prstDash val="solid"/>
                <a:miter/>
              </a:ln>
            </p:spPr>
            <p:txBody>
              <a:bodyPr rtlCol="0" anchor="ctr"/>
              <a:lstStyle/>
              <a:p>
                <a:endParaRPr lang="en-US" sz="150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96" name="Rectangle 95">
                <a:extLst>
                  <a:ext uri="{FF2B5EF4-FFF2-40B4-BE49-F238E27FC236}">
                    <a16:creationId xmlns:a16="http://schemas.microsoft.com/office/drawing/2014/main" id="{BC691C97-188B-4892-8B0A-D11979240B8F}"/>
                  </a:ext>
                </a:extLst>
              </p:cNvPr>
              <p:cNvSpPr/>
              <p:nvPr/>
            </p:nvSpPr>
            <p:spPr>
              <a:xfrm>
                <a:off x="39624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11" name="Group 10">
              <a:extLst>
                <a:ext uri="{FF2B5EF4-FFF2-40B4-BE49-F238E27FC236}">
                  <a16:creationId xmlns:a16="http://schemas.microsoft.com/office/drawing/2014/main" id="{B46ED846-2E3C-4FDA-A435-CADF8B2A0CFB}"/>
                </a:ext>
              </a:extLst>
            </p:cNvPr>
            <p:cNvGrpSpPr/>
            <p:nvPr/>
          </p:nvGrpSpPr>
          <p:grpSpPr>
            <a:xfrm>
              <a:off x="9212645" y="2114721"/>
              <a:ext cx="2667001" cy="4191000"/>
              <a:chOff x="10972800" y="1866901"/>
              <a:chExt cx="3200401" cy="5029200"/>
            </a:xfrm>
          </p:grpSpPr>
          <p:sp>
            <p:nvSpPr>
              <p:cNvPr id="305" name="Rectangle 304">
                <a:extLst>
                  <a:ext uri="{FF2B5EF4-FFF2-40B4-BE49-F238E27FC236}">
                    <a16:creationId xmlns:a16="http://schemas.microsoft.com/office/drawing/2014/main" id="{3D1C33DB-E83D-4F3E-8FF1-3B6C3CEC027D}"/>
                  </a:ext>
                </a:extLst>
              </p:cNvPr>
              <p:cNvSpPr/>
              <p:nvPr/>
            </p:nvSpPr>
            <p:spPr>
              <a:xfrm>
                <a:off x="10972801"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Needs to be responsive &amp; automated</a:t>
                </a:r>
              </a:p>
            </p:txBody>
          </p:sp>
          <p:grpSp>
            <p:nvGrpSpPr>
              <p:cNvPr id="8" name="Group 7">
                <a:extLst>
                  <a:ext uri="{FF2B5EF4-FFF2-40B4-BE49-F238E27FC236}">
                    <a16:creationId xmlns:a16="http://schemas.microsoft.com/office/drawing/2014/main" id="{FEF856F9-4114-4849-8838-B5A8EE1D140D}"/>
                  </a:ext>
                </a:extLst>
              </p:cNvPr>
              <p:cNvGrpSpPr/>
              <p:nvPr/>
            </p:nvGrpSpPr>
            <p:grpSpPr>
              <a:xfrm>
                <a:off x="11635727" y="2532862"/>
                <a:ext cx="1874547" cy="1942265"/>
                <a:chOff x="11635727" y="2296886"/>
                <a:chExt cx="1874547" cy="1942265"/>
              </a:xfrm>
            </p:grpSpPr>
            <p:sp>
              <p:nvSpPr>
                <p:cNvPr id="353" name="Freeform: Shape 352">
                  <a:extLst>
                    <a:ext uri="{FF2B5EF4-FFF2-40B4-BE49-F238E27FC236}">
                      <a16:creationId xmlns:a16="http://schemas.microsoft.com/office/drawing/2014/main" id="{C5F7CC6C-B4E7-4285-9E48-97F0CA17C916}"/>
                    </a:ext>
                  </a:extLst>
                </p:cNvPr>
                <p:cNvSpPr/>
                <p:nvPr/>
              </p:nvSpPr>
              <p:spPr>
                <a:xfrm>
                  <a:off x="12379099" y="2939064"/>
                  <a:ext cx="205947" cy="657909"/>
                </a:xfrm>
                <a:custGeom>
                  <a:avLst/>
                  <a:gdLst>
                    <a:gd name="connsiteX0" fmla="*/ 0 w 77815"/>
                    <a:gd name="connsiteY0" fmla="*/ 149550 h 149550"/>
                    <a:gd name="connsiteX1" fmla="*/ 77815 w 77815"/>
                    <a:gd name="connsiteY1" fmla="*/ 92286 h 149550"/>
                    <a:gd name="connsiteX2" fmla="*/ 77815 w 77815"/>
                    <a:gd name="connsiteY2" fmla="*/ 0 h 149550"/>
                  </a:gdLst>
                  <a:ahLst/>
                  <a:cxnLst>
                    <a:cxn ang="0">
                      <a:pos x="connsiteX0" y="connsiteY0"/>
                    </a:cxn>
                    <a:cxn ang="0">
                      <a:pos x="connsiteX1" y="connsiteY1"/>
                    </a:cxn>
                    <a:cxn ang="0">
                      <a:pos x="connsiteX2" y="connsiteY2"/>
                    </a:cxn>
                  </a:cxnLst>
                  <a:rect l="l" t="t" r="r" b="b"/>
                  <a:pathLst>
                    <a:path w="77815" h="149550">
                      <a:moveTo>
                        <a:pt x="0" y="149550"/>
                      </a:moveTo>
                      <a:lnTo>
                        <a:pt x="77815" y="92286"/>
                      </a:lnTo>
                      <a:lnTo>
                        <a:pt x="77815" y="0"/>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4" name="Freeform: Shape 353">
                  <a:extLst>
                    <a:ext uri="{FF2B5EF4-FFF2-40B4-BE49-F238E27FC236}">
                      <a16:creationId xmlns:a16="http://schemas.microsoft.com/office/drawing/2014/main" id="{49C76098-62E0-4836-AEFA-D5D048AF107D}"/>
                    </a:ext>
                  </a:extLst>
                </p:cNvPr>
                <p:cNvSpPr/>
                <p:nvPr/>
              </p:nvSpPr>
              <p:spPr>
                <a:xfrm>
                  <a:off x="12022540" y="2762476"/>
                  <a:ext cx="596802" cy="890673"/>
                </a:xfrm>
                <a:custGeom>
                  <a:avLst/>
                  <a:gdLst>
                    <a:gd name="connsiteX0" fmla="*/ 20498 w 99364"/>
                    <a:gd name="connsiteY0" fmla="*/ 148293 h 148292"/>
                    <a:gd name="connsiteX1" fmla="*/ 33356 w 99364"/>
                    <a:gd name="connsiteY1" fmla="*/ 20495 h 148292"/>
                    <a:gd name="connsiteX2" fmla="*/ 90838 w 99364"/>
                    <a:gd name="connsiteY2" fmla="*/ 0 h 148292"/>
                    <a:gd name="connsiteX3" fmla="*/ 99365 w 99364"/>
                    <a:gd name="connsiteY3" fmla="*/ 389 h 148292"/>
                  </a:gdLst>
                  <a:ahLst/>
                  <a:cxnLst>
                    <a:cxn ang="0">
                      <a:pos x="connsiteX0" y="connsiteY0"/>
                    </a:cxn>
                    <a:cxn ang="0">
                      <a:pos x="connsiteX1" y="connsiteY1"/>
                    </a:cxn>
                    <a:cxn ang="0">
                      <a:pos x="connsiteX2" y="connsiteY2"/>
                    </a:cxn>
                    <a:cxn ang="0">
                      <a:pos x="connsiteX3" y="connsiteY3"/>
                    </a:cxn>
                  </a:cxnLst>
                  <a:rect l="l" t="t" r="r" b="b"/>
                  <a:pathLst>
                    <a:path w="99364" h="148292">
                      <a:moveTo>
                        <a:pt x="20498" y="148293"/>
                      </a:moveTo>
                      <a:cubicBezTo>
                        <a:pt x="-11242" y="109451"/>
                        <a:pt x="-5485" y="52235"/>
                        <a:pt x="33356" y="20495"/>
                      </a:cubicBezTo>
                      <a:cubicBezTo>
                        <a:pt x="49579" y="7238"/>
                        <a:pt x="69887" y="-3"/>
                        <a:pt x="90838" y="0"/>
                      </a:cubicBezTo>
                      <a:cubicBezTo>
                        <a:pt x="93719" y="0"/>
                        <a:pt x="96553" y="137"/>
                        <a:pt x="99365" y="389"/>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5" name="Freeform: Shape 354">
                  <a:extLst>
                    <a:ext uri="{FF2B5EF4-FFF2-40B4-BE49-F238E27FC236}">
                      <a16:creationId xmlns:a16="http://schemas.microsoft.com/office/drawing/2014/main" id="{1E092679-EBA6-41EE-A5FC-3D48B7E15F2B}"/>
                    </a:ext>
                  </a:extLst>
                </p:cNvPr>
                <p:cNvSpPr/>
                <p:nvPr/>
              </p:nvSpPr>
              <p:spPr>
                <a:xfrm>
                  <a:off x="12145655" y="2764812"/>
                  <a:ext cx="967872" cy="1088614"/>
                </a:xfrm>
                <a:custGeom>
                  <a:avLst/>
                  <a:gdLst>
                    <a:gd name="connsiteX0" fmla="*/ 78867 w 161145"/>
                    <a:gd name="connsiteY0" fmla="*/ 0 h 181248"/>
                    <a:gd name="connsiteX1" fmla="*/ 160736 w 161145"/>
                    <a:gd name="connsiteY1" fmla="*/ 98970 h 181248"/>
                    <a:gd name="connsiteX2" fmla="*/ 61764 w 161145"/>
                    <a:gd name="connsiteY2" fmla="*/ 180839 h 181248"/>
                    <a:gd name="connsiteX3" fmla="*/ 0 w 161145"/>
                    <a:gd name="connsiteY3" fmla="*/ 147904 h 181248"/>
                  </a:gdLst>
                  <a:ahLst/>
                  <a:cxnLst>
                    <a:cxn ang="0">
                      <a:pos x="connsiteX0" y="connsiteY0"/>
                    </a:cxn>
                    <a:cxn ang="0">
                      <a:pos x="connsiteX1" y="connsiteY1"/>
                    </a:cxn>
                    <a:cxn ang="0">
                      <a:pos x="connsiteX2" y="connsiteY2"/>
                    </a:cxn>
                    <a:cxn ang="0">
                      <a:pos x="connsiteX3" y="connsiteY3"/>
                    </a:cxn>
                  </a:cxnLst>
                  <a:rect l="l" t="t" r="r" b="b"/>
                  <a:pathLst>
                    <a:path w="161145" h="181248">
                      <a:moveTo>
                        <a:pt x="78867" y="0"/>
                      </a:moveTo>
                      <a:cubicBezTo>
                        <a:pt x="128805" y="4723"/>
                        <a:pt x="165458" y="49034"/>
                        <a:pt x="160736" y="98970"/>
                      </a:cubicBezTo>
                      <a:cubicBezTo>
                        <a:pt x="156013" y="148908"/>
                        <a:pt x="111701" y="185561"/>
                        <a:pt x="61764" y="180839"/>
                      </a:cubicBezTo>
                      <a:cubicBezTo>
                        <a:pt x="37603" y="178553"/>
                        <a:pt x="15361" y="166693"/>
                        <a:pt x="0" y="147904"/>
                      </a:cubicBez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6" name="Freeform: Shape 355">
                  <a:extLst>
                    <a:ext uri="{FF2B5EF4-FFF2-40B4-BE49-F238E27FC236}">
                      <a16:creationId xmlns:a16="http://schemas.microsoft.com/office/drawing/2014/main" id="{FF1DAFD6-AC87-4035-AC81-531FC7B07DAC}"/>
                    </a:ext>
                  </a:extLst>
                </p:cNvPr>
                <p:cNvSpPr/>
                <p:nvPr/>
              </p:nvSpPr>
              <p:spPr>
                <a:xfrm>
                  <a:off x="11795811" y="2529609"/>
                  <a:ext cx="1544649" cy="1544648"/>
                </a:xfrm>
                <a:custGeom>
                  <a:avLst/>
                  <a:gdLst>
                    <a:gd name="connsiteX0" fmla="*/ 257175 w 257175"/>
                    <a:gd name="connsiteY0" fmla="*/ 128588 h 257175"/>
                    <a:gd name="connsiteX1" fmla="*/ 128587 w 257175"/>
                    <a:gd name="connsiteY1" fmla="*/ 257175 h 257175"/>
                    <a:gd name="connsiteX2" fmla="*/ 0 w 257175"/>
                    <a:gd name="connsiteY2" fmla="*/ 128588 h 257175"/>
                    <a:gd name="connsiteX3" fmla="*/ 128587 w 257175"/>
                    <a:gd name="connsiteY3" fmla="*/ 0 h 257175"/>
                    <a:gd name="connsiteX4" fmla="*/ 257175 w 257175"/>
                    <a:gd name="connsiteY4" fmla="*/ 128588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7175" y="128588"/>
                      </a:moveTo>
                      <a:cubicBezTo>
                        <a:pt x="257175" y="199604"/>
                        <a:pt x="199604" y="257175"/>
                        <a:pt x="128587" y="257175"/>
                      </a:cubicBezTo>
                      <a:cubicBezTo>
                        <a:pt x="57571" y="257175"/>
                        <a:pt x="0" y="199604"/>
                        <a:pt x="0" y="128588"/>
                      </a:cubicBezTo>
                      <a:cubicBezTo>
                        <a:pt x="0" y="57571"/>
                        <a:pt x="57571" y="0"/>
                        <a:pt x="128587" y="0"/>
                      </a:cubicBezTo>
                      <a:cubicBezTo>
                        <a:pt x="199604" y="0"/>
                        <a:pt x="257175" y="57571"/>
                        <a:pt x="257175" y="128588"/>
                      </a:cubicBezTo>
                      <a:close/>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7" name="Freeform: Shape 356">
                  <a:extLst>
                    <a:ext uri="{FF2B5EF4-FFF2-40B4-BE49-F238E27FC236}">
                      <a16:creationId xmlns:a16="http://schemas.microsoft.com/office/drawing/2014/main" id="{E0EAD9F5-51F6-4431-BC4C-B3F8A7D889FE}"/>
                    </a:ext>
                  </a:extLst>
                </p:cNvPr>
                <p:cNvSpPr/>
                <p:nvPr/>
              </p:nvSpPr>
              <p:spPr>
                <a:xfrm>
                  <a:off x="11635727" y="2762614"/>
                  <a:ext cx="1874547" cy="1476537"/>
                </a:xfrm>
                <a:custGeom>
                  <a:avLst/>
                  <a:gdLst>
                    <a:gd name="connsiteX0" fmla="*/ 285542 w 312101"/>
                    <a:gd name="connsiteY0" fmla="*/ 2720 h 245835"/>
                    <a:gd name="connsiteX1" fmla="*/ 243101 w 312101"/>
                    <a:gd name="connsiteY1" fmla="*/ 219278 h 245835"/>
                    <a:gd name="connsiteX2" fmla="*/ 26542 w 312101"/>
                    <a:gd name="connsiteY2" fmla="*/ 176836 h 245835"/>
                    <a:gd name="connsiteX3" fmla="*/ 28413 w 312101"/>
                    <a:gd name="connsiteY3" fmla="*/ 0 h 245835"/>
                  </a:gdLst>
                  <a:ahLst/>
                  <a:cxnLst>
                    <a:cxn ang="0">
                      <a:pos x="connsiteX0" y="connsiteY0"/>
                    </a:cxn>
                    <a:cxn ang="0">
                      <a:pos x="connsiteX1" y="connsiteY1"/>
                    </a:cxn>
                    <a:cxn ang="0">
                      <a:pos x="connsiteX2" y="connsiteY2"/>
                    </a:cxn>
                    <a:cxn ang="0">
                      <a:pos x="connsiteX3" y="connsiteY3"/>
                    </a:cxn>
                  </a:cxnLst>
                  <a:rect l="l" t="t" r="r" b="b"/>
                  <a:pathLst>
                    <a:path w="312101" h="245835">
                      <a:moveTo>
                        <a:pt x="285542" y="2720"/>
                      </a:moveTo>
                      <a:cubicBezTo>
                        <a:pt x="333624" y="74241"/>
                        <a:pt x="314620" y="171196"/>
                        <a:pt x="243101" y="219278"/>
                      </a:cubicBezTo>
                      <a:cubicBezTo>
                        <a:pt x="171579" y="267357"/>
                        <a:pt x="74623" y="248356"/>
                        <a:pt x="26542" y="176836"/>
                      </a:cubicBezTo>
                      <a:cubicBezTo>
                        <a:pt x="-9520" y="123193"/>
                        <a:pt x="-8776" y="52868"/>
                        <a:pt x="28413" y="0"/>
                      </a:cubicBezTo>
                    </a:path>
                  </a:pathLst>
                </a:custGeom>
                <a:ln w="19050" cap="flat">
                  <a:solidFill>
                    <a:schemeClr val="tx1"/>
                  </a:solidFill>
                  <a:prstDash val="lgDashDotDot"/>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8" name="Freeform: Shape 357">
                  <a:extLst>
                    <a:ext uri="{FF2B5EF4-FFF2-40B4-BE49-F238E27FC236}">
                      <a16:creationId xmlns:a16="http://schemas.microsoft.com/office/drawing/2014/main" id="{361287E2-E94B-4050-AEF4-6634FCBDAD2D}"/>
                    </a:ext>
                  </a:extLst>
                </p:cNvPr>
                <p:cNvSpPr/>
                <p:nvPr/>
              </p:nvSpPr>
              <p:spPr>
                <a:xfrm>
                  <a:off x="12409004" y="2296886"/>
                  <a:ext cx="318125" cy="249888"/>
                </a:xfrm>
                <a:custGeom>
                  <a:avLst/>
                  <a:gdLst>
                    <a:gd name="connsiteX0" fmla="*/ 52967 w 52966"/>
                    <a:gd name="connsiteY0" fmla="*/ 41605 h 41605"/>
                    <a:gd name="connsiteX1" fmla="*/ 52967 w 52966"/>
                    <a:gd name="connsiteY1" fmla="*/ 0 h 41605"/>
                    <a:gd name="connsiteX2" fmla="*/ 0 w 52966"/>
                    <a:gd name="connsiteY2" fmla="*/ 0 h 41605"/>
                    <a:gd name="connsiteX3" fmla="*/ 0 w 52966"/>
                    <a:gd name="connsiteY3" fmla="*/ 41605 h 41605"/>
                  </a:gdLst>
                  <a:ahLst/>
                  <a:cxnLst>
                    <a:cxn ang="0">
                      <a:pos x="connsiteX0" y="connsiteY0"/>
                    </a:cxn>
                    <a:cxn ang="0">
                      <a:pos x="connsiteX1" y="connsiteY1"/>
                    </a:cxn>
                    <a:cxn ang="0">
                      <a:pos x="connsiteX2" y="connsiteY2"/>
                    </a:cxn>
                    <a:cxn ang="0">
                      <a:pos x="connsiteX3" y="connsiteY3"/>
                    </a:cxn>
                  </a:cxnLst>
                  <a:rect l="l" t="t" r="r" b="b"/>
                  <a:pathLst>
                    <a:path w="52966" h="41605">
                      <a:moveTo>
                        <a:pt x="52967" y="41605"/>
                      </a:moveTo>
                      <a:lnTo>
                        <a:pt x="52967" y="0"/>
                      </a:lnTo>
                      <a:lnTo>
                        <a:pt x="0" y="0"/>
                      </a:lnTo>
                      <a:lnTo>
                        <a:pt x="0" y="41605"/>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59" name="Freeform: Shape 358">
                  <a:extLst>
                    <a:ext uri="{FF2B5EF4-FFF2-40B4-BE49-F238E27FC236}">
                      <a16:creationId xmlns:a16="http://schemas.microsoft.com/office/drawing/2014/main" id="{77677E00-0F95-4F6F-8653-AC07041211D7}"/>
                    </a:ext>
                  </a:extLst>
                </p:cNvPr>
                <p:cNvSpPr/>
                <p:nvPr/>
              </p:nvSpPr>
              <p:spPr>
                <a:xfrm>
                  <a:off x="12999811" y="2488694"/>
                  <a:ext cx="290257" cy="285175"/>
                </a:xfrm>
                <a:custGeom>
                  <a:avLst/>
                  <a:gdLst>
                    <a:gd name="connsiteX0" fmla="*/ 22220 w 48326"/>
                    <a:gd name="connsiteY0" fmla="*/ 47480 h 47480"/>
                    <a:gd name="connsiteX1" fmla="*/ 48326 w 48326"/>
                    <a:gd name="connsiteY1" fmla="*/ 21397 h 47480"/>
                    <a:gd name="connsiteX2" fmla="*/ 26929 w 48326"/>
                    <a:gd name="connsiteY2" fmla="*/ 0 h 47480"/>
                    <a:gd name="connsiteX3" fmla="*/ 0 w 48326"/>
                    <a:gd name="connsiteY3" fmla="*/ 26929 h 47480"/>
                  </a:gdLst>
                  <a:ahLst/>
                  <a:cxnLst>
                    <a:cxn ang="0">
                      <a:pos x="connsiteX0" y="connsiteY0"/>
                    </a:cxn>
                    <a:cxn ang="0">
                      <a:pos x="connsiteX1" y="connsiteY1"/>
                    </a:cxn>
                    <a:cxn ang="0">
                      <a:pos x="connsiteX2" y="connsiteY2"/>
                    </a:cxn>
                    <a:cxn ang="0">
                      <a:pos x="connsiteX3" y="connsiteY3"/>
                    </a:cxn>
                  </a:cxnLst>
                  <a:rect l="l" t="t" r="r" b="b"/>
                  <a:pathLst>
                    <a:path w="48326" h="47480">
                      <a:moveTo>
                        <a:pt x="22220" y="47480"/>
                      </a:moveTo>
                      <a:lnTo>
                        <a:pt x="48326" y="21397"/>
                      </a:lnTo>
                      <a:lnTo>
                        <a:pt x="26929" y="0"/>
                      </a:lnTo>
                      <a:lnTo>
                        <a:pt x="0" y="26929"/>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60" name="Freeform: Shape 359">
                  <a:extLst>
                    <a:ext uri="{FF2B5EF4-FFF2-40B4-BE49-F238E27FC236}">
                      <a16:creationId xmlns:a16="http://schemas.microsoft.com/office/drawing/2014/main" id="{54C1A351-265E-4DB7-8F85-CFF803D6D0DB}"/>
                    </a:ext>
                  </a:extLst>
                </p:cNvPr>
                <p:cNvSpPr/>
                <p:nvPr/>
              </p:nvSpPr>
              <p:spPr>
                <a:xfrm>
                  <a:off x="11846203" y="2488694"/>
                  <a:ext cx="290257" cy="285175"/>
                </a:xfrm>
                <a:custGeom>
                  <a:avLst/>
                  <a:gdLst>
                    <a:gd name="connsiteX0" fmla="*/ 26083 w 48326"/>
                    <a:gd name="connsiteY0" fmla="*/ 47480 h 47480"/>
                    <a:gd name="connsiteX1" fmla="*/ 0 w 48326"/>
                    <a:gd name="connsiteY1" fmla="*/ 21397 h 47480"/>
                    <a:gd name="connsiteX2" fmla="*/ 21397 w 48326"/>
                    <a:gd name="connsiteY2" fmla="*/ 0 h 47480"/>
                    <a:gd name="connsiteX3" fmla="*/ 48326 w 48326"/>
                    <a:gd name="connsiteY3" fmla="*/ 26929 h 47480"/>
                  </a:gdLst>
                  <a:ahLst/>
                  <a:cxnLst>
                    <a:cxn ang="0">
                      <a:pos x="connsiteX0" y="connsiteY0"/>
                    </a:cxn>
                    <a:cxn ang="0">
                      <a:pos x="connsiteX1" y="connsiteY1"/>
                    </a:cxn>
                    <a:cxn ang="0">
                      <a:pos x="connsiteX2" y="connsiteY2"/>
                    </a:cxn>
                    <a:cxn ang="0">
                      <a:pos x="connsiteX3" y="connsiteY3"/>
                    </a:cxn>
                  </a:cxnLst>
                  <a:rect l="l" t="t" r="r" b="b"/>
                  <a:pathLst>
                    <a:path w="48326" h="47480">
                      <a:moveTo>
                        <a:pt x="26083" y="47480"/>
                      </a:moveTo>
                      <a:lnTo>
                        <a:pt x="0" y="21397"/>
                      </a:lnTo>
                      <a:lnTo>
                        <a:pt x="21397" y="0"/>
                      </a:lnTo>
                      <a:lnTo>
                        <a:pt x="48326" y="26929"/>
                      </a:lnTo>
                    </a:path>
                  </a:pathLst>
                </a:custGeom>
                <a:ln w="19050" cap="flat">
                  <a:solidFill>
                    <a:schemeClr val="tx1"/>
                  </a:solidFill>
                  <a:prstDash val="solid"/>
                  <a:round/>
                </a:ln>
              </p:spPr>
              <p:txBody>
                <a:bodyPr rtlCol="0" anchor="ctr"/>
                <a:lstStyle/>
                <a:p>
                  <a:pPr defTabSz="507967"/>
                  <a:endParaRPr lang="en-US" sz="2417">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64" name="Graphic 5" descr="Checkmark with solid fill">
                <a:extLst>
                  <a:ext uri="{FF2B5EF4-FFF2-40B4-BE49-F238E27FC236}">
                    <a16:creationId xmlns:a16="http://schemas.microsoft.com/office/drawing/2014/main" id="{33E06B29-47E3-47FB-9C96-AECF0C4ABB0F}"/>
                  </a:ext>
                </a:extLst>
              </p:cNvPr>
              <p:cNvSpPr/>
              <p:nvPr/>
            </p:nvSpPr>
            <p:spPr>
              <a:xfrm>
                <a:off x="12591412" y="2135296"/>
                <a:ext cx="1275501" cy="895886"/>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chemeClr val="accent1">
                  <a:lumMod val="60000"/>
                  <a:lumOff val="40000"/>
                </a:schemeClr>
              </a:solidFill>
              <a:ln w="9525" cap="flat">
                <a:noFill/>
                <a:prstDash val="solid"/>
                <a:miter/>
              </a:ln>
            </p:spPr>
            <p:txBody>
              <a:bodyPr rtlCol="0" anchor="ctr"/>
              <a:lstStyle/>
              <a:p>
                <a:endParaRPr lang="en-US" sz="150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98" name="Rectangle 97">
                <a:extLst>
                  <a:ext uri="{FF2B5EF4-FFF2-40B4-BE49-F238E27FC236}">
                    <a16:creationId xmlns:a16="http://schemas.microsoft.com/office/drawing/2014/main" id="{608F22A0-FBC1-4E7B-9912-844C91D2BAD6}"/>
                  </a:ext>
                </a:extLst>
              </p:cNvPr>
              <p:cNvSpPr/>
              <p:nvPr/>
            </p:nvSpPr>
            <p:spPr>
              <a:xfrm>
                <a:off x="109728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105" name="Group 104">
              <a:extLst>
                <a:ext uri="{FF2B5EF4-FFF2-40B4-BE49-F238E27FC236}">
                  <a16:creationId xmlns:a16="http://schemas.microsoft.com/office/drawing/2014/main" id="{BDF28A34-2761-7248-968E-42D98D73B4BF}"/>
                </a:ext>
              </a:extLst>
            </p:cNvPr>
            <p:cNvGrpSpPr/>
            <p:nvPr/>
          </p:nvGrpSpPr>
          <p:grpSpPr>
            <a:xfrm>
              <a:off x="6272110" y="2114722"/>
              <a:ext cx="2667000" cy="4191000"/>
              <a:chOff x="3962400" y="1866901"/>
              <a:chExt cx="3200400" cy="5029200"/>
            </a:xfrm>
          </p:grpSpPr>
          <p:sp>
            <p:nvSpPr>
              <p:cNvPr id="106" name="Rectangle 105">
                <a:extLst>
                  <a:ext uri="{FF2B5EF4-FFF2-40B4-BE49-F238E27FC236}">
                    <a16:creationId xmlns:a16="http://schemas.microsoft.com/office/drawing/2014/main" id="{B0627344-7288-3647-AFC2-518B647281CC}"/>
                  </a:ext>
                </a:extLst>
              </p:cNvPr>
              <p:cNvSpPr/>
              <p:nvPr/>
            </p:nvSpPr>
            <p:spPr>
              <a:xfrm>
                <a:off x="3962400" y="1905000"/>
                <a:ext cx="3200400"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adapting to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new data </a:t>
                </a:r>
              </a:p>
            </p:txBody>
          </p:sp>
          <p:grpSp>
            <p:nvGrpSpPr>
              <p:cNvPr id="107" name="Group 106">
                <a:extLst>
                  <a:ext uri="{FF2B5EF4-FFF2-40B4-BE49-F238E27FC236}">
                    <a16:creationId xmlns:a16="http://schemas.microsoft.com/office/drawing/2014/main" id="{04533F34-97B2-AB4F-BDF9-A6F3DB778FA1}"/>
                  </a:ext>
                </a:extLst>
              </p:cNvPr>
              <p:cNvGrpSpPr/>
              <p:nvPr/>
            </p:nvGrpSpPr>
            <p:grpSpPr>
              <a:xfrm>
                <a:off x="4622238" y="2505293"/>
                <a:ext cx="1880725" cy="1964849"/>
                <a:chOff x="4622238" y="2505293"/>
                <a:chExt cx="1880725" cy="1964849"/>
              </a:xfrm>
            </p:grpSpPr>
            <p:sp>
              <p:nvSpPr>
                <p:cNvPr id="110" name="Freeform: Shape 241">
                  <a:extLst>
                    <a:ext uri="{FF2B5EF4-FFF2-40B4-BE49-F238E27FC236}">
                      <a16:creationId xmlns:a16="http://schemas.microsoft.com/office/drawing/2014/main" id="{4880C678-2DE4-604A-8A18-FF5A47054F03}"/>
                    </a:ext>
                  </a:extLst>
                </p:cNvPr>
                <p:cNvSpPr/>
                <p:nvPr/>
              </p:nvSpPr>
              <p:spPr>
                <a:xfrm>
                  <a:off x="6120193" y="2910419"/>
                  <a:ext cx="2233" cy="2934"/>
                </a:xfrm>
                <a:custGeom>
                  <a:avLst/>
                  <a:gdLst>
                    <a:gd name="connsiteX0" fmla="*/ 0 w 1523"/>
                    <a:gd name="connsiteY0" fmla="*/ 2000 h 2000"/>
                    <a:gd name="connsiteX1" fmla="*/ 1524 w 1523"/>
                    <a:gd name="connsiteY1" fmla="*/ 0 h 2000"/>
                  </a:gdLst>
                  <a:ahLst/>
                  <a:cxnLst>
                    <a:cxn ang="0">
                      <a:pos x="connsiteX0" y="connsiteY0"/>
                    </a:cxn>
                    <a:cxn ang="0">
                      <a:pos x="connsiteX1" y="connsiteY1"/>
                    </a:cxn>
                  </a:cxnLst>
                  <a:rect l="l" t="t" r="r" b="b"/>
                  <a:pathLst>
                    <a:path w="1523" h="2000">
                      <a:moveTo>
                        <a:pt x="0" y="2000"/>
                      </a:moveTo>
                      <a:lnTo>
                        <a:pt x="1524" y="0"/>
                      </a:lnTo>
                    </a:path>
                  </a:pathLst>
                </a:custGeom>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1" name="Freeform: Shape 242">
                  <a:extLst>
                    <a:ext uri="{FF2B5EF4-FFF2-40B4-BE49-F238E27FC236}">
                      <a16:creationId xmlns:a16="http://schemas.microsoft.com/office/drawing/2014/main" id="{FBDEA20C-E728-FE45-A192-E8046356DBBB}"/>
                    </a:ext>
                  </a:extLst>
                </p:cNvPr>
                <p:cNvSpPr/>
                <p:nvPr/>
              </p:nvSpPr>
              <p:spPr>
                <a:xfrm>
                  <a:off x="5899953" y="2913354"/>
                  <a:ext cx="220240" cy="267616"/>
                </a:xfrm>
                <a:custGeom>
                  <a:avLst/>
                  <a:gdLst>
                    <a:gd name="connsiteX0" fmla="*/ 150114 w 150114"/>
                    <a:gd name="connsiteY0" fmla="*/ 0 h 182403"/>
                    <a:gd name="connsiteX1" fmla="*/ 0 w 150114"/>
                    <a:gd name="connsiteY1" fmla="*/ 182404 h 182403"/>
                  </a:gdLst>
                  <a:ahLst/>
                  <a:cxnLst>
                    <a:cxn ang="0">
                      <a:pos x="connsiteX0" y="connsiteY0"/>
                    </a:cxn>
                    <a:cxn ang="0">
                      <a:pos x="connsiteX1" y="connsiteY1"/>
                    </a:cxn>
                  </a:cxnLst>
                  <a:rect l="l" t="t" r="r" b="b"/>
                  <a:pathLst>
                    <a:path w="150114" h="182403">
                      <a:moveTo>
                        <a:pt x="150114" y="0"/>
                      </a:moveTo>
                      <a:lnTo>
                        <a:pt x="0" y="182404"/>
                      </a:lnTo>
                    </a:path>
                  </a:pathLst>
                </a:custGeom>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2" name="Freeform: Shape 243">
                  <a:extLst>
                    <a:ext uri="{FF2B5EF4-FFF2-40B4-BE49-F238E27FC236}">
                      <a16:creationId xmlns:a16="http://schemas.microsoft.com/office/drawing/2014/main" id="{37C79D35-243A-DD48-8DF6-1E3CF71086E5}"/>
                    </a:ext>
                  </a:extLst>
                </p:cNvPr>
                <p:cNvSpPr/>
                <p:nvPr/>
              </p:nvSpPr>
              <p:spPr>
                <a:xfrm>
                  <a:off x="5183310" y="2843342"/>
                  <a:ext cx="127740" cy="462566"/>
                </a:xfrm>
                <a:custGeom>
                  <a:avLst/>
                  <a:gdLst>
                    <a:gd name="connsiteX0" fmla="*/ 33442 w 87067"/>
                    <a:gd name="connsiteY0" fmla="*/ 0 h 315277"/>
                    <a:gd name="connsiteX1" fmla="*/ 87068 w 87067"/>
                    <a:gd name="connsiteY1" fmla="*/ 315278 h 315277"/>
                  </a:gdLst>
                  <a:ahLst/>
                  <a:cxnLst>
                    <a:cxn ang="0">
                      <a:pos x="connsiteX0" y="connsiteY0"/>
                    </a:cxn>
                    <a:cxn ang="0">
                      <a:pos x="connsiteX1" y="connsiteY1"/>
                    </a:cxn>
                  </a:cxnLst>
                  <a:rect l="l" t="t" r="r" b="b"/>
                  <a:pathLst>
                    <a:path w="87067" h="315277">
                      <a:moveTo>
                        <a:pt x="33442" y="0"/>
                      </a:moveTo>
                      <a:cubicBezTo>
                        <a:pt x="-26579" y="104358"/>
                        <a:pt x="-4081" y="236631"/>
                        <a:pt x="87068" y="315278"/>
                      </a:cubicBezTo>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3" name="Freeform: Shape 244">
                  <a:extLst>
                    <a:ext uri="{FF2B5EF4-FFF2-40B4-BE49-F238E27FC236}">
                      <a16:creationId xmlns:a16="http://schemas.microsoft.com/office/drawing/2014/main" id="{2000A29A-CB64-1E42-B15D-A05EA8CC62CF}"/>
                    </a:ext>
                  </a:extLst>
                </p:cNvPr>
                <p:cNvSpPr/>
                <p:nvPr/>
              </p:nvSpPr>
              <p:spPr>
                <a:xfrm>
                  <a:off x="5450802" y="3285501"/>
                  <a:ext cx="363344" cy="110180"/>
                </a:xfrm>
                <a:custGeom>
                  <a:avLst/>
                  <a:gdLst>
                    <a:gd name="connsiteX0" fmla="*/ 247650 w 247650"/>
                    <a:gd name="connsiteY0" fmla="*/ 0 h 75098"/>
                    <a:gd name="connsiteX1" fmla="*/ 246031 w 247650"/>
                    <a:gd name="connsiteY1" fmla="*/ 2000 h 75098"/>
                    <a:gd name="connsiteX2" fmla="*/ 0 w 247650"/>
                    <a:gd name="connsiteY2" fmla="*/ 65532 h 75098"/>
                  </a:gdLst>
                  <a:ahLst/>
                  <a:cxnLst>
                    <a:cxn ang="0">
                      <a:pos x="connsiteX0" y="connsiteY0"/>
                    </a:cxn>
                    <a:cxn ang="0">
                      <a:pos x="connsiteX1" y="connsiteY1"/>
                    </a:cxn>
                    <a:cxn ang="0">
                      <a:pos x="connsiteX2" y="connsiteY2"/>
                    </a:cxn>
                  </a:cxnLst>
                  <a:rect l="l" t="t" r="r" b="b"/>
                  <a:pathLst>
                    <a:path w="247650" h="75098">
                      <a:moveTo>
                        <a:pt x="247650" y="0"/>
                      </a:moveTo>
                      <a:lnTo>
                        <a:pt x="246031" y="2000"/>
                      </a:lnTo>
                      <a:cubicBezTo>
                        <a:pt x="181518" y="66067"/>
                        <a:pt x="87468" y="90354"/>
                        <a:pt x="0" y="65532"/>
                      </a:cubicBezTo>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4" name="Freeform: Shape 245">
                  <a:extLst>
                    <a:ext uri="{FF2B5EF4-FFF2-40B4-BE49-F238E27FC236}">
                      <a16:creationId xmlns:a16="http://schemas.microsoft.com/office/drawing/2014/main" id="{0B4209F0-299F-B74A-A07B-DD5424509ED5}"/>
                    </a:ext>
                  </a:extLst>
                </p:cNvPr>
                <p:cNvSpPr/>
                <p:nvPr/>
              </p:nvSpPr>
              <p:spPr>
                <a:xfrm>
                  <a:off x="5193947" y="2691995"/>
                  <a:ext cx="163782" cy="163782"/>
                </a:xfrm>
                <a:custGeom>
                  <a:avLst/>
                  <a:gdLst>
                    <a:gd name="connsiteX0" fmla="*/ 111633 w 111632"/>
                    <a:gd name="connsiteY0" fmla="*/ 55817 h 111632"/>
                    <a:gd name="connsiteX1" fmla="*/ 55816 w 111632"/>
                    <a:gd name="connsiteY1" fmla="*/ 111633 h 111632"/>
                    <a:gd name="connsiteX2" fmla="*/ 0 w 111632"/>
                    <a:gd name="connsiteY2" fmla="*/ 55817 h 111632"/>
                    <a:gd name="connsiteX3" fmla="*/ 55816 w 111632"/>
                    <a:gd name="connsiteY3" fmla="*/ 0 h 111632"/>
                    <a:gd name="connsiteX4" fmla="*/ 111633 w 111632"/>
                    <a:gd name="connsiteY4" fmla="*/ 55817 h 11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2" h="111632">
                      <a:moveTo>
                        <a:pt x="111633" y="55817"/>
                      </a:moveTo>
                      <a:cubicBezTo>
                        <a:pt x="111633" y="86643"/>
                        <a:pt x="86643" y="111633"/>
                        <a:pt x="55816" y="111633"/>
                      </a:cubicBezTo>
                      <a:cubicBezTo>
                        <a:pt x="24990" y="111633"/>
                        <a:pt x="0" y="86643"/>
                        <a:pt x="0" y="55817"/>
                      </a:cubicBezTo>
                      <a:cubicBezTo>
                        <a:pt x="0" y="24990"/>
                        <a:pt x="24990" y="0"/>
                        <a:pt x="55816" y="0"/>
                      </a:cubicBezTo>
                      <a:cubicBezTo>
                        <a:pt x="86643" y="0"/>
                        <a:pt x="111633" y="24990"/>
                        <a:pt x="111633" y="5581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5" name="Freeform: Shape 246">
                  <a:extLst>
                    <a:ext uri="{FF2B5EF4-FFF2-40B4-BE49-F238E27FC236}">
                      <a16:creationId xmlns:a16="http://schemas.microsoft.com/office/drawing/2014/main" id="{8E850FC6-7DA6-2941-9554-0690739D2319}"/>
                    </a:ext>
                  </a:extLst>
                </p:cNvPr>
                <p:cNvSpPr/>
                <p:nvPr/>
              </p:nvSpPr>
              <p:spPr>
                <a:xfrm>
                  <a:off x="5289533" y="3279215"/>
                  <a:ext cx="163782" cy="163782"/>
                </a:xfrm>
                <a:custGeom>
                  <a:avLst/>
                  <a:gdLst>
                    <a:gd name="connsiteX0" fmla="*/ 111633 w 111632"/>
                    <a:gd name="connsiteY0" fmla="*/ 55817 h 111632"/>
                    <a:gd name="connsiteX1" fmla="*/ 55816 w 111632"/>
                    <a:gd name="connsiteY1" fmla="*/ 111633 h 111632"/>
                    <a:gd name="connsiteX2" fmla="*/ 0 w 111632"/>
                    <a:gd name="connsiteY2" fmla="*/ 55817 h 111632"/>
                    <a:gd name="connsiteX3" fmla="*/ 55816 w 111632"/>
                    <a:gd name="connsiteY3" fmla="*/ 0 h 111632"/>
                    <a:gd name="connsiteX4" fmla="*/ 111633 w 111632"/>
                    <a:gd name="connsiteY4" fmla="*/ 55817 h 11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32" h="111632">
                      <a:moveTo>
                        <a:pt x="111633" y="55817"/>
                      </a:moveTo>
                      <a:cubicBezTo>
                        <a:pt x="111633" y="86643"/>
                        <a:pt x="86643" y="111633"/>
                        <a:pt x="55816" y="111633"/>
                      </a:cubicBezTo>
                      <a:cubicBezTo>
                        <a:pt x="24990" y="111633"/>
                        <a:pt x="0" y="86643"/>
                        <a:pt x="0" y="55817"/>
                      </a:cubicBezTo>
                      <a:cubicBezTo>
                        <a:pt x="0" y="24990"/>
                        <a:pt x="24990" y="0"/>
                        <a:pt x="55816" y="0"/>
                      </a:cubicBezTo>
                      <a:cubicBezTo>
                        <a:pt x="86643" y="0"/>
                        <a:pt x="111633" y="24990"/>
                        <a:pt x="111633" y="5581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6" name="Freeform: Shape 247">
                  <a:extLst>
                    <a:ext uri="{FF2B5EF4-FFF2-40B4-BE49-F238E27FC236}">
                      <a16:creationId xmlns:a16="http://schemas.microsoft.com/office/drawing/2014/main" id="{6BD3DE08-49AF-B942-B353-97B0120EE726}"/>
                    </a:ext>
                  </a:extLst>
                </p:cNvPr>
                <p:cNvSpPr/>
                <p:nvPr/>
              </p:nvSpPr>
              <p:spPr>
                <a:xfrm>
                  <a:off x="5794720" y="3169929"/>
                  <a:ext cx="136671" cy="136671"/>
                </a:xfrm>
                <a:custGeom>
                  <a:avLst/>
                  <a:gdLst>
                    <a:gd name="connsiteX0" fmla="*/ 93154 w 93154"/>
                    <a:gd name="connsiteY0" fmla="*/ 46577 h 93154"/>
                    <a:gd name="connsiteX1" fmla="*/ 46577 w 93154"/>
                    <a:gd name="connsiteY1" fmla="*/ 93154 h 93154"/>
                    <a:gd name="connsiteX2" fmla="*/ 0 w 93154"/>
                    <a:gd name="connsiteY2" fmla="*/ 46577 h 93154"/>
                    <a:gd name="connsiteX3" fmla="*/ 46577 w 93154"/>
                    <a:gd name="connsiteY3" fmla="*/ 0 h 93154"/>
                    <a:gd name="connsiteX4" fmla="*/ 93154 w 93154"/>
                    <a:gd name="connsiteY4" fmla="*/ 46577 h 9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4" h="93154">
                      <a:moveTo>
                        <a:pt x="93154" y="46577"/>
                      </a:moveTo>
                      <a:cubicBezTo>
                        <a:pt x="93154" y="72301"/>
                        <a:pt x="72301" y="93154"/>
                        <a:pt x="46577" y="93154"/>
                      </a:cubicBezTo>
                      <a:cubicBezTo>
                        <a:pt x="20853" y="93154"/>
                        <a:pt x="0" y="72301"/>
                        <a:pt x="0" y="46577"/>
                      </a:cubicBezTo>
                      <a:cubicBezTo>
                        <a:pt x="0" y="20853"/>
                        <a:pt x="20853" y="0"/>
                        <a:pt x="46577" y="0"/>
                      </a:cubicBezTo>
                      <a:cubicBezTo>
                        <a:pt x="72301" y="0"/>
                        <a:pt x="93154" y="20853"/>
                        <a:pt x="93154" y="46577"/>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7" name="Freeform: Shape 248">
                  <a:extLst>
                    <a:ext uri="{FF2B5EF4-FFF2-40B4-BE49-F238E27FC236}">
                      <a16:creationId xmlns:a16="http://schemas.microsoft.com/office/drawing/2014/main" id="{FD60DC54-8493-F146-9BA0-2BE34841716A}"/>
                    </a:ext>
                  </a:extLst>
                </p:cNvPr>
                <p:cNvSpPr/>
                <p:nvPr/>
              </p:nvSpPr>
              <p:spPr>
                <a:xfrm>
                  <a:off x="6102027" y="2818327"/>
                  <a:ext cx="109281" cy="109281"/>
                </a:xfrm>
                <a:custGeom>
                  <a:avLst/>
                  <a:gdLst>
                    <a:gd name="connsiteX0" fmla="*/ 74485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5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5" y="37243"/>
                      </a:moveTo>
                      <a:cubicBezTo>
                        <a:pt x="74485" y="57811"/>
                        <a:pt x="57811" y="74486"/>
                        <a:pt x="37243" y="74486"/>
                      </a:cubicBezTo>
                      <a:cubicBezTo>
                        <a:pt x="16674" y="74486"/>
                        <a:pt x="0" y="57811"/>
                        <a:pt x="0" y="37243"/>
                      </a:cubicBezTo>
                      <a:cubicBezTo>
                        <a:pt x="0" y="16674"/>
                        <a:pt x="16674" y="0"/>
                        <a:pt x="37243" y="0"/>
                      </a:cubicBezTo>
                      <a:cubicBezTo>
                        <a:pt x="57811" y="0"/>
                        <a:pt x="74485" y="16674"/>
                        <a:pt x="74485" y="37243"/>
                      </a:cubicBezTo>
                      <a:close/>
                    </a:path>
                  </a:pathLst>
                </a:custGeom>
                <a:noFill/>
                <a:ln w="19050" cap="flat">
                  <a:solidFill>
                    <a:schemeClr val="tx1"/>
                  </a:solidFill>
                  <a:prstDash val="solid"/>
                  <a:miter/>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19" name="Freeform: Shape 249">
                  <a:extLst>
                    <a:ext uri="{FF2B5EF4-FFF2-40B4-BE49-F238E27FC236}">
                      <a16:creationId xmlns:a16="http://schemas.microsoft.com/office/drawing/2014/main" id="{C73DBA64-553B-E342-9EF1-6A2F3C852E14}"/>
                    </a:ext>
                  </a:extLst>
                </p:cNvPr>
                <p:cNvSpPr/>
                <p:nvPr/>
              </p:nvSpPr>
              <p:spPr>
                <a:xfrm>
                  <a:off x="5485180" y="3910454"/>
                  <a:ext cx="399679" cy="79653"/>
                </a:xfrm>
                <a:custGeom>
                  <a:avLst/>
                  <a:gdLst>
                    <a:gd name="connsiteX0" fmla="*/ 0 w 272415"/>
                    <a:gd name="connsiteY0" fmla="*/ 54292 h 54292"/>
                    <a:gd name="connsiteX1" fmla="*/ 272415 w 272415"/>
                    <a:gd name="connsiteY1" fmla="*/ 0 h 54292"/>
                  </a:gdLst>
                  <a:ahLst/>
                  <a:cxnLst>
                    <a:cxn ang="0">
                      <a:pos x="connsiteX0" y="connsiteY0"/>
                    </a:cxn>
                    <a:cxn ang="0">
                      <a:pos x="connsiteX1" y="connsiteY1"/>
                    </a:cxn>
                  </a:cxnLst>
                  <a:rect l="l" t="t" r="r" b="b"/>
                  <a:pathLst>
                    <a:path w="272415" h="54292">
                      <a:moveTo>
                        <a:pt x="0" y="54292"/>
                      </a:moveTo>
                      <a:lnTo>
                        <a:pt x="272415" y="0"/>
                      </a:lnTo>
                    </a:path>
                  </a:pathLst>
                </a:custGeom>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0" name="Freeform: Shape 251">
                  <a:extLst>
                    <a:ext uri="{FF2B5EF4-FFF2-40B4-BE49-F238E27FC236}">
                      <a16:creationId xmlns:a16="http://schemas.microsoft.com/office/drawing/2014/main" id="{EF23EAED-0352-EA49-B821-0F2D7CB31FD4}"/>
                    </a:ext>
                  </a:extLst>
                </p:cNvPr>
                <p:cNvSpPr/>
                <p:nvPr/>
              </p:nvSpPr>
              <p:spPr>
                <a:xfrm>
                  <a:off x="5184163" y="3555409"/>
                  <a:ext cx="793907" cy="345124"/>
                </a:xfrm>
                <a:custGeom>
                  <a:avLst/>
                  <a:gdLst>
                    <a:gd name="connsiteX0" fmla="*/ 0 w 541115"/>
                    <a:gd name="connsiteY0" fmla="*/ 230564 h 235231"/>
                    <a:gd name="connsiteX1" fmla="*/ 314068 w 541115"/>
                    <a:gd name="connsiteY1" fmla="*/ 3517 h 235231"/>
                    <a:gd name="connsiteX2" fmla="*/ 541115 w 541115"/>
                    <a:gd name="connsiteY2" fmla="*/ 230564 h 235231"/>
                    <a:gd name="connsiteX3" fmla="*/ 517874 w 541115"/>
                    <a:gd name="connsiteY3" fmla="*/ 235232 h 235231"/>
                  </a:gdLst>
                  <a:ahLst/>
                  <a:cxnLst>
                    <a:cxn ang="0">
                      <a:pos x="connsiteX0" y="connsiteY0"/>
                    </a:cxn>
                    <a:cxn ang="0">
                      <a:pos x="connsiteX1" y="connsiteY1"/>
                    </a:cxn>
                    <a:cxn ang="0">
                      <a:pos x="connsiteX2" y="connsiteY2"/>
                    </a:cxn>
                    <a:cxn ang="0">
                      <a:pos x="connsiteX3" y="connsiteY3"/>
                    </a:cxn>
                  </a:cxnLst>
                  <a:rect l="l" t="t" r="r" b="b"/>
                  <a:pathLst>
                    <a:path w="541115" h="235231">
                      <a:moveTo>
                        <a:pt x="0" y="230564"/>
                      </a:moveTo>
                      <a:cubicBezTo>
                        <a:pt x="24032" y="81136"/>
                        <a:pt x="164645" y="-20512"/>
                        <a:pt x="314068" y="3517"/>
                      </a:cubicBezTo>
                      <a:cubicBezTo>
                        <a:pt x="430806" y="22291"/>
                        <a:pt x="522342" y="113826"/>
                        <a:pt x="541115" y="230564"/>
                      </a:cubicBezTo>
                      <a:lnTo>
                        <a:pt x="517874" y="235232"/>
                      </a:lnTo>
                    </a:path>
                  </a:pathLst>
                </a:custGeom>
                <a:noFill/>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1" name="Freeform: Shape 252">
                  <a:extLst>
                    <a:ext uri="{FF2B5EF4-FFF2-40B4-BE49-F238E27FC236}">
                      <a16:creationId xmlns:a16="http://schemas.microsoft.com/office/drawing/2014/main" id="{BD90A55C-F889-AD47-B589-703CB090EFD3}"/>
                    </a:ext>
                  </a:extLst>
                </p:cNvPr>
                <p:cNvSpPr/>
                <p:nvPr/>
              </p:nvSpPr>
              <p:spPr>
                <a:xfrm>
                  <a:off x="5581046" y="3567655"/>
                  <a:ext cx="13975" cy="113756"/>
                </a:xfrm>
                <a:custGeom>
                  <a:avLst/>
                  <a:gdLst>
                    <a:gd name="connsiteX0" fmla="*/ 0 w 9525"/>
                    <a:gd name="connsiteY0" fmla="*/ 0 h 77533"/>
                    <a:gd name="connsiteX1" fmla="*/ 0 w 9525"/>
                    <a:gd name="connsiteY1" fmla="*/ 77533 h 77533"/>
                  </a:gdLst>
                  <a:ahLst/>
                  <a:cxnLst>
                    <a:cxn ang="0">
                      <a:pos x="connsiteX0" y="connsiteY0"/>
                    </a:cxn>
                    <a:cxn ang="0">
                      <a:pos x="connsiteX1" y="connsiteY1"/>
                    </a:cxn>
                  </a:cxnLst>
                  <a:rect l="l" t="t" r="r" b="b"/>
                  <a:pathLst>
                    <a:path w="9525" h="77533">
                      <a:moveTo>
                        <a:pt x="0" y="0"/>
                      </a:moveTo>
                      <a:lnTo>
                        <a:pt x="0" y="77533"/>
                      </a:lnTo>
                    </a:path>
                  </a:pathLst>
                </a:custGeom>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2" name="Freeform: Shape 253">
                  <a:extLst>
                    <a:ext uri="{FF2B5EF4-FFF2-40B4-BE49-F238E27FC236}">
                      <a16:creationId xmlns:a16="http://schemas.microsoft.com/office/drawing/2014/main" id="{D4233BD6-2143-4C47-A590-04FF93DFA825}"/>
                    </a:ext>
                  </a:extLst>
                </p:cNvPr>
                <p:cNvSpPr/>
                <p:nvPr/>
              </p:nvSpPr>
              <p:spPr>
                <a:xfrm>
                  <a:off x="4622238" y="4336964"/>
                  <a:ext cx="1880725" cy="133178"/>
                </a:xfrm>
                <a:custGeom>
                  <a:avLst/>
                  <a:gdLst>
                    <a:gd name="connsiteX0" fmla="*/ 0 w 1281874"/>
                    <a:gd name="connsiteY0" fmla="*/ 0 h 90773"/>
                    <a:gd name="connsiteX1" fmla="*/ 0 w 1281874"/>
                    <a:gd name="connsiteY1" fmla="*/ 63532 h 90773"/>
                    <a:gd name="connsiteX2" fmla="*/ 4286 w 1281874"/>
                    <a:gd name="connsiteY2" fmla="*/ 66866 h 90773"/>
                    <a:gd name="connsiteX3" fmla="*/ 75819 w 1281874"/>
                    <a:gd name="connsiteY3" fmla="*/ 90773 h 90773"/>
                    <a:gd name="connsiteX4" fmla="*/ 1214438 w 1281874"/>
                    <a:gd name="connsiteY4" fmla="*/ 90773 h 90773"/>
                    <a:gd name="connsiteX5" fmla="*/ 1273683 w 1281874"/>
                    <a:gd name="connsiteY5" fmla="*/ 70104 h 90773"/>
                    <a:gd name="connsiteX6" fmla="*/ 1281875 w 1281874"/>
                    <a:gd name="connsiteY6" fmla="*/ 63532 h 90773"/>
                    <a:gd name="connsiteX7" fmla="*/ 1281875 w 1281874"/>
                    <a:gd name="connsiteY7" fmla="*/ 0 h 9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1874" h="90773">
                      <a:moveTo>
                        <a:pt x="0" y="0"/>
                      </a:moveTo>
                      <a:lnTo>
                        <a:pt x="0" y="63532"/>
                      </a:lnTo>
                      <a:lnTo>
                        <a:pt x="4286" y="66866"/>
                      </a:lnTo>
                      <a:cubicBezTo>
                        <a:pt x="24906" y="82382"/>
                        <a:pt x="50013" y="90773"/>
                        <a:pt x="75819" y="90773"/>
                      </a:cubicBezTo>
                      <a:lnTo>
                        <a:pt x="1214438" y="90773"/>
                      </a:lnTo>
                      <a:cubicBezTo>
                        <a:pt x="1235954" y="90773"/>
                        <a:pt x="1256833" y="83487"/>
                        <a:pt x="1273683" y="70104"/>
                      </a:cubicBezTo>
                      <a:lnTo>
                        <a:pt x="1281875" y="63532"/>
                      </a:lnTo>
                      <a:lnTo>
                        <a:pt x="1281875" y="0"/>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3" name="Freeform: Shape 254">
                  <a:extLst>
                    <a:ext uri="{FF2B5EF4-FFF2-40B4-BE49-F238E27FC236}">
                      <a16:creationId xmlns:a16="http://schemas.microsoft.com/office/drawing/2014/main" id="{BA98A768-9A25-B44A-BF23-0992C22C0638}"/>
                    </a:ext>
                  </a:extLst>
                </p:cNvPr>
                <p:cNvSpPr/>
                <p:nvPr/>
              </p:nvSpPr>
              <p:spPr>
                <a:xfrm>
                  <a:off x="4884265" y="3281310"/>
                  <a:ext cx="1370926" cy="940642"/>
                </a:xfrm>
                <a:custGeom>
                  <a:avLst/>
                  <a:gdLst>
                    <a:gd name="connsiteX0" fmla="*/ 741331 w 934402"/>
                    <a:gd name="connsiteY0" fmla="*/ 0 h 641127"/>
                    <a:gd name="connsiteX1" fmla="*/ 903827 w 934402"/>
                    <a:gd name="connsiteY1" fmla="*/ 0 h 641127"/>
                    <a:gd name="connsiteX2" fmla="*/ 929735 w 934402"/>
                    <a:gd name="connsiteY2" fmla="*/ 25718 h 641127"/>
                    <a:gd name="connsiteX3" fmla="*/ 929735 w 934402"/>
                    <a:gd name="connsiteY3" fmla="*/ 25908 h 641127"/>
                    <a:gd name="connsiteX4" fmla="*/ 934403 w 934402"/>
                    <a:gd name="connsiteY4" fmla="*/ 615220 h 641127"/>
                    <a:gd name="connsiteX5" fmla="*/ 908685 w 934402"/>
                    <a:gd name="connsiteY5" fmla="*/ 641128 h 641127"/>
                    <a:gd name="connsiteX6" fmla="*/ 908590 w 934402"/>
                    <a:gd name="connsiteY6" fmla="*/ 641128 h 641127"/>
                    <a:gd name="connsiteX7" fmla="*/ 25908 w 934402"/>
                    <a:gd name="connsiteY7" fmla="*/ 641128 h 641127"/>
                    <a:gd name="connsiteX8" fmla="*/ 0 w 934402"/>
                    <a:gd name="connsiteY8" fmla="*/ 615315 h 641127"/>
                    <a:gd name="connsiteX9" fmla="*/ 0 w 934402"/>
                    <a:gd name="connsiteY9" fmla="*/ 25908 h 641127"/>
                    <a:gd name="connsiteX10" fmla="*/ 25908 w 934402"/>
                    <a:gd name="connsiteY10" fmla="*/ 0 h 641127"/>
                    <a:gd name="connsiteX11" fmla="*/ 205169 w 934402"/>
                    <a:gd name="connsiteY11" fmla="*/ 0 h 64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402" h="641127">
                      <a:moveTo>
                        <a:pt x="741331" y="0"/>
                      </a:moveTo>
                      <a:lnTo>
                        <a:pt x="903827" y="0"/>
                      </a:lnTo>
                      <a:cubicBezTo>
                        <a:pt x="918086" y="-52"/>
                        <a:pt x="929678" y="11462"/>
                        <a:pt x="929735" y="25718"/>
                      </a:cubicBezTo>
                      <a:cubicBezTo>
                        <a:pt x="929735" y="25781"/>
                        <a:pt x="929735" y="25844"/>
                        <a:pt x="929735" y="25908"/>
                      </a:cubicBezTo>
                      <a:lnTo>
                        <a:pt x="934403" y="615220"/>
                      </a:lnTo>
                      <a:cubicBezTo>
                        <a:pt x="934460" y="629479"/>
                        <a:pt x="922944" y="641071"/>
                        <a:pt x="908685" y="641128"/>
                      </a:cubicBezTo>
                      <a:cubicBezTo>
                        <a:pt x="908656" y="641128"/>
                        <a:pt x="908618" y="641128"/>
                        <a:pt x="908590" y="641128"/>
                      </a:cubicBezTo>
                      <a:lnTo>
                        <a:pt x="25908" y="641128"/>
                      </a:lnTo>
                      <a:cubicBezTo>
                        <a:pt x="11637" y="641128"/>
                        <a:pt x="52" y="629584"/>
                        <a:pt x="0" y="615315"/>
                      </a:cubicBezTo>
                      <a:lnTo>
                        <a:pt x="0" y="25908"/>
                      </a:lnTo>
                      <a:cubicBezTo>
                        <a:pt x="0" y="11600"/>
                        <a:pt x="11600" y="0"/>
                        <a:pt x="25908" y="0"/>
                      </a:cubicBezTo>
                      <a:lnTo>
                        <a:pt x="205169"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4" name="Freeform: Shape 255">
                  <a:extLst>
                    <a:ext uri="{FF2B5EF4-FFF2-40B4-BE49-F238E27FC236}">
                      <a16:creationId xmlns:a16="http://schemas.microsoft.com/office/drawing/2014/main" id="{D636C744-3662-5D45-BF79-1BDC20B4E5E6}"/>
                    </a:ext>
                  </a:extLst>
                </p:cNvPr>
                <p:cNvSpPr/>
                <p:nvPr/>
              </p:nvSpPr>
              <p:spPr>
                <a:xfrm>
                  <a:off x="4786020" y="3191872"/>
                  <a:ext cx="1557348" cy="1139503"/>
                </a:xfrm>
                <a:custGeom>
                  <a:avLst/>
                  <a:gdLst>
                    <a:gd name="connsiteX0" fmla="*/ 826867 w 1061467"/>
                    <a:gd name="connsiteY0" fmla="*/ 0 h 776668"/>
                    <a:gd name="connsiteX1" fmla="*/ 1035560 w 1061467"/>
                    <a:gd name="connsiteY1" fmla="*/ 0 h 776668"/>
                    <a:gd name="connsiteX2" fmla="*/ 1061468 w 1061467"/>
                    <a:gd name="connsiteY2" fmla="*/ 25718 h 776668"/>
                    <a:gd name="connsiteX3" fmla="*/ 1061468 w 1061467"/>
                    <a:gd name="connsiteY3" fmla="*/ 25813 h 776668"/>
                    <a:gd name="connsiteX4" fmla="*/ 1061468 w 1061467"/>
                    <a:gd name="connsiteY4" fmla="*/ 750761 h 776668"/>
                    <a:gd name="connsiteX5" fmla="*/ 1035560 w 1061467"/>
                    <a:gd name="connsiteY5" fmla="*/ 776669 h 776668"/>
                    <a:gd name="connsiteX6" fmla="*/ 25910 w 1061467"/>
                    <a:gd name="connsiteY6" fmla="*/ 776669 h 776668"/>
                    <a:gd name="connsiteX7" fmla="*/ 2 w 1061467"/>
                    <a:gd name="connsiteY7" fmla="*/ 750761 h 776668"/>
                    <a:gd name="connsiteX8" fmla="*/ 2 w 1061467"/>
                    <a:gd name="connsiteY8" fmla="*/ 26099 h 776668"/>
                    <a:gd name="connsiteX9" fmla="*/ 25527 w 1061467"/>
                    <a:gd name="connsiteY9" fmla="*/ 2 h 776668"/>
                    <a:gd name="connsiteX10" fmla="*/ 25814 w 1061467"/>
                    <a:gd name="connsiteY10" fmla="*/ 0 h 776668"/>
                    <a:gd name="connsiteX11" fmla="*/ 243556 w 1061467"/>
                    <a:gd name="connsiteY11" fmla="*/ 0 h 77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1467" h="776668">
                      <a:moveTo>
                        <a:pt x="826867" y="0"/>
                      </a:moveTo>
                      <a:lnTo>
                        <a:pt x="1035560" y="0"/>
                      </a:lnTo>
                      <a:cubicBezTo>
                        <a:pt x="1049819" y="-52"/>
                        <a:pt x="1061411" y="11462"/>
                        <a:pt x="1061468" y="25718"/>
                      </a:cubicBezTo>
                      <a:cubicBezTo>
                        <a:pt x="1061468" y="25749"/>
                        <a:pt x="1061468" y="25782"/>
                        <a:pt x="1061468" y="25813"/>
                      </a:cubicBezTo>
                      <a:lnTo>
                        <a:pt x="1061468" y="750761"/>
                      </a:lnTo>
                      <a:cubicBezTo>
                        <a:pt x="1061468" y="765067"/>
                        <a:pt x="1049866" y="776669"/>
                        <a:pt x="1035560" y="776669"/>
                      </a:cubicBezTo>
                      <a:lnTo>
                        <a:pt x="25910" y="776669"/>
                      </a:lnTo>
                      <a:cubicBezTo>
                        <a:pt x="11601" y="776669"/>
                        <a:pt x="2" y="765067"/>
                        <a:pt x="2" y="750761"/>
                      </a:cubicBezTo>
                      <a:lnTo>
                        <a:pt x="2" y="26099"/>
                      </a:lnTo>
                      <a:cubicBezTo>
                        <a:pt x="-157" y="11844"/>
                        <a:pt x="11272" y="159"/>
                        <a:pt x="25527" y="2"/>
                      </a:cubicBezTo>
                      <a:cubicBezTo>
                        <a:pt x="25623" y="0"/>
                        <a:pt x="25718" y="0"/>
                        <a:pt x="25814" y="0"/>
                      </a:cubicBezTo>
                      <a:lnTo>
                        <a:pt x="243556"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5" name="Freeform: Shape 256">
                  <a:extLst>
                    <a:ext uri="{FF2B5EF4-FFF2-40B4-BE49-F238E27FC236}">
                      <a16:creationId xmlns:a16="http://schemas.microsoft.com/office/drawing/2014/main" id="{1057047E-61BE-BB4C-85C8-2A4ED6F2C3AA}"/>
                    </a:ext>
                  </a:extLst>
                </p:cNvPr>
                <p:cNvSpPr/>
                <p:nvPr/>
              </p:nvSpPr>
              <p:spPr>
                <a:xfrm>
                  <a:off x="5856071" y="2712397"/>
                  <a:ext cx="13975" cy="313176"/>
                </a:xfrm>
                <a:custGeom>
                  <a:avLst/>
                  <a:gdLst>
                    <a:gd name="connsiteX0" fmla="*/ 0 w 9525"/>
                    <a:gd name="connsiteY0" fmla="*/ 0 h 213455"/>
                    <a:gd name="connsiteX1" fmla="*/ 0 w 9525"/>
                    <a:gd name="connsiteY1" fmla="*/ 213455 h 213455"/>
                  </a:gdLst>
                  <a:ahLst/>
                  <a:cxnLst>
                    <a:cxn ang="0">
                      <a:pos x="connsiteX0" y="connsiteY0"/>
                    </a:cxn>
                    <a:cxn ang="0">
                      <a:pos x="connsiteX1" y="connsiteY1"/>
                    </a:cxn>
                  </a:cxnLst>
                  <a:rect l="l" t="t" r="r" b="b"/>
                  <a:pathLst>
                    <a:path w="9525" h="213455">
                      <a:moveTo>
                        <a:pt x="0" y="0"/>
                      </a:moveTo>
                      <a:lnTo>
                        <a:pt x="0" y="213455"/>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6" name="Freeform: Shape 257">
                  <a:extLst>
                    <a:ext uri="{FF2B5EF4-FFF2-40B4-BE49-F238E27FC236}">
                      <a16:creationId xmlns:a16="http://schemas.microsoft.com/office/drawing/2014/main" id="{D12924AC-D0EB-1440-AA88-EE5935136C95}"/>
                    </a:ext>
                  </a:extLst>
                </p:cNvPr>
                <p:cNvSpPr/>
                <p:nvPr/>
              </p:nvSpPr>
              <p:spPr>
                <a:xfrm>
                  <a:off x="5599633" y="2904830"/>
                  <a:ext cx="13975" cy="313034"/>
                </a:xfrm>
                <a:custGeom>
                  <a:avLst/>
                  <a:gdLst>
                    <a:gd name="connsiteX0" fmla="*/ 0 w 9525"/>
                    <a:gd name="connsiteY0" fmla="*/ 0 h 213360"/>
                    <a:gd name="connsiteX1" fmla="*/ 0 w 9525"/>
                    <a:gd name="connsiteY1" fmla="*/ 213360 h 213360"/>
                  </a:gdLst>
                  <a:ahLst/>
                  <a:cxnLst>
                    <a:cxn ang="0">
                      <a:pos x="connsiteX0" y="connsiteY0"/>
                    </a:cxn>
                    <a:cxn ang="0">
                      <a:pos x="connsiteX1" y="connsiteY1"/>
                    </a:cxn>
                  </a:cxnLst>
                  <a:rect l="l" t="t" r="r" b="b"/>
                  <a:pathLst>
                    <a:path w="9525" h="213360">
                      <a:moveTo>
                        <a:pt x="0" y="0"/>
                      </a:moveTo>
                      <a:lnTo>
                        <a:pt x="0" y="21336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7" name="Freeform: Shape 258">
                  <a:extLst>
                    <a:ext uri="{FF2B5EF4-FFF2-40B4-BE49-F238E27FC236}">
                      <a16:creationId xmlns:a16="http://schemas.microsoft.com/office/drawing/2014/main" id="{BDC50510-7442-E34F-A7F1-867EF764626F}"/>
                    </a:ext>
                  </a:extLst>
                </p:cNvPr>
                <p:cNvSpPr/>
                <p:nvPr/>
              </p:nvSpPr>
              <p:spPr>
                <a:xfrm>
                  <a:off x="5599633" y="2505293"/>
                  <a:ext cx="13975" cy="313034"/>
                </a:xfrm>
                <a:custGeom>
                  <a:avLst/>
                  <a:gdLst>
                    <a:gd name="connsiteX0" fmla="*/ 0 w 9525"/>
                    <a:gd name="connsiteY0" fmla="*/ 0 h 213360"/>
                    <a:gd name="connsiteX1" fmla="*/ 0 w 9525"/>
                    <a:gd name="connsiteY1" fmla="*/ 213360 h 213360"/>
                  </a:gdLst>
                  <a:ahLst/>
                  <a:cxnLst>
                    <a:cxn ang="0">
                      <a:pos x="connsiteX0" y="connsiteY0"/>
                    </a:cxn>
                    <a:cxn ang="0">
                      <a:pos x="connsiteX1" y="connsiteY1"/>
                    </a:cxn>
                  </a:cxnLst>
                  <a:rect l="l" t="t" r="r" b="b"/>
                  <a:pathLst>
                    <a:path w="9525" h="213360">
                      <a:moveTo>
                        <a:pt x="0" y="0"/>
                      </a:moveTo>
                      <a:lnTo>
                        <a:pt x="0" y="21336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8" name="Freeform: Shape 259">
                  <a:extLst>
                    <a:ext uri="{FF2B5EF4-FFF2-40B4-BE49-F238E27FC236}">
                      <a16:creationId xmlns:a16="http://schemas.microsoft.com/office/drawing/2014/main" id="{BE4FBBAC-A98F-904B-95C4-B02803CC93DF}"/>
                    </a:ext>
                  </a:extLst>
                </p:cNvPr>
                <p:cNvSpPr/>
                <p:nvPr/>
              </p:nvSpPr>
              <p:spPr>
                <a:xfrm>
                  <a:off x="5397416" y="2964223"/>
                  <a:ext cx="13975" cy="199420"/>
                </a:xfrm>
                <a:custGeom>
                  <a:avLst/>
                  <a:gdLst>
                    <a:gd name="connsiteX0" fmla="*/ 0 w 9525"/>
                    <a:gd name="connsiteY0" fmla="*/ 0 h 135921"/>
                    <a:gd name="connsiteX1" fmla="*/ 0 w 9525"/>
                    <a:gd name="connsiteY1" fmla="*/ 135922 h 135921"/>
                  </a:gdLst>
                  <a:ahLst/>
                  <a:cxnLst>
                    <a:cxn ang="0">
                      <a:pos x="connsiteX0" y="connsiteY0"/>
                    </a:cxn>
                    <a:cxn ang="0">
                      <a:pos x="connsiteX1" y="connsiteY1"/>
                    </a:cxn>
                  </a:cxnLst>
                  <a:rect l="l" t="t" r="r" b="b"/>
                  <a:pathLst>
                    <a:path w="9525" h="135921">
                      <a:moveTo>
                        <a:pt x="0" y="0"/>
                      </a:moveTo>
                      <a:lnTo>
                        <a:pt x="0" y="13592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29" name="Freeform: Shape 260">
                  <a:extLst>
                    <a:ext uri="{FF2B5EF4-FFF2-40B4-BE49-F238E27FC236}">
                      <a16:creationId xmlns:a16="http://schemas.microsoft.com/office/drawing/2014/main" id="{B8E34968-7CFA-5647-8B31-27A131EDE527}"/>
                    </a:ext>
                  </a:extLst>
                </p:cNvPr>
                <p:cNvSpPr/>
                <p:nvPr/>
              </p:nvSpPr>
              <p:spPr>
                <a:xfrm>
                  <a:off x="5856071" y="2557556"/>
                  <a:ext cx="13975" cy="61905"/>
                </a:xfrm>
                <a:custGeom>
                  <a:avLst/>
                  <a:gdLst>
                    <a:gd name="connsiteX0" fmla="*/ 0 w 9525"/>
                    <a:gd name="connsiteY0" fmla="*/ 0 h 42195"/>
                    <a:gd name="connsiteX1" fmla="*/ 0 w 9525"/>
                    <a:gd name="connsiteY1" fmla="*/ 42196 h 42195"/>
                  </a:gdLst>
                  <a:ahLst/>
                  <a:cxnLst>
                    <a:cxn ang="0">
                      <a:pos x="connsiteX0" y="connsiteY0"/>
                    </a:cxn>
                    <a:cxn ang="0">
                      <a:pos x="connsiteX1" y="connsiteY1"/>
                    </a:cxn>
                  </a:cxnLst>
                  <a:rect l="l" t="t" r="r" b="b"/>
                  <a:pathLst>
                    <a:path w="9525" h="42195">
                      <a:moveTo>
                        <a:pt x="0" y="0"/>
                      </a:moveTo>
                      <a:lnTo>
                        <a:pt x="0" y="42196"/>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130" name="Freeform: Shape 250">
                  <a:extLst>
                    <a:ext uri="{FF2B5EF4-FFF2-40B4-BE49-F238E27FC236}">
                      <a16:creationId xmlns:a16="http://schemas.microsoft.com/office/drawing/2014/main" id="{D7DEE62A-7B55-6041-A456-A02818B9BA12}"/>
                    </a:ext>
                  </a:extLst>
                </p:cNvPr>
                <p:cNvSpPr/>
                <p:nvPr/>
              </p:nvSpPr>
              <p:spPr>
                <a:xfrm>
                  <a:off x="5484341" y="3870346"/>
                  <a:ext cx="203193" cy="203194"/>
                </a:xfrm>
                <a:custGeom>
                  <a:avLst/>
                  <a:gdLst>
                    <a:gd name="connsiteX0" fmla="*/ 138494 w 138493"/>
                    <a:gd name="connsiteY0" fmla="*/ 69247 h 138493"/>
                    <a:gd name="connsiteX1" fmla="*/ 69247 w 138493"/>
                    <a:gd name="connsiteY1" fmla="*/ 138494 h 138493"/>
                    <a:gd name="connsiteX2" fmla="*/ 0 w 138493"/>
                    <a:gd name="connsiteY2" fmla="*/ 69247 h 138493"/>
                    <a:gd name="connsiteX3" fmla="*/ 69247 w 138493"/>
                    <a:gd name="connsiteY3" fmla="*/ 0 h 138493"/>
                    <a:gd name="connsiteX4" fmla="*/ 138494 w 138493"/>
                    <a:gd name="connsiteY4" fmla="*/ 69247 h 138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93" h="138493">
                      <a:moveTo>
                        <a:pt x="138494" y="69247"/>
                      </a:moveTo>
                      <a:cubicBezTo>
                        <a:pt x="138494" y="107491"/>
                        <a:pt x="107491" y="138494"/>
                        <a:pt x="69247" y="138494"/>
                      </a:cubicBezTo>
                      <a:cubicBezTo>
                        <a:pt x="31003" y="138494"/>
                        <a:pt x="0" y="107491"/>
                        <a:pt x="0" y="69247"/>
                      </a:cubicBezTo>
                      <a:cubicBezTo>
                        <a:pt x="0" y="31003"/>
                        <a:pt x="31003" y="0"/>
                        <a:pt x="69247" y="0"/>
                      </a:cubicBezTo>
                      <a:cubicBezTo>
                        <a:pt x="107491" y="0"/>
                        <a:pt x="138494" y="31003"/>
                        <a:pt x="138494" y="69247"/>
                      </a:cubicBezTo>
                      <a:close/>
                    </a:path>
                  </a:pathLst>
                </a:custGeom>
                <a:solidFill>
                  <a:schemeClr val="bg1"/>
                </a:solidFill>
                <a:ln w="19050" cap="rnd">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109" name="Rectangle 108">
                <a:extLst>
                  <a:ext uri="{FF2B5EF4-FFF2-40B4-BE49-F238E27FC236}">
                    <a16:creationId xmlns:a16="http://schemas.microsoft.com/office/drawing/2014/main" id="{47D0ECF4-6096-BD44-B05A-E715A7B26658}"/>
                  </a:ext>
                </a:extLst>
              </p:cNvPr>
              <p:cNvSpPr/>
              <p:nvPr/>
            </p:nvSpPr>
            <p:spPr>
              <a:xfrm>
                <a:off x="3962400" y="1866901"/>
                <a:ext cx="45720" cy="5029200"/>
              </a:xfrm>
              <a:prstGeom prst="rect">
                <a:avLst/>
              </a:prstGeom>
              <a:solidFill>
                <a:schemeClr val="accent1">
                  <a:lumMod val="60000"/>
                  <a:lumOff val="40000"/>
                </a:schemeClr>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132" name="Graphic 5" descr="Checkmark with solid fill">
              <a:extLst>
                <a:ext uri="{FF2B5EF4-FFF2-40B4-BE49-F238E27FC236}">
                  <a16:creationId xmlns:a16="http://schemas.microsoft.com/office/drawing/2014/main" id="{A031A43C-2AB7-3449-ABB8-CB18CC4132C6}"/>
                </a:ext>
              </a:extLst>
            </p:cNvPr>
            <p:cNvSpPr/>
            <p:nvPr/>
          </p:nvSpPr>
          <p:spPr>
            <a:xfrm>
              <a:off x="7683916" y="2331430"/>
              <a:ext cx="1062918" cy="746572"/>
            </a:xfrm>
            <a:custGeom>
              <a:avLst/>
              <a:gdLst>
                <a:gd name="connsiteX0" fmla="*/ 802958 w 880109"/>
                <a:gd name="connsiteY0" fmla="*/ 0 h 618172"/>
                <a:gd name="connsiteX1" fmla="*/ 315278 w 880109"/>
                <a:gd name="connsiteY1" fmla="*/ 461010 h 618172"/>
                <a:gd name="connsiteX2" fmla="*/ 80963 w 880109"/>
                <a:gd name="connsiteY2" fmla="*/ 220980 h 618172"/>
                <a:gd name="connsiteX3" fmla="*/ 0 w 880109"/>
                <a:gd name="connsiteY3" fmla="*/ 298132 h 618172"/>
                <a:gd name="connsiteX4" fmla="*/ 311468 w 880109"/>
                <a:gd name="connsiteY4" fmla="*/ 618173 h 618172"/>
                <a:gd name="connsiteX5" fmla="*/ 393383 w 880109"/>
                <a:gd name="connsiteY5" fmla="*/ 541973 h 618172"/>
                <a:gd name="connsiteX6" fmla="*/ 880110 w 880109"/>
                <a:gd name="connsiteY6" fmla="*/ 80010 h 61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109" h="618172">
                  <a:moveTo>
                    <a:pt x="802958" y="0"/>
                  </a:moveTo>
                  <a:lnTo>
                    <a:pt x="315278" y="461010"/>
                  </a:lnTo>
                  <a:lnTo>
                    <a:pt x="80963" y="220980"/>
                  </a:lnTo>
                  <a:lnTo>
                    <a:pt x="0" y="298132"/>
                  </a:lnTo>
                  <a:lnTo>
                    <a:pt x="311468" y="618173"/>
                  </a:lnTo>
                  <a:lnTo>
                    <a:pt x="393383" y="541973"/>
                  </a:lnTo>
                  <a:lnTo>
                    <a:pt x="880110" y="80010"/>
                  </a:lnTo>
                  <a:close/>
                </a:path>
              </a:pathLst>
            </a:custGeom>
            <a:solidFill>
              <a:schemeClr val="accent1">
                <a:lumMod val="60000"/>
                <a:lumOff val="40000"/>
              </a:schemeClr>
            </a:solidFill>
            <a:ln w="9525" cap="flat">
              <a:noFill/>
              <a:prstDash val="solid"/>
              <a:miter/>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108" name="Group 107">
            <a:extLst>
              <a:ext uri="{FF2B5EF4-FFF2-40B4-BE49-F238E27FC236}">
                <a16:creationId xmlns:a16="http://schemas.microsoft.com/office/drawing/2014/main" id="{E8E18EFD-C063-4770-BED6-CFA0542FCA74}"/>
              </a:ext>
            </a:extLst>
          </p:cNvPr>
          <p:cNvGrpSpPr/>
          <p:nvPr/>
        </p:nvGrpSpPr>
        <p:grpSpPr>
          <a:xfrm>
            <a:off x="322519" y="144819"/>
            <a:ext cx="11535924" cy="1026010"/>
            <a:chOff x="363159" y="1289415"/>
            <a:chExt cx="11535924" cy="1026010"/>
          </a:xfrm>
        </p:grpSpPr>
        <p:cxnSp>
          <p:nvCxnSpPr>
            <p:cNvPr id="131" name="Straight Connector 130">
              <a:extLst>
                <a:ext uri="{FF2B5EF4-FFF2-40B4-BE49-F238E27FC236}">
                  <a16:creationId xmlns:a16="http://schemas.microsoft.com/office/drawing/2014/main" id="{BA44EEBC-92A8-42B8-9C4A-A8C56541DC89}"/>
                </a:ext>
              </a:extLst>
            </p:cNvPr>
            <p:cNvCxnSpPr>
              <a:cxnSpLocks/>
              <a:stCxn id="134" idx="3"/>
              <a:endCxn id="139"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C95067DC-AA09-4F5D-9285-97138876F86F}"/>
                </a:ext>
              </a:extLst>
            </p:cNvPr>
            <p:cNvGrpSpPr/>
            <p:nvPr/>
          </p:nvGrpSpPr>
          <p:grpSpPr>
            <a:xfrm>
              <a:off x="363159" y="1289415"/>
              <a:ext cx="11535924" cy="1026010"/>
              <a:chOff x="-70653" y="1289415"/>
              <a:chExt cx="11535924" cy="1026010"/>
            </a:xfrm>
          </p:grpSpPr>
          <p:sp>
            <p:nvSpPr>
              <p:cNvPr id="134" name="Rectangle: Rounded Corners 11">
                <a:extLst>
                  <a:ext uri="{FF2B5EF4-FFF2-40B4-BE49-F238E27FC236}">
                    <a16:creationId xmlns:a16="http://schemas.microsoft.com/office/drawing/2014/main" id="{1C499446-16B4-4E33-BD14-423C941090A5}"/>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35" name="Rectangle: Rounded Corners 11">
                <a:extLst>
                  <a:ext uri="{FF2B5EF4-FFF2-40B4-BE49-F238E27FC236}">
                    <a16:creationId xmlns:a16="http://schemas.microsoft.com/office/drawing/2014/main" id="{C637F50A-FA05-4887-95D3-D835EC427DF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36" name="Rectangle: Rounded Corners 11">
                <a:extLst>
                  <a:ext uri="{FF2B5EF4-FFF2-40B4-BE49-F238E27FC236}">
                    <a16:creationId xmlns:a16="http://schemas.microsoft.com/office/drawing/2014/main" id="{EC55A3B5-4CBF-408C-839D-9FE736FCDA2E}"/>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37" name="Rectangle: Rounded Corners 11">
                <a:extLst>
                  <a:ext uri="{FF2B5EF4-FFF2-40B4-BE49-F238E27FC236}">
                    <a16:creationId xmlns:a16="http://schemas.microsoft.com/office/drawing/2014/main" id="{789747D2-2878-483E-9450-62A6D06DF038}"/>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38" name="Rectangle: Rounded Corners 11">
                <a:extLst>
                  <a:ext uri="{FF2B5EF4-FFF2-40B4-BE49-F238E27FC236}">
                    <a16:creationId xmlns:a16="http://schemas.microsoft.com/office/drawing/2014/main" id="{B0308104-7793-467B-ABBD-73E51CF4D9E1}"/>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39" name="Rectangle: Rounded Corners 11">
                <a:extLst>
                  <a:ext uri="{FF2B5EF4-FFF2-40B4-BE49-F238E27FC236}">
                    <a16:creationId xmlns:a16="http://schemas.microsoft.com/office/drawing/2014/main" id="{3D3D983B-AC1E-4370-8AA4-E0AE1FB28B90}"/>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10" name="TextBox 9">
            <a:extLst>
              <a:ext uri="{FF2B5EF4-FFF2-40B4-BE49-F238E27FC236}">
                <a16:creationId xmlns:a16="http://schemas.microsoft.com/office/drawing/2014/main" id="{3B4EC6F7-3836-4CA0-8B4D-1777368DDB76}"/>
              </a:ext>
            </a:extLst>
          </p:cNvPr>
          <p:cNvSpPr txBox="1"/>
          <p:nvPr/>
        </p:nvSpPr>
        <p:spPr>
          <a:xfrm>
            <a:off x="2841508" y="1518960"/>
            <a:ext cx="6473393" cy="707886"/>
          </a:xfrm>
          <a:prstGeom prst="rect">
            <a:avLst/>
          </a:prstGeom>
          <a:noFill/>
        </p:spPr>
        <p:txBody>
          <a:bodyPr wrap="square" rtlCol="0">
            <a:spAutoFit/>
          </a:bodyPr>
          <a:lstStyle/>
          <a:p>
            <a:pPr algn="ctr"/>
            <a:r>
              <a:rPr lang="en-US" sz="4000" dirty="0">
                <a:latin typeface="+mj-lt"/>
              </a:rPr>
              <a:t>When to use ML:</a:t>
            </a:r>
          </a:p>
        </p:txBody>
      </p:sp>
    </p:spTree>
    <p:custDataLst>
      <p:tags r:id="rId1"/>
    </p:custDataLst>
    <p:extLst>
      <p:ext uri="{BB962C8B-B14F-4D97-AF65-F5344CB8AC3E}">
        <p14:creationId xmlns:p14="http://schemas.microsoft.com/office/powerpoint/2010/main" val="11109102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37C83A1-0F68-4F96-A701-B227EA78FE89}"/>
              </a:ext>
            </a:extLst>
          </p:cNvPr>
          <p:cNvGrpSpPr/>
          <p:nvPr/>
        </p:nvGrpSpPr>
        <p:grpSpPr>
          <a:xfrm>
            <a:off x="859555" y="2331943"/>
            <a:ext cx="10462896" cy="3816795"/>
            <a:chOff x="263865" y="1782342"/>
            <a:chExt cx="11636496" cy="4244917"/>
          </a:xfrm>
        </p:grpSpPr>
        <p:grpSp>
          <p:nvGrpSpPr>
            <p:cNvPr id="3" name="Group 2">
              <a:extLst>
                <a:ext uri="{FF2B5EF4-FFF2-40B4-BE49-F238E27FC236}">
                  <a16:creationId xmlns:a16="http://schemas.microsoft.com/office/drawing/2014/main" id="{EA2CCC54-EE50-4AAD-9E9E-DA6A9EC1A3A4}"/>
                </a:ext>
              </a:extLst>
            </p:cNvPr>
            <p:cNvGrpSpPr/>
            <p:nvPr/>
          </p:nvGrpSpPr>
          <p:grpSpPr>
            <a:xfrm>
              <a:off x="263865" y="1796650"/>
              <a:ext cx="3628272" cy="4230608"/>
              <a:chOff x="457200" y="1819371"/>
              <a:chExt cx="4353926" cy="5076730"/>
            </a:xfrm>
          </p:grpSpPr>
          <p:sp>
            <p:nvSpPr>
              <p:cNvPr id="75" name="Rectangle 74">
                <a:extLst>
                  <a:ext uri="{FF2B5EF4-FFF2-40B4-BE49-F238E27FC236}">
                    <a16:creationId xmlns:a16="http://schemas.microsoft.com/office/drawing/2014/main" id="{FF0835CF-992C-44FF-9248-39ED3686F394}"/>
                  </a:ext>
                </a:extLst>
              </p:cNvPr>
              <p:cNvSpPr/>
              <p:nvPr/>
            </p:nvSpPr>
            <p:spPr>
              <a:xfrm>
                <a:off x="457200" y="1904999"/>
                <a:ext cx="4353926"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Can be solved with traditional algorithms </a:t>
                </a:r>
              </a:p>
            </p:txBody>
          </p:sp>
          <p:grpSp>
            <p:nvGrpSpPr>
              <p:cNvPr id="5" name="Group 4">
                <a:extLst>
                  <a:ext uri="{FF2B5EF4-FFF2-40B4-BE49-F238E27FC236}">
                    <a16:creationId xmlns:a16="http://schemas.microsoft.com/office/drawing/2014/main" id="{477CAB85-9F8C-457B-BB1D-F2C6168823ED}"/>
                  </a:ext>
                </a:extLst>
              </p:cNvPr>
              <p:cNvGrpSpPr/>
              <p:nvPr/>
            </p:nvGrpSpPr>
            <p:grpSpPr>
              <a:xfrm>
                <a:off x="1454674" y="2739658"/>
                <a:ext cx="1205452" cy="1730484"/>
                <a:chOff x="1454674" y="2777758"/>
                <a:chExt cx="1205452" cy="1730484"/>
              </a:xfrm>
            </p:grpSpPr>
            <p:sp>
              <p:nvSpPr>
                <p:cNvPr id="229" name="Freeform: Shape 228">
                  <a:extLst>
                    <a:ext uri="{FF2B5EF4-FFF2-40B4-BE49-F238E27FC236}">
                      <a16:creationId xmlns:a16="http://schemas.microsoft.com/office/drawing/2014/main" id="{4F4675ED-9557-474E-9AF3-897C81D19AA2}"/>
                    </a:ext>
                  </a:extLst>
                </p:cNvPr>
                <p:cNvSpPr/>
                <p:nvPr/>
              </p:nvSpPr>
              <p:spPr>
                <a:xfrm>
                  <a:off x="1454674" y="2777921"/>
                  <a:ext cx="1205452" cy="17303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0" name="Freeform: Shape 229">
                  <a:extLst>
                    <a:ext uri="{FF2B5EF4-FFF2-40B4-BE49-F238E27FC236}">
                      <a16:creationId xmlns:a16="http://schemas.microsoft.com/office/drawing/2014/main" id="{CBCCD369-1D24-4F61-AE13-8819CC7079C6}"/>
                    </a:ext>
                  </a:extLst>
                </p:cNvPr>
                <p:cNvSpPr/>
                <p:nvPr/>
              </p:nvSpPr>
              <p:spPr>
                <a:xfrm>
                  <a:off x="2257753" y="2777758"/>
                  <a:ext cx="402373" cy="402373"/>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1" name="Freeform: Shape 230">
                  <a:extLst>
                    <a:ext uri="{FF2B5EF4-FFF2-40B4-BE49-F238E27FC236}">
                      <a16:creationId xmlns:a16="http://schemas.microsoft.com/office/drawing/2014/main" id="{B84F5C5A-7A73-4CFF-9C88-7FA07B735B7A}"/>
                    </a:ext>
                  </a:extLst>
                </p:cNvPr>
                <p:cNvSpPr/>
                <p:nvPr/>
              </p:nvSpPr>
              <p:spPr>
                <a:xfrm>
                  <a:off x="1982061" y="3740575"/>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2" name="Freeform: Shape 231">
                  <a:extLst>
                    <a:ext uri="{FF2B5EF4-FFF2-40B4-BE49-F238E27FC236}">
                      <a16:creationId xmlns:a16="http://schemas.microsoft.com/office/drawing/2014/main" id="{B36ED093-7DD5-4519-8F80-5139A47B3CFC}"/>
                    </a:ext>
                  </a:extLst>
                </p:cNvPr>
                <p:cNvSpPr/>
                <p:nvPr/>
              </p:nvSpPr>
              <p:spPr>
                <a:xfrm>
                  <a:off x="1982061" y="4212081"/>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3" name="Freeform: Shape 232">
                  <a:extLst>
                    <a:ext uri="{FF2B5EF4-FFF2-40B4-BE49-F238E27FC236}">
                      <a16:creationId xmlns:a16="http://schemas.microsoft.com/office/drawing/2014/main" id="{750201B8-D12E-4C35-998D-C61A99A6E986}"/>
                    </a:ext>
                  </a:extLst>
                </p:cNvPr>
                <p:cNvSpPr/>
                <p:nvPr/>
              </p:nvSpPr>
              <p:spPr>
                <a:xfrm>
                  <a:off x="1982061" y="3514046"/>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4" name="Freeform: Shape 233">
                  <a:extLst>
                    <a:ext uri="{FF2B5EF4-FFF2-40B4-BE49-F238E27FC236}">
                      <a16:creationId xmlns:a16="http://schemas.microsoft.com/office/drawing/2014/main" id="{E1FAA9C1-5E02-46B5-BFC5-FB6C923D58D4}"/>
                    </a:ext>
                  </a:extLst>
                </p:cNvPr>
                <p:cNvSpPr/>
                <p:nvPr/>
              </p:nvSpPr>
              <p:spPr>
                <a:xfrm>
                  <a:off x="1982061" y="3985558"/>
                  <a:ext cx="501544" cy="16778"/>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5" name="Freeform: Shape 234">
                  <a:extLst>
                    <a:ext uri="{FF2B5EF4-FFF2-40B4-BE49-F238E27FC236}">
                      <a16:creationId xmlns:a16="http://schemas.microsoft.com/office/drawing/2014/main" id="{6765131D-B7FE-45ED-A5B9-C7DDAFDED72C}"/>
                    </a:ext>
                  </a:extLst>
                </p:cNvPr>
                <p:cNvSpPr/>
                <p:nvPr/>
              </p:nvSpPr>
              <p:spPr>
                <a:xfrm>
                  <a:off x="1982061" y="3268900"/>
                  <a:ext cx="164106" cy="16778"/>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6" name="Freeform: Shape 235">
                  <a:extLst>
                    <a:ext uri="{FF2B5EF4-FFF2-40B4-BE49-F238E27FC236}">
                      <a16:creationId xmlns:a16="http://schemas.microsoft.com/office/drawing/2014/main" id="{6F7C4D86-A1D6-4C33-B730-CE599E036EB5}"/>
                    </a:ext>
                  </a:extLst>
                </p:cNvPr>
                <p:cNvSpPr/>
                <p:nvPr/>
              </p:nvSpPr>
              <p:spPr>
                <a:xfrm>
                  <a:off x="1626670" y="3180136"/>
                  <a:ext cx="262265" cy="186420"/>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7" name="Freeform: Shape 236">
                  <a:extLst>
                    <a:ext uri="{FF2B5EF4-FFF2-40B4-BE49-F238E27FC236}">
                      <a16:creationId xmlns:a16="http://schemas.microsoft.com/office/drawing/2014/main" id="{91671CD7-0F8A-4ABA-93DF-49573EC99ED5}"/>
                    </a:ext>
                  </a:extLst>
                </p:cNvPr>
                <p:cNvSpPr/>
                <p:nvPr/>
              </p:nvSpPr>
              <p:spPr>
                <a:xfrm>
                  <a:off x="1626670" y="4111400"/>
                  <a:ext cx="262265" cy="186420"/>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8" name="Freeform: Shape 237">
                  <a:extLst>
                    <a:ext uri="{FF2B5EF4-FFF2-40B4-BE49-F238E27FC236}">
                      <a16:creationId xmlns:a16="http://schemas.microsoft.com/office/drawing/2014/main" id="{4DBB9404-D753-4C5C-A483-2A7FC5A99882}"/>
                    </a:ext>
                  </a:extLst>
                </p:cNvPr>
                <p:cNvSpPr/>
                <p:nvPr/>
              </p:nvSpPr>
              <p:spPr>
                <a:xfrm>
                  <a:off x="1663754" y="3645939"/>
                  <a:ext cx="188097" cy="188265"/>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39" name="Freeform: Shape 238">
                  <a:extLst>
                    <a:ext uri="{FF2B5EF4-FFF2-40B4-BE49-F238E27FC236}">
                      <a16:creationId xmlns:a16="http://schemas.microsoft.com/office/drawing/2014/main" id="{A66DAEE5-3A71-4184-B031-E18CE304D603}"/>
                    </a:ext>
                  </a:extLst>
                </p:cNvPr>
                <p:cNvSpPr/>
                <p:nvPr/>
              </p:nvSpPr>
              <p:spPr>
                <a:xfrm>
                  <a:off x="1664425" y="3645939"/>
                  <a:ext cx="187426" cy="189104"/>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9050" cap="flat">
                  <a:solidFill>
                    <a:schemeClr val="tx1"/>
                  </a:solidFill>
                  <a:prstDash val="solid"/>
                  <a:round/>
                </a:ln>
              </p:spPr>
              <p:txBody>
                <a:bodyPr rtlCol="0" anchor="ctr"/>
                <a:lstStyle/>
                <a:p>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5" name="Multiplication Sign 304">
                <a:extLst>
                  <a:ext uri="{FF2B5EF4-FFF2-40B4-BE49-F238E27FC236}">
                    <a16:creationId xmlns:a16="http://schemas.microsoft.com/office/drawing/2014/main" id="{EC54F39E-2528-4147-B416-966FCAB7E70C}"/>
                  </a:ext>
                </a:extLst>
              </p:cNvPr>
              <p:cNvSpPr/>
              <p:nvPr/>
            </p:nvSpPr>
            <p:spPr>
              <a:xfrm>
                <a:off x="2644623"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4" name="Rectangle 83">
                <a:extLst>
                  <a:ext uri="{FF2B5EF4-FFF2-40B4-BE49-F238E27FC236}">
                    <a16:creationId xmlns:a16="http://schemas.microsoft.com/office/drawing/2014/main" id="{FD6F9EF3-0C7F-44AB-AC03-9871D0AAB3C1}"/>
                  </a:ext>
                </a:extLst>
              </p:cNvPr>
              <p:cNvSpPr/>
              <p:nvPr/>
            </p:nvSpPr>
            <p:spPr>
              <a:xfrm>
                <a:off x="4572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7" name="Group 6">
              <a:extLst>
                <a:ext uri="{FF2B5EF4-FFF2-40B4-BE49-F238E27FC236}">
                  <a16:creationId xmlns:a16="http://schemas.microsoft.com/office/drawing/2014/main" id="{4F5F65BB-47A1-4B25-8972-08A9B557C79E}"/>
                </a:ext>
              </a:extLst>
            </p:cNvPr>
            <p:cNvGrpSpPr/>
            <p:nvPr/>
          </p:nvGrpSpPr>
          <p:grpSpPr>
            <a:xfrm>
              <a:off x="4265715" y="1782342"/>
              <a:ext cx="3632794" cy="4230608"/>
              <a:chOff x="7467600" y="1819371"/>
              <a:chExt cx="4359352" cy="5076730"/>
            </a:xfrm>
          </p:grpSpPr>
          <p:sp>
            <p:nvSpPr>
              <p:cNvPr id="196" name="Rectangle 195">
                <a:extLst>
                  <a:ext uri="{FF2B5EF4-FFF2-40B4-BE49-F238E27FC236}">
                    <a16:creationId xmlns:a16="http://schemas.microsoft.com/office/drawing/2014/main" id="{9B0BE875-D18C-457F-B4A6-9D11435AD920}"/>
                  </a:ext>
                </a:extLst>
              </p:cNvPr>
              <p:cNvSpPr/>
              <p:nvPr/>
            </p:nvSpPr>
            <p:spPr>
              <a:xfrm>
                <a:off x="7467600" y="1904999"/>
                <a:ext cx="4359352"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100% accuracy</a:t>
                </a:r>
              </a:p>
            </p:txBody>
          </p:sp>
          <p:grpSp>
            <p:nvGrpSpPr>
              <p:cNvPr id="9" name="Group 8">
                <a:extLst>
                  <a:ext uri="{FF2B5EF4-FFF2-40B4-BE49-F238E27FC236}">
                    <a16:creationId xmlns:a16="http://schemas.microsoft.com/office/drawing/2014/main" id="{2C1DBC34-521B-4E46-8F9C-B40DEAC3949B}"/>
                  </a:ext>
                </a:extLst>
              </p:cNvPr>
              <p:cNvGrpSpPr/>
              <p:nvPr/>
            </p:nvGrpSpPr>
            <p:grpSpPr>
              <a:xfrm>
                <a:off x="8147228" y="2502010"/>
                <a:ext cx="1841144" cy="1968132"/>
                <a:chOff x="8147228" y="2502010"/>
                <a:chExt cx="1841144" cy="1968132"/>
              </a:xfrm>
            </p:grpSpPr>
            <p:sp>
              <p:nvSpPr>
                <p:cNvPr id="264" name="Freeform: Shape 263">
                  <a:extLst>
                    <a:ext uri="{FF2B5EF4-FFF2-40B4-BE49-F238E27FC236}">
                      <a16:creationId xmlns:a16="http://schemas.microsoft.com/office/drawing/2014/main" id="{A2394010-5E88-46D0-80EF-FC1EC1BB6E0C}"/>
                    </a:ext>
                  </a:extLst>
                </p:cNvPr>
                <p:cNvSpPr/>
                <p:nvPr/>
              </p:nvSpPr>
              <p:spPr>
                <a:xfrm>
                  <a:off x="9177907" y="2965744"/>
                  <a:ext cx="302535" cy="171185"/>
                </a:xfrm>
                <a:custGeom>
                  <a:avLst/>
                  <a:gdLst>
                    <a:gd name="connsiteX0" fmla="*/ 60236 w 60236"/>
                    <a:gd name="connsiteY0" fmla="*/ 34084 h 34084"/>
                    <a:gd name="connsiteX1" fmla="*/ 0 w 60236"/>
                    <a:gd name="connsiteY1" fmla="*/ 0 h 34084"/>
                  </a:gdLst>
                  <a:ahLst/>
                  <a:cxnLst>
                    <a:cxn ang="0">
                      <a:pos x="connsiteX0" y="connsiteY0"/>
                    </a:cxn>
                    <a:cxn ang="0">
                      <a:pos x="connsiteX1" y="connsiteY1"/>
                    </a:cxn>
                  </a:cxnLst>
                  <a:rect l="l" t="t" r="r" b="b"/>
                  <a:pathLst>
                    <a:path w="60236" h="34084">
                      <a:moveTo>
                        <a:pt x="60236" y="34084"/>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5" name="Freeform: Shape 264">
                  <a:extLst>
                    <a:ext uri="{FF2B5EF4-FFF2-40B4-BE49-F238E27FC236}">
                      <a16:creationId xmlns:a16="http://schemas.microsoft.com/office/drawing/2014/main" id="{FFC8690D-2CF7-4BC2-B8D6-B511AD079B6B}"/>
                    </a:ext>
                  </a:extLst>
                </p:cNvPr>
                <p:cNvSpPr/>
                <p:nvPr/>
              </p:nvSpPr>
              <p:spPr>
                <a:xfrm>
                  <a:off x="9226477" y="2851276"/>
                  <a:ext cx="317455" cy="158671"/>
                </a:xfrm>
                <a:custGeom>
                  <a:avLst/>
                  <a:gdLst>
                    <a:gd name="connsiteX0" fmla="*/ 63208 w 63207"/>
                    <a:gd name="connsiteY0" fmla="*/ 31593 h 31592"/>
                    <a:gd name="connsiteX1" fmla="*/ 0 w 63207"/>
                    <a:gd name="connsiteY1" fmla="*/ 0 h 31592"/>
                  </a:gdLst>
                  <a:ahLst/>
                  <a:cxnLst>
                    <a:cxn ang="0">
                      <a:pos x="connsiteX0" y="connsiteY0"/>
                    </a:cxn>
                    <a:cxn ang="0">
                      <a:pos x="connsiteX1" y="connsiteY1"/>
                    </a:cxn>
                  </a:cxnLst>
                  <a:rect l="l" t="t" r="r" b="b"/>
                  <a:pathLst>
                    <a:path w="63207" h="31592">
                      <a:moveTo>
                        <a:pt x="63208" y="31593"/>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6" name="Freeform: Shape 265">
                  <a:extLst>
                    <a:ext uri="{FF2B5EF4-FFF2-40B4-BE49-F238E27FC236}">
                      <a16:creationId xmlns:a16="http://schemas.microsoft.com/office/drawing/2014/main" id="{E6648FB5-8A28-4BDC-B2E6-B746011FE5FE}"/>
                    </a:ext>
                  </a:extLst>
                </p:cNvPr>
                <p:cNvSpPr/>
                <p:nvPr/>
              </p:nvSpPr>
              <p:spPr>
                <a:xfrm>
                  <a:off x="8655166" y="2968384"/>
                  <a:ext cx="310453" cy="168544"/>
                </a:xfrm>
                <a:custGeom>
                  <a:avLst/>
                  <a:gdLst>
                    <a:gd name="connsiteX0" fmla="*/ 0 w 61813"/>
                    <a:gd name="connsiteY0" fmla="*/ 33558 h 33558"/>
                    <a:gd name="connsiteX1" fmla="*/ 61813 w 61813"/>
                    <a:gd name="connsiteY1" fmla="*/ 0 h 33558"/>
                  </a:gdLst>
                  <a:ahLst/>
                  <a:cxnLst>
                    <a:cxn ang="0">
                      <a:pos x="connsiteX0" y="connsiteY0"/>
                    </a:cxn>
                    <a:cxn ang="0">
                      <a:pos x="connsiteX1" y="connsiteY1"/>
                    </a:cxn>
                  </a:cxnLst>
                  <a:rect l="l" t="t" r="r" b="b"/>
                  <a:pathLst>
                    <a:path w="61813" h="33558">
                      <a:moveTo>
                        <a:pt x="0" y="33558"/>
                      </a:moveTo>
                      <a:lnTo>
                        <a:pt x="61813"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7" name="Freeform: Shape 266">
                  <a:extLst>
                    <a:ext uri="{FF2B5EF4-FFF2-40B4-BE49-F238E27FC236}">
                      <a16:creationId xmlns:a16="http://schemas.microsoft.com/office/drawing/2014/main" id="{3869C2FE-5958-44FF-AB6B-82224C73C264}"/>
                    </a:ext>
                  </a:extLst>
                </p:cNvPr>
                <p:cNvSpPr/>
                <p:nvPr/>
              </p:nvSpPr>
              <p:spPr>
                <a:xfrm>
                  <a:off x="8591672" y="2851276"/>
                  <a:ext cx="317455" cy="158671"/>
                </a:xfrm>
                <a:custGeom>
                  <a:avLst/>
                  <a:gdLst>
                    <a:gd name="connsiteX0" fmla="*/ 0 w 63207"/>
                    <a:gd name="connsiteY0" fmla="*/ 31593 h 31592"/>
                    <a:gd name="connsiteX1" fmla="*/ 63208 w 63207"/>
                    <a:gd name="connsiteY1" fmla="*/ 0 h 31592"/>
                  </a:gdLst>
                  <a:ahLst/>
                  <a:cxnLst>
                    <a:cxn ang="0">
                      <a:pos x="connsiteX0" y="connsiteY0"/>
                    </a:cxn>
                    <a:cxn ang="0">
                      <a:pos x="connsiteX1" y="connsiteY1"/>
                    </a:cxn>
                  </a:cxnLst>
                  <a:rect l="l" t="t" r="r" b="b"/>
                  <a:pathLst>
                    <a:path w="63207" h="31592">
                      <a:moveTo>
                        <a:pt x="0" y="31593"/>
                      </a:moveTo>
                      <a:lnTo>
                        <a:pt x="63208"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8" name="Freeform: Shape 267">
                  <a:extLst>
                    <a:ext uri="{FF2B5EF4-FFF2-40B4-BE49-F238E27FC236}">
                      <a16:creationId xmlns:a16="http://schemas.microsoft.com/office/drawing/2014/main" id="{31166F9A-7A3E-4B76-842B-7E53D68CFD20}"/>
                    </a:ext>
                  </a:extLst>
                </p:cNvPr>
                <p:cNvSpPr/>
                <p:nvPr/>
              </p:nvSpPr>
              <p:spPr>
                <a:xfrm>
                  <a:off x="9175266" y="3835228"/>
                  <a:ext cx="305172" cy="168544"/>
                </a:xfrm>
                <a:custGeom>
                  <a:avLst/>
                  <a:gdLst>
                    <a:gd name="connsiteX0" fmla="*/ 60762 w 60761"/>
                    <a:gd name="connsiteY0" fmla="*/ 0 h 33558"/>
                    <a:gd name="connsiteX1" fmla="*/ 0 w 60761"/>
                    <a:gd name="connsiteY1" fmla="*/ 33558 h 33558"/>
                  </a:gdLst>
                  <a:ahLst/>
                  <a:cxnLst>
                    <a:cxn ang="0">
                      <a:pos x="connsiteX0" y="connsiteY0"/>
                    </a:cxn>
                    <a:cxn ang="0">
                      <a:pos x="connsiteX1" y="connsiteY1"/>
                    </a:cxn>
                  </a:cxnLst>
                  <a:rect l="l" t="t" r="r" b="b"/>
                  <a:pathLst>
                    <a:path w="60761" h="33558">
                      <a:moveTo>
                        <a:pt x="60762" y="0"/>
                      </a:moveTo>
                      <a:lnTo>
                        <a:pt x="0" y="33558"/>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69" name="Freeform: Shape 268">
                  <a:extLst>
                    <a:ext uri="{FF2B5EF4-FFF2-40B4-BE49-F238E27FC236}">
                      <a16:creationId xmlns:a16="http://schemas.microsoft.com/office/drawing/2014/main" id="{8FE6F0AF-3C8F-46D5-86B2-925F6DFEF897}"/>
                    </a:ext>
                  </a:extLst>
                </p:cNvPr>
                <p:cNvSpPr/>
                <p:nvPr/>
              </p:nvSpPr>
              <p:spPr>
                <a:xfrm>
                  <a:off x="9226477" y="3962212"/>
                  <a:ext cx="317455" cy="158671"/>
                </a:xfrm>
                <a:custGeom>
                  <a:avLst/>
                  <a:gdLst>
                    <a:gd name="connsiteX0" fmla="*/ 63208 w 63207"/>
                    <a:gd name="connsiteY0" fmla="*/ 0 h 31592"/>
                    <a:gd name="connsiteX1" fmla="*/ 0 w 63207"/>
                    <a:gd name="connsiteY1" fmla="*/ 31593 h 31592"/>
                  </a:gdLst>
                  <a:ahLst/>
                  <a:cxnLst>
                    <a:cxn ang="0">
                      <a:pos x="connsiteX0" y="connsiteY0"/>
                    </a:cxn>
                    <a:cxn ang="0">
                      <a:pos x="connsiteX1" y="connsiteY1"/>
                    </a:cxn>
                  </a:cxnLst>
                  <a:rect l="l" t="t" r="r" b="b"/>
                  <a:pathLst>
                    <a:path w="63207" h="31592">
                      <a:moveTo>
                        <a:pt x="63208" y="0"/>
                      </a:moveTo>
                      <a:lnTo>
                        <a:pt x="0" y="31593"/>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0" name="Freeform: Shape 269">
                  <a:extLst>
                    <a:ext uri="{FF2B5EF4-FFF2-40B4-BE49-F238E27FC236}">
                      <a16:creationId xmlns:a16="http://schemas.microsoft.com/office/drawing/2014/main" id="{07A9DB37-BB59-4F4D-AE5E-7F9317AAD632}"/>
                    </a:ext>
                  </a:extLst>
                </p:cNvPr>
                <p:cNvSpPr/>
                <p:nvPr/>
              </p:nvSpPr>
              <p:spPr>
                <a:xfrm>
                  <a:off x="8655166" y="3835228"/>
                  <a:ext cx="302535" cy="163259"/>
                </a:xfrm>
                <a:custGeom>
                  <a:avLst/>
                  <a:gdLst>
                    <a:gd name="connsiteX0" fmla="*/ 0 w 60236"/>
                    <a:gd name="connsiteY0" fmla="*/ 0 h 32506"/>
                    <a:gd name="connsiteX1" fmla="*/ 60236 w 60236"/>
                    <a:gd name="connsiteY1" fmla="*/ 32507 h 32506"/>
                  </a:gdLst>
                  <a:ahLst/>
                  <a:cxnLst>
                    <a:cxn ang="0">
                      <a:pos x="connsiteX0" y="connsiteY0"/>
                    </a:cxn>
                    <a:cxn ang="0">
                      <a:pos x="connsiteX1" y="connsiteY1"/>
                    </a:cxn>
                  </a:cxnLst>
                  <a:rect l="l" t="t" r="r" b="b"/>
                  <a:pathLst>
                    <a:path w="60236" h="32506">
                      <a:moveTo>
                        <a:pt x="0" y="0"/>
                      </a:moveTo>
                      <a:lnTo>
                        <a:pt x="60236" y="32507"/>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1" name="Freeform: Shape 270">
                  <a:extLst>
                    <a:ext uri="{FF2B5EF4-FFF2-40B4-BE49-F238E27FC236}">
                      <a16:creationId xmlns:a16="http://schemas.microsoft.com/office/drawing/2014/main" id="{2FF45040-C6E4-47EC-B7CF-444CA4F31B86}"/>
                    </a:ext>
                  </a:extLst>
                </p:cNvPr>
                <p:cNvSpPr/>
                <p:nvPr/>
              </p:nvSpPr>
              <p:spPr>
                <a:xfrm>
                  <a:off x="8591672" y="3962212"/>
                  <a:ext cx="317455" cy="158671"/>
                </a:xfrm>
                <a:custGeom>
                  <a:avLst/>
                  <a:gdLst>
                    <a:gd name="connsiteX0" fmla="*/ 0 w 63207"/>
                    <a:gd name="connsiteY0" fmla="*/ 0 h 31592"/>
                    <a:gd name="connsiteX1" fmla="*/ 63208 w 63207"/>
                    <a:gd name="connsiteY1" fmla="*/ 31593 h 31592"/>
                  </a:gdLst>
                  <a:ahLst/>
                  <a:cxnLst>
                    <a:cxn ang="0">
                      <a:pos x="connsiteX0" y="connsiteY0"/>
                    </a:cxn>
                    <a:cxn ang="0">
                      <a:pos x="connsiteX1" y="connsiteY1"/>
                    </a:cxn>
                  </a:cxnLst>
                  <a:rect l="l" t="t" r="r" b="b"/>
                  <a:pathLst>
                    <a:path w="63207" h="31592">
                      <a:moveTo>
                        <a:pt x="0" y="0"/>
                      </a:moveTo>
                      <a:lnTo>
                        <a:pt x="63208" y="31593"/>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2" name="Freeform: Shape 271">
                  <a:extLst>
                    <a:ext uri="{FF2B5EF4-FFF2-40B4-BE49-F238E27FC236}">
                      <a16:creationId xmlns:a16="http://schemas.microsoft.com/office/drawing/2014/main" id="{19AC4380-6267-427E-97BF-8CAB3F5E49E1}"/>
                    </a:ext>
                  </a:extLst>
                </p:cNvPr>
                <p:cNvSpPr/>
                <p:nvPr/>
              </p:nvSpPr>
              <p:spPr>
                <a:xfrm>
                  <a:off x="9067806" y="4279671"/>
                  <a:ext cx="11481" cy="190471"/>
                </a:xfrm>
                <a:custGeom>
                  <a:avLst/>
                  <a:gdLst>
                    <a:gd name="connsiteX0" fmla="*/ 0 w 2286"/>
                    <a:gd name="connsiteY0" fmla="*/ 0 h 37924"/>
                    <a:gd name="connsiteX1" fmla="*/ 0 w 2286"/>
                    <a:gd name="connsiteY1" fmla="*/ 37925 h 37924"/>
                  </a:gdLst>
                  <a:ahLst/>
                  <a:cxnLst>
                    <a:cxn ang="0">
                      <a:pos x="connsiteX0" y="connsiteY0"/>
                    </a:cxn>
                    <a:cxn ang="0">
                      <a:pos x="connsiteX1" y="connsiteY1"/>
                    </a:cxn>
                  </a:cxnLst>
                  <a:rect l="l" t="t" r="r" b="b"/>
                  <a:pathLst>
                    <a:path w="2286" h="37924">
                      <a:moveTo>
                        <a:pt x="0" y="0"/>
                      </a:moveTo>
                      <a:lnTo>
                        <a:pt x="0" y="37925"/>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3" name="Freeform: Shape 272">
                  <a:extLst>
                    <a:ext uri="{FF2B5EF4-FFF2-40B4-BE49-F238E27FC236}">
                      <a16:creationId xmlns:a16="http://schemas.microsoft.com/office/drawing/2014/main" id="{2BA4165E-7F9C-4037-94DC-D59D0093BF3E}"/>
                    </a:ext>
                  </a:extLst>
                </p:cNvPr>
                <p:cNvSpPr/>
                <p:nvPr/>
              </p:nvSpPr>
              <p:spPr>
                <a:xfrm>
                  <a:off x="9067806" y="2502010"/>
                  <a:ext cx="11481" cy="180598"/>
                </a:xfrm>
                <a:custGeom>
                  <a:avLst/>
                  <a:gdLst>
                    <a:gd name="connsiteX0" fmla="*/ 0 w 2286"/>
                    <a:gd name="connsiteY0" fmla="*/ 35959 h 35958"/>
                    <a:gd name="connsiteX1" fmla="*/ 0 w 2286"/>
                    <a:gd name="connsiteY1" fmla="*/ 0 h 35958"/>
                  </a:gdLst>
                  <a:ahLst/>
                  <a:cxnLst>
                    <a:cxn ang="0">
                      <a:pos x="connsiteX0" y="connsiteY0"/>
                    </a:cxn>
                    <a:cxn ang="0">
                      <a:pos x="connsiteX1" y="connsiteY1"/>
                    </a:cxn>
                  </a:cxnLst>
                  <a:rect l="l" t="t" r="r" b="b"/>
                  <a:pathLst>
                    <a:path w="2286" h="35958">
                      <a:moveTo>
                        <a:pt x="0" y="35959"/>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4" name="Freeform: Shape 273">
                  <a:extLst>
                    <a:ext uri="{FF2B5EF4-FFF2-40B4-BE49-F238E27FC236}">
                      <a16:creationId xmlns:a16="http://schemas.microsoft.com/office/drawing/2014/main" id="{5F874DF2-AAC3-4F5D-B796-81EA5A53D2B7}"/>
                    </a:ext>
                  </a:extLst>
                </p:cNvPr>
                <p:cNvSpPr/>
                <p:nvPr/>
              </p:nvSpPr>
              <p:spPr>
                <a:xfrm>
                  <a:off x="9797901" y="2978144"/>
                  <a:ext cx="190471" cy="97245"/>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5" name="Freeform: Shape 274">
                  <a:extLst>
                    <a:ext uri="{FF2B5EF4-FFF2-40B4-BE49-F238E27FC236}">
                      <a16:creationId xmlns:a16="http://schemas.microsoft.com/office/drawing/2014/main" id="{FEDB0A82-52E6-4C8B-9FF0-CF4F6424DD30}"/>
                    </a:ext>
                  </a:extLst>
                </p:cNvPr>
                <p:cNvSpPr/>
                <p:nvPr/>
              </p:nvSpPr>
              <p:spPr>
                <a:xfrm>
                  <a:off x="8147228" y="3896770"/>
                  <a:ext cx="190471" cy="97245"/>
                </a:xfrm>
                <a:custGeom>
                  <a:avLst/>
                  <a:gdLst>
                    <a:gd name="connsiteX0" fmla="*/ 0 w 37924"/>
                    <a:gd name="connsiteY0" fmla="*/ 19362 h 19362"/>
                    <a:gd name="connsiteX1" fmla="*/ 37925 w 37924"/>
                    <a:gd name="connsiteY1" fmla="*/ 0 h 19362"/>
                  </a:gdLst>
                  <a:ahLst/>
                  <a:cxnLst>
                    <a:cxn ang="0">
                      <a:pos x="connsiteX0" y="connsiteY0"/>
                    </a:cxn>
                    <a:cxn ang="0">
                      <a:pos x="connsiteX1" y="connsiteY1"/>
                    </a:cxn>
                  </a:cxnLst>
                  <a:rect l="l" t="t" r="r" b="b"/>
                  <a:pathLst>
                    <a:path w="37924" h="19362">
                      <a:moveTo>
                        <a:pt x="0" y="19362"/>
                      </a:moveTo>
                      <a:lnTo>
                        <a:pt x="37925"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6" name="Freeform: Shape 275">
                  <a:extLst>
                    <a:ext uri="{FF2B5EF4-FFF2-40B4-BE49-F238E27FC236}">
                      <a16:creationId xmlns:a16="http://schemas.microsoft.com/office/drawing/2014/main" id="{9C311E86-A92F-41B5-9B4C-3DAB3B42B40A}"/>
                    </a:ext>
                  </a:extLst>
                </p:cNvPr>
                <p:cNvSpPr/>
                <p:nvPr/>
              </p:nvSpPr>
              <p:spPr>
                <a:xfrm>
                  <a:off x="9797901" y="3896770"/>
                  <a:ext cx="190471" cy="97245"/>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7" name="Freeform: Shape 276">
                  <a:extLst>
                    <a:ext uri="{FF2B5EF4-FFF2-40B4-BE49-F238E27FC236}">
                      <a16:creationId xmlns:a16="http://schemas.microsoft.com/office/drawing/2014/main" id="{887E5BC7-5F69-4981-9BDC-1C551A3A294E}"/>
                    </a:ext>
                  </a:extLst>
                </p:cNvPr>
                <p:cNvSpPr/>
                <p:nvPr/>
              </p:nvSpPr>
              <p:spPr>
                <a:xfrm>
                  <a:off x="8147228" y="2978144"/>
                  <a:ext cx="190471" cy="97245"/>
                </a:xfrm>
                <a:custGeom>
                  <a:avLst/>
                  <a:gdLst>
                    <a:gd name="connsiteX0" fmla="*/ 0 w 37924"/>
                    <a:gd name="connsiteY0" fmla="*/ 0 h 19362"/>
                    <a:gd name="connsiteX1" fmla="*/ 37925 w 37924"/>
                    <a:gd name="connsiteY1" fmla="*/ 19362 h 19362"/>
                  </a:gdLst>
                  <a:ahLst/>
                  <a:cxnLst>
                    <a:cxn ang="0">
                      <a:pos x="connsiteX0" y="connsiteY0"/>
                    </a:cxn>
                    <a:cxn ang="0">
                      <a:pos x="connsiteX1" y="connsiteY1"/>
                    </a:cxn>
                  </a:cxnLst>
                  <a:rect l="l" t="t" r="r" b="b"/>
                  <a:pathLst>
                    <a:path w="37924" h="19362">
                      <a:moveTo>
                        <a:pt x="0" y="0"/>
                      </a:moveTo>
                      <a:lnTo>
                        <a:pt x="37925" y="1936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4" name="Freeform: Shape 283">
                  <a:extLst>
                    <a:ext uri="{FF2B5EF4-FFF2-40B4-BE49-F238E27FC236}">
                      <a16:creationId xmlns:a16="http://schemas.microsoft.com/office/drawing/2014/main" id="{FA1F7941-7EB6-4EF6-9A31-BE15BCFEDC39}"/>
                    </a:ext>
                  </a:extLst>
                </p:cNvPr>
                <p:cNvSpPr/>
                <p:nvPr/>
              </p:nvSpPr>
              <p:spPr>
                <a:xfrm>
                  <a:off x="9575740" y="3282973"/>
                  <a:ext cx="11481" cy="406206"/>
                </a:xfrm>
                <a:custGeom>
                  <a:avLst/>
                  <a:gdLst>
                    <a:gd name="connsiteX0" fmla="*/ 0 w 2286"/>
                    <a:gd name="connsiteY0" fmla="*/ 0 h 80878"/>
                    <a:gd name="connsiteX1" fmla="*/ 0 w 2286"/>
                    <a:gd name="connsiteY1" fmla="*/ 80879 h 80878"/>
                  </a:gdLst>
                  <a:ahLst/>
                  <a:cxnLst>
                    <a:cxn ang="0">
                      <a:pos x="connsiteX0" y="connsiteY0"/>
                    </a:cxn>
                    <a:cxn ang="0">
                      <a:pos x="connsiteX1" y="connsiteY1"/>
                    </a:cxn>
                  </a:cxnLst>
                  <a:rect l="l" t="t" r="r" b="b"/>
                  <a:pathLst>
                    <a:path w="2286" h="80878">
                      <a:moveTo>
                        <a:pt x="0" y="0"/>
                      </a:moveTo>
                      <a:lnTo>
                        <a:pt x="0" y="80879"/>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5" name="Freeform: Shape 284">
                  <a:extLst>
                    <a:ext uri="{FF2B5EF4-FFF2-40B4-BE49-F238E27FC236}">
                      <a16:creationId xmlns:a16="http://schemas.microsoft.com/office/drawing/2014/main" id="{E2F51CB8-EB38-4109-A0A8-9D0ED32A8B04}"/>
                    </a:ext>
                  </a:extLst>
                </p:cNvPr>
                <p:cNvSpPr/>
                <p:nvPr/>
              </p:nvSpPr>
              <p:spPr>
                <a:xfrm>
                  <a:off x="9702607" y="3285500"/>
                  <a:ext cx="11481" cy="406323"/>
                </a:xfrm>
                <a:custGeom>
                  <a:avLst/>
                  <a:gdLst>
                    <a:gd name="connsiteX0" fmla="*/ 0 w 2286"/>
                    <a:gd name="connsiteY0" fmla="*/ 0 h 80901"/>
                    <a:gd name="connsiteX1" fmla="*/ 0 w 2286"/>
                    <a:gd name="connsiteY1" fmla="*/ 80902 h 80901"/>
                  </a:gdLst>
                  <a:ahLst/>
                  <a:cxnLst>
                    <a:cxn ang="0">
                      <a:pos x="connsiteX0" y="connsiteY0"/>
                    </a:cxn>
                    <a:cxn ang="0">
                      <a:pos x="connsiteX1" y="connsiteY1"/>
                    </a:cxn>
                  </a:cxnLst>
                  <a:rect l="l" t="t" r="r" b="b"/>
                  <a:pathLst>
                    <a:path w="2286" h="80901">
                      <a:moveTo>
                        <a:pt x="0" y="0"/>
                      </a:moveTo>
                      <a:lnTo>
                        <a:pt x="0" y="80902"/>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6" name="Freeform: Shape 285">
                  <a:extLst>
                    <a:ext uri="{FF2B5EF4-FFF2-40B4-BE49-F238E27FC236}">
                      <a16:creationId xmlns:a16="http://schemas.microsoft.com/office/drawing/2014/main" id="{0CCE3D72-79E1-4D7E-94B2-6418AABEB8AA}"/>
                    </a:ext>
                  </a:extLst>
                </p:cNvPr>
                <p:cNvSpPr/>
                <p:nvPr/>
              </p:nvSpPr>
              <p:spPr>
                <a:xfrm>
                  <a:off x="8423011" y="3272411"/>
                  <a:ext cx="11481" cy="419413"/>
                </a:xfrm>
                <a:custGeom>
                  <a:avLst/>
                  <a:gdLst>
                    <a:gd name="connsiteX0" fmla="*/ 0 w 2286"/>
                    <a:gd name="connsiteY0" fmla="*/ 0 h 83507"/>
                    <a:gd name="connsiteX1" fmla="*/ 0 w 2286"/>
                    <a:gd name="connsiteY1" fmla="*/ 83508 h 83507"/>
                  </a:gdLst>
                  <a:ahLst/>
                  <a:cxnLst>
                    <a:cxn ang="0">
                      <a:pos x="connsiteX0" y="connsiteY0"/>
                    </a:cxn>
                    <a:cxn ang="0">
                      <a:pos x="connsiteX1" y="connsiteY1"/>
                    </a:cxn>
                  </a:cxnLst>
                  <a:rect l="l" t="t" r="r" b="b"/>
                  <a:pathLst>
                    <a:path w="2286" h="83507">
                      <a:moveTo>
                        <a:pt x="0" y="0"/>
                      </a:moveTo>
                      <a:lnTo>
                        <a:pt x="0" y="83508"/>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7" name="Freeform: Shape 286">
                  <a:extLst>
                    <a:ext uri="{FF2B5EF4-FFF2-40B4-BE49-F238E27FC236}">
                      <a16:creationId xmlns:a16="http://schemas.microsoft.com/office/drawing/2014/main" id="{AFE1F6A4-D539-4789-995A-7082688FEE17}"/>
                    </a:ext>
                  </a:extLst>
                </p:cNvPr>
                <p:cNvSpPr/>
                <p:nvPr/>
              </p:nvSpPr>
              <p:spPr>
                <a:xfrm>
                  <a:off x="8548616" y="3295603"/>
                  <a:ext cx="11481" cy="380949"/>
                </a:xfrm>
                <a:custGeom>
                  <a:avLst/>
                  <a:gdLst>
                    <a:gd name="connsiteX0" fmla="*/ 0 w 2286"/>
                    <a:gd name="connsiteY0" fmla="*/ 0 h 75849"/>
                    <a:gd name="connsiteX1" fmla="*/ 0 w 2286"/>
                    <a:gd name="connsiteY1" fmla="*/ 75849 h 75849"/>
                  </a:gdLst>
                  <a:ahLst/>
                  <a:cxnLst>
                    <a:cxn ang="0">
                      <a:pos x="connsiteX0" y="connsiteY0"/>
                    </a:cxn>
                    <a:cxn ang="0">
                      <a:pos x="connsiteX1" y="connsiteY1"/>
                    </a:cxn>
                  </a:cxnLst>
                  <a:rect l="l" t="t" r="r" b="b"/>
                  <a:pathLst>
                    <a:path w="2286" h="75849">
                      <a:moveTo>
                        <a:pt x="0" y="0"/>
                      </a:moveTo>
                      <a:lnTo>
                        <a:pt x="0" y="75849"/>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8" name="Freeform: Shape 277">
                  <a:extLst>
                    <a:ext uri="{FF2B5EF4-FFF2-40B4-BE49-F238E27FC236}">
                      <a16:creationId xmlns:a16="http://schemas.microsoft.com/office/drawing/2014/main" id="{415664E7-EC15-4D81-9AF1-89D762FB70E7}"/>
                    </a:ext>
                  </a:extLst>
                </p:cNvPr>
                <p:cNvSpPr/>
                <p:nvPr/>
              </p:nvSpPr>
              <p:spPr>
                <a:xfrm>
                  <a:off x="8909131" y="269260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79" name="Freeform: Shape 278">
                  <a:extLst>
                    <a:ext uri="{FF2B5EF4-FFF2-40B4-BE49-F238E27FC236}">
                      <a16:creationId xmlns:a16="http://schemas.microsoft.com/office/drawing/2014/main" id="{118014A7-E801-4680-90FA-A497D5644C6F}"/>
                    </a:ext>
                  </a:extLst>
                </p:cNvPr>
                <p:cNvSpPr/>
                <p:nvPr/>
              </p:nvSpPr>
              <p:spPr>
                <a:xfrm>
                  <a:off x="9480442" y="297826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0" name="Freeform: Shape 279">
                  <a:extLst>
                    <a:ext uri="{FF2B5EF4-FFF2-40B4-BE49-F238E27FC236}">
                      <a16:creationId xmlns:a16="http://schemas.microsoft.com/office/drawing/2014/main" id="{4BC478F5-EEE9-4B21-BD14-1E0C3F4F1582}"/>
                    </a:ext>
                  </a:extLst>
                </p:cNvPr>
                <p:cNvSpPr/>
                <p:nvPr/>
              </p:nvSpPr>
              <p:spPr>
                <a:xfrm>
                  <a:off x="9480442" y="3676553"/>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1" name="Freeform: Shape 280">
                  <a:extLst>
                    <a:ext uri="{FF2B5EF4-FFF2-40B4-BE49-F238E27FC236}">
                      <a16:creationId xmlns:a16="http://schemas.microsoft.com/office/drawing/2014/main" id="{ECE89A55-4565-47ED-82A0-8E2511764F7D}"/>
                    </a:ext>
                  </a:extLst>
                </p:cNvPr>
                <p:cNvSpPr/>
                <p:nvPr/>
              </p:nvSpPr>
              <p:spPr>
                <a:xfrm>
                  <a:off x="8337820" y="2978261"/>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2" name="Freeform: Shape 281">
                  <a:extLst>
                    <a:ext uri="{FF2B5EF4-FFF2-40B4-BE49-F238E27FC236}">
                      <a16:creationId xmlns:a16="http://schemas.microsoft.com/office/drawing/2014/main" id="{F52D66F9-13DC-463B-99E5-63603F7B8AAA}"/>
                    </a:ext>
                  </a:extLst>
                </p:cNvPr>
                <p:cNvSpPr/>
                <p:nvPr/>
              </p:nvSpPr>
              <p:spPr>
                <a:xfrm>
                  <a:off x="8337820" y="3676553"/>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3" name="Freeform: Shape 282">
                  <a:extLst>
                    <a:ext uri="{FF2B5EF4-FFF2-40B4-BE49-F238E27FC236}">
                      <a16:creationId xmlns:a16="http://schemas.microsoft.com/office/drawing/2014/main" id="{C4579837-4717-4175-BBD2-3711E0A3062E}"/>
                    </a:ext>
                  </a:extLst>
                </p:cNvPr>
                <p:cNvSpPr/>
                <p:nvPr/>
              </p:nvSpPr>
              <p:spPr>
                <a:xfrm>
                  <a:off x="8909131" y="3962212"/>
                  <a:ext cx="317346" cy="317346"/>
                </a:xfrm>
                <a:custGeom>
                  <a:avLst/>
                  <a:gdLst>
                    <a:gd name="connsiteX0" fmla="*/ 63185 w 63185"/>
                    <a:gd name="connsiteY0" fmla="*/ 31593 h 63185"/>
                    <a:gd name="connsiteX1" fmla="*/ 31593 w 63185"/>
                    <a:gd name="connsiteY1" fmla="*/ 63185 h 63185"/>
                    <a:gd name="connsiteX2" fmla="*/ 0 w 63185"/>
                    <a:gd name="connsiteY2" fmla="*/ 31593 h 63185"/>
                    <a:gd name="connsiteX3" fmla="*/ 31593 w 63185"/>
                    <a:gd name="connsiteY3" fmla="*/ 0 h 63185"/>
                    <a:gd name="connsiteX4" fmla="*/ 63185 w 63185"/>
                    <a:gd name="connsiteY4" fmla="*/ 31593 h 6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85" h="63185">
                      <a:moveTo>
                        <a:pt x="63185" y="31593"/>
                      </a:moveTo>
                      <a:cubicBezTo>
                        <a:pt x="63185" y="49041"/>
                        <a:pt x="49041" y="63185"/>
                        <a:pt x="31593" y="63185"/>
                      </a:cubicBezTo>
                      <a:cubicBezTo>
                        <a:pt x="14144" y="63185"/>
                        <a:pt x="0" y="49041"/>
                        <a:pt x="0" y="31593"/>
                      </a:cubicBezTo>
                      <a:cubicBezTo>
                        <a:pt x="0" y="14144"/>
                        <a:pt x="14144" y="0"/>
                        <a:pt x="31593" y="0"/>
                      </a:cubicBezTo>
                      <a:cubicBezTo>
                        <a:pt x="49041" y="0"/>
                        <a:pt x="63185" y="14144"/>
                        <a:pt x="63185" y="31593"/>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8" name="Freeform: Shape 287">
                  <a:extLst>
                    <a:ext uri="{FF2B5EF4-FFF2-40B4-BE49-F238E27FC236}">
                      <a16:creationId xmlns:a16="http://schemas.microsoft.com/office/drawing/2014/main" id="{6D07515F-E9CA-48BD-81F6-0F467643807A}"/>
                    </a:ext>
                  </a:extLst>
                </p:cNvPr>
                <p:cNvSpPr/>
                <p:nvPr/>
              </p:nvSpPr>
              <p:spPr>
                <a:xfrm>
                  <a:off x="8740123" y="3158399"/>
                  <a:ext cx="655353" cy="655353"/>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89" name="Freeform: Shape 288">
                  <a:extLst>
                    <a:ext uri="{FF2B5EF4-FFF2-40B4-BE49-F238E27FC236}">
                      <a16:creationId xmlns:a16="http://schemas.microsoft.com/office/drawing/2014/main" id="{67D79ACC-7A94-446B-BE0F-12CCBD16D812}"/>
                    </a:ext>
                  </a:extLst>
                </p:cNvPr>
                <p:cNvSpPr/>
                <p:nvPr/>
              </p:nvSpPr>
              <p:spPr>
                <a:xfrm>
                  <a:off x="8893864" y="3371724"/>
                  <a:ext cx="341337" cy="242717"/>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8" name="Multiplication Sign 307">
                <a:extLst>
                  <a:ext uri="{FF2B5EF4-FFF2-40B4-BE49-F238E27FC236}">
                    <a16:creationId xmlns:a16="http://schemas.microsoft.com/office/drawing/2014/main" id="{4EFAB263-33CF-4D55-8418-A11AE2A394E1}"/>
                  </a:ext>
                </a:extLst>
              </p:cNvPr>
              <p:cNvSpPr/>
              <p:nvPr/>
            </p:nvSpPr>
            <p:spPr>
              <a:xfrm>
                <a:off x="9969219"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6" name="Rectangle 85">
                <a:extLst>
                  <a:ext uri="{FF2B5EF4-FFF2-40B4-BE49-F238E27FC236}">
                    <a16:creationId xmlns:a16="http://schemas.microsoft.com/office/drawing/2014/main" id="{BA31BE95-654E-4CB5-AF73-747577021D31}"/>
                  </a:ext>
                </a:extLst>
              </p:cNvPr>
              <p:cNvSpPr/>
              <p:nvPr/>
            </p:nvSpPr>
            <p:spPr>
              <a:xfrm>
                <a:off x="74676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nvGrpSpPr>
            <p:cNvPr id="8" name="Group 7">
              <a:extLst>
                <a:ext uri="{FF2B5EF4-FFF2-40B4-BE49-F238E27FC236}">
                  <a16:creationId xmlns:a16="http://schemas.microsoft.com/office/drawing/2014/main" id="{EFC3FCF3-17E6-4346-A1D5-501B1F5236BF}"/>
                </a:ext>
              </a:extLst>
            </p:cNvPr>
            <p:cNvGrpSpPr/>
            <p:nvPr/>
          </p:nvGrpSpPr>
          <p:grpSpPr>
            <a:xfrm>
              <a:off x="8272089" y="1796651"/>
              <a:ext cx="3628272" cy="4230608"/>
              <a:chOff x="10972800" y="1819371"/>
              <a:chExt cx="4353926" cy="5076730"/>
            </a:xfrm>
          </p:grpSpPr>
          <p:sp>
            <p:nvSpPr>
              <p:cNvPr id="218" name="Rectangle 217">
                <a:extLst>
                  <a:ext uri="{FF2B5EF4-FFF2-40B4-BE49-F238E27FC236}">
                    <a16:creationId xmlns:a16="http://schemas.microsoft.com/office/drawing/2014/main" id="{80219D20-B185-4412-925A-08A91FFDF2C9}"/>
                  </a:ext>
                </a:extLst>
              </p:cNvPr>
              <p:cNvSpPr/>
              <p:nvPr/>
            </p:nvSpPr>
            <p:spPr>
              <a:xfrm>
                <a:off x="10972800" y="1904999"/>
                <a:ext cx="4353926" cy="4991100"/>
              </a:xfrm>
              <a:prstGeom prst="rect">
                <a:avLst/>
              </a:prstGeom>
              <a:solidFill>
                <a:schemeClr val="bg1"/>
              </a:solidFill>
              <a:ln>
                <a:noFill/>
              </a:ln>
              <a:effectLst>
                <a:outerShdw blurRad="152400" sx="102000" sy="102000" algn="ctr"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lIns="76200" tIns="2590800" rIns="76200" bIns="76200" rtlCol="0" anchor="t" anchorCtr="0"/>
              <a:lstStyle/>
              <a:p>
                <a:pPr algn="ctr">
                  <a:lnSpc>
                    <a:spcPct val="90000"/>
                  </a:lnSpc>
                  <a:spcAft>
                    <a:spcPts val="1000"/>
                  </a:spcAft>
                </a:pP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Requires full </a:t>
                </a:r>
                <a:b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br>
                <a:r>
                  <a:rPr lang="en-US" sz="2417"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rPr>
                  <a:t>interpretability </a:t>
                </a:r>
              </a:p>
            </p:txBody>
          </p:sp>
          <p:grpSp>
            <p:nvGrpSpPr>
              <p:cNvPr id="10" name="Group 9">
                <a:extLst>
                  <a:ext uri="{FF2B5EF4-FFF2-40B4-BE49-F238E27FC236}">
                    <a16:creationId xmlns:a16="http://schemas.microsoft.com/office/drawing/2014/main" id="{EDBA2EE2-FC5C-4261-8EC0-BF2BCA8FB042}"/>
                  </a:ext>
                </a:extLst>
              </p:cNvPr>
              <p:cNvGrpSpPr/>
              <p:nvPr/>
            </p:nvGrpSpPr>
            <p:grpSpPr>
              <a:xfrm>
                <a:off x="11456280" y="2685533"/>
                <a:ext cx="2226298" cy="1784609"/>
                <a:chOff x="11456280" y="2685533"/>
                <a:chExt cx="2226298" cy="1784609"/>
              </a:xfrm>
            </p:grpSpPr>
            <p:sp>
              <p:nvSpPr>
                <p:cNvPr id="292" name="Freeform: Shape 291">
                  <a:extLst>
                    <a:ext uri="{FF2B5EF4-FFF2-40B4-BE49-F238E27FC236}">
                      <a16:creationId xmlns:a16="http://schemas.microsoft.com/office/drawing/2014/main" id="{E2EEE485-0181-48D8-A290-587CF6F5DE85}"/>
                    </a:ext>
                  </a:extLst>
                </p:cNvPr>
                <p:cNvSpPr/>
                <p:nvPr/>
              </p:nvSpPr>
              <p:spPr>
                <a:xfrm>
                  <a:off x="11586403" y="3909775"/>
                  <a:ext cx="1975921" cy="14164"/>
                </a:xfrm>
                <a:custGeom>
                  <a:avLst/>
                  <a:gdLst>
                    <a:gd name="connsiteX0" fmla="*/ 0 w 1328832"/>
                    <a:gd name="connsiteY0" fmla="*/ 0 h 9525"/>
                    <a:gd name="connsiteX1" fmla="*/ 1328833 w 1328832"/>
                    <a:gd name="connsiteY1" fmla="*/ 0 h 9525"/>
                  </a:gdLst>
                  <a:ahLst/>
                  <a:cxnLst>
                    <a:cxn ang="0">
                      <a:pos x="connsiteX0" y="connsiteY0"/>
                    </a:cxn>
                    <a:cxn ang="0">
                      <a:pos x="connsiteX1" y="connsiteY1"/>
                    </a:cxn>
                  </a:cxnLst>
                  <a:rect l="l" t="t" r="r" b="b"/>
                  <a:pathLst>
                    <a:path w="1328832" h="9525">
                      <a:moveTo>
                        <a:pt x="0" y="0"/>
                      </a:moveTo>
                      <a:lnTo>
                        <a:pt x="1328833"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3" name="Freeform: Shape 292">
                  <a:extLst>
                    <a:ext uri="{FF2B5EF4-FFF2-40B4-BE49-F238E27FC236}">
                      <a16:creationId xmlns:a16="http://schemas.microsoft.com/office/drawing/2014/main" id="{7C313A10-4B76-4983-912F-7D75FC1ECFC1}"/>
                    </a:ext>
                  </a:extLst>
                </p:cNvPr>
                <p:cNvSpPr/>
                <p:nvPr/>
              </p:nvSpPr>
              <p:spPr>
                <a:xfrm>
                  <a:off x="13550541"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4" name="Freeform: Shape 293">
                  <a:extLst>
                    <a:ext uri="{FF2B5EF4-FFF2-40B4-BE49-F238E27FC236}">
                      <a16:creationId xmlns:a16="http://schemas.microsoft.com/office/drawing/2014/main" id="{A6CAA99C-14CD-4EC4-AEAA-91159CC09045}"/>
                    </a:ext>
                  </a:extLst>
                </p:cNvPr>
                <p:cNvSpPr/>
                <p:nvPr/>
              </p:nvSpPr>
              <p:spPr>
                <a:xfrm>
                  <a:off x="12421189" y="3403041"/>
                  <a:ext cx="299692" cy="299692"/>
                </a:xfrm>
                <a:custGeom>
                  <a:avLst/>
                  <a:gdLst>
                    <a:gd name="connsiteX0" fmla="*/ 201549 w 201548"/>
                    <a:gd name="connsiteY0" fmla="*/ 100775 h 201548"/>
                    <a:gd name="connsiteX1" fmla="*/ 100775 w 201548"/>
                    <a:gd name="connsiteY1" fmla="*/ 201549 h 201548"/>
                    <a:gd name="connsiteX2" fmla="*/ 0 w 201548"/>
                    <a:gd name="connsiteY2" fmla="*/ 100775 h 201548"/>
                    <a:gd name="connsiteX3" fmla="*/ 100775 w 201548"/>
                    <a:gd name="connsiteY3" fmla="*/ 0 h 201548"/>
                    <a:gd name="connsiteX4" fmla="*/ 201549 w 201548"/>
                    <a:gd name="connsiteY4" fmla="*/ 100775 h 201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548" h="201548">
                      <a:moveTo>
                        <a:pt x="201549" y="100775"/>
                      </a:moveTo>
                      <a:cubicBezTo>
                        <a:pt x="201549" y="156431"/>
                        <a:pt x="156431" y="201549"/>
                        <a:pt x="100775" y="201549"/>
                      </a:cubicBezTo>
                      <a:cubicBezTo>
                        <a:pt x="45118" y="201549"/>
                        <a:pt x="0" y="156431"/>
                        <a:pt x="0" y="100775"/>
                      </a:cubicBezTo>
                      <a:cubicBezTo>
                        <a:pt x="0" y="45118"/>
                        <a:pt x="45118" y="0"/>
                        <a:pt x="100775" y="0"/>
                      </a:cubicBezTo>
                      <a:cubicBezTo>
                        <a:pt x="156431" y="0"/>
                        <a:pt x="201549" y="45118"/>
                        <a:pt x="201549" y="100775"/>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5" name="Freeform: Shape 294">
                  <a:extLst>
                    <a:ext uri="{FF2B5EF4-FFF2-40B4-BE49-F238E27FC236}">
                      <a16:creationId xmlns:a16="http://schemas.microsoft.com/office/drawing/2014/main" id="{0DB8CCF7-DAF0-4C29-B53A-F9735C2A03C7}"/>
                    </a:ext>
                  </a:extLst>
                </p:cNvPr>
                <p:cNvSpPr/>
                <p:nvPr/>
              </p:nvSpPr>
              <p:spPr>
                <a:xfrm>
                  <a:off x="13039842" y="2717969"/>
                  <a:ext cx="286946" cy="286946"/>
                </a:xfrm>
                <a:custGeom>
                  <a:avLst/>
                  <a:gdLst>
                    <a:gd name="connsiteX0" fmla="*/ 0 w 192976"/>
                    <a:gd name="connsiteY0" fmla="*/ 0 h 192976"/>
                    <a:gd name="connsiteX1" fmla="*/ 192977 w 192976"/>
                    <a:gd name="connsiteY1" fmla="*/ 0 h 192976"/>
                    <a:gd name="connsiteX2" fmla="*/ 192977 w 192976"/>
                    <a:gd name="connsiteY2" fmla="*/ 192977 h 192976"/>
                    <a:gd name="connsiteX3" fmla="*/ 0 w 192976"/>
                    <a:gd name="connsiteY3" fmla="*/ 192977 h 192976"/>
                  </a:gdLst>
                  <a:ahLst/>
                  <a:cxnLst>
                    <a:cxn ang="0">
                      <a:pos x="connsiteX0" y="connsiteY0"/>
                    </a:cxn>
                    <a:cxn ang="0">
                      <a:pos x="connsiteX1" y="connsiteY1"/>
                    </a:cxn>
                    <a:cxn ang="0">
                      <a:pos x="connsiteX2" y="connsiteY2"/>
                    </a:cxn>
                    <a:cxn ang="0">
                      <a:pos x="connsiteX3" y="connsiteY3"/>
                    </a:cxn>
                  </a:cxnLst>
                  <a:rect l="l" t="t" r="r" b="b"/>
                  <a:pathLst>
                    <a:path w="192976" h="192976">
                      <a:moveTo>
                        <a:pt x="0" y="0"/>
                      </a:moveTo>
                      <a:lnTo>
                        <a:pt x="192977" y="0"/>
                      </a:lnTo>
                      <a:lnTo>
                        <a:pt x="192977" y="192977"/>
                      </a:lnTo>
                      <a:lnTo>
                        <a:pt x="0" y="192977"/>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6" name="Freeform: Shape 295">
                  <a:extLst>
                    <a:ext uri="{FF2B5EF4-FFF2-40B4-BE49-F238E27FC236}">
                      <a16:creationId xmlns:a16="http://schemas.microsoft.com/office/drawing/2014/main" id="{40CEF6A3-8E14-4A7F-958C-96FA9F85121E}"/>
                    </a:ext>
                  </a:extLst>
                </p:cNvPr>
                <p:cNvSpPr/>
                <p:nvPr/>
              </p:nvSpPr>
              <p:spPr>
                <a:xfrm>
                  <a:off x="11805368" y="2685533"/>
                  <a:ext cx="304650" cy="351814"/>
                </a:xfrm>
                <a:custGeom>
                  <a:avLst/>
                  <a:gdLst>
                    <a:gd name="connsiteX0" fmla="*/ 0 w 204882"/>
                    <a:gd name="connsiteY0" fmla="*/ 177451 h 236601"/>
                    <a:gd name="connsiteX1" fmla="*/ 0 w 204882"/>
                    <a:gd name="connsiteY1" fmla="*/ 59150 h 236601"/>
                    <a:gd name="connsiteX2" fmla="*/ 102489 w 204882"/>
                    <a:gd name="connsiteY2" fmla="*/ 0 h 236601"/>
                    <a:gd name="connsiteX3" fmla="*/ 204883 w 204882"/>
                    <a:gd name="connsiteY3" fmla="*/ 59150 h 236601"/>
                    <a:gd name="connsiteX4" fmla="*/ 204883 w 204882"/>
                    <a:gd name="connsiteY4" fmla="*/ 177451 h 236601"/>
                    <a:gd name="connsiteX5" fmla="*/ 102489 w 204882"/>
                    <a:gd name="connsiteY5" fmla="*/ 236601 h 236601"/>
                    <a:gd name="connsiteX6" fmla="*/ 0 w 204882"/>
                    <a:gd name="connsiteY6" fmla="*/ 177451 h 23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882" h="236601">
                      <a:moveTo>
                        <a:pt x="0" y="177451"/>
                      </a:moveTo>
                      <a:lnTo>
                        <a:pt x="0" y="59150"/>
                      </a:lnTo>
                      <a:lnTo>
                        <a:pt x="102489" y="0"/>
                      </a:lnTo>
                      <a:lnTo>
                        <a:pt x="204883" y="59150"/>
                      </a:lnTo>
                      <a:lnTo>
                        <a:pt x="204883" y="177451"/>
                      </a:lnTo>
                      <a:lnTo>
                        <a:pt x="102489" y="236601"/>
                      </a:lnTo>
                      <a:lnTo>
                        <a:pt x="0" y="177451"/>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7" name="Freeform: Shape 296">
                  <a:extLst>
                    <a:ext uri="{FF2B5EF4-FFF2-40B4-BE49-F238E27FC236}">
                      <a16:creationId xmlns:a16="http://schemas.microsoft.com/office/drawing/2014/main" id="{800951D1-92E1-41F5-A13B-0AA5DC162B8A}"/>
                    </a:ext>
                  </a:extLst>
                </p:cNvPr>
                <p:cNvSpPr/>
                <p:nvPr/>
              </p:nvSpPr>
              <p:spPr>
                <a:xfrm>
                  <a:off x="12781501" y="3063980"/>
                  <a:ext cx="406912" cy="388783"/>
                </a:xfrm>
                <a:custGeom>
                  <a:avLst/>
                  <a:gdLst>
                    <a:gd name="connsiteX0" fmla="*/ 273653 w 273653"/>
                    <a:gd name="connsiteY0" fmla="*/ 0 h 261461"/>
                    <a:gd name="connsiteX1" fmla="*/ 273653 w 273653"/>
                    <a:gd name="connsiteY1" fmla="*/ 103441 h 261461"/>
                    <a:gd name="connsiteX2" fmla="*/ 0 w 273653"/>
                    <a:gd name="connsiteY2" fmla="*/ 261461 h 261461"/>
                  </a:gdLst>
                  <a:ahLst/>
                  <a:cxnLst>
                    <a:cxn ang="0">
                      <a:pos x="connsiteX0" y="connsiteY0"/>
                    </a:cxn>
                    <a:cxn ang="0">
                      <a:pos x="connsiteX1" y="connsiteY1"/>
                    </a:cxn>
                    <a:cxn ang="0">
                      <a:pos x="connsiteX2" y="connsiteY2"/>
                    </a:cxn>
                  </a:cxnLst>
                  <a:rect l="l" t="t" r="r" b="b"/>
                  <a:pathLst>
                    <a:path w="273653" h="261461">
                      <a:moveTo>
                        <a:pt x="273653" y="0"/>
                      </a:moveTo>
                      <a:lnTo>
                        <a:pt x="273653" y="103441"/>
                      </a:lnTo>
                      <a:lnTo>
                        <a:pt x="0" y="261461"/>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8" name="Freeform: Shape 297">
                  <a:extLst>
                    <a:ext uri="{FF2B5EF4-FFF2-40B4-BE49-F238E27FC236}">
                      <a16:creationId xmlns:a16="http://schemas.microsoft.com/office/drawing/2014/main" id="{D32BF919-1C17-4E53-802A-7A98CC7074D6}"/>
                    </a:ext>
                  </a:extLst>
                </p:cNvPr>
                <p:cNvSpPr/>
                <p:nvPr/>
              </p:nvSpPr>
              <p:spPr>
                <a:xfrm>
                  <a:off x="11961731" y="3101511"/>
                  <a:ext cx="406912" cy="351249"/>
                </a:xfrm>
                <a:custGeom>
                  <a:avLst/>
                  <a:gdLst>
                    <a:gd name="connsiteX0" fmla="*/ 0 w 273653"/>
                    <a:gd name="connsiteY0" fmla="*/ 0 h 236220"/>
                    <a:gd name="connsiteX1" fmla="*/ 0 w 273653"/>
                    <a:gd name="connsiteY1" fmla="*/ 78200 h 236220"/>
                    <a:gd name="connsiteX2" fmla="*/ 273653 w 273653"/>
                    <a:gd name="connsiteY2" fmla="*/ 236220 h 236220"/>
                  </a:gdLst>
                  <a:ahLst/>
                  <a:cxnLst>
                    <a:cxn ang="0">
                      <a:pos x="connsiteX0" y="connsiteY0"/>
                    </a:cxn>
                    <a:cxn ang="0">
                      <a:pos x="connsiteX1" y="connsiteY1"/>
                    </a:cxn>
                    <a:cxn ang="0">
                      <a:pos x="connsiteX2" y="connsiteY2"/>
                    </a:cxn>
                  </a:cxnLst>
                  <a:rect l="l" t="t" r="r" b="b"/>
                  <a:pathLst>
                    <a:path w="273653" h="236220">
                      <a:moveTo>
                        <a:pt x="0" y="0"/>
                      </a:moveTo>
                      <a:lnTo>
                        <a:pt x="0" y="78200"/>
                      </a:lnTo>
                      <a:lnTo>
                        <a:pt x="273653" y="236220"/>
                      </a:lnTo>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2" name="Freeform: Shape 301">
                  <a:extLst>
                    <a:ext uri="{FF2B5EF4-FFF2-40B4-BE49-F238E27FC236}">
                      <a16:creationId xmlns:a16="http://schemas.microsoft.com/office/drawing/2014/main" id="{EDB91FC5-5235-4E93-95B2-173C2433C9D8}"/>
                    </a:ext>
                  </a:extLst>
                </p:cNvPr>
                <p:cNvSpPr/>
                <p:nvPr/>
              </p:nvSpPr>
              <p:spPr>
                <a:xfrm>
                  <a:off x="11595996"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3" name="Freeform: Shape 302">
                  <a:extLst>
                    <a:ext uri="{FF2B5EF4-FFF2-40B4-BE49-F238E27FC236}">
                      <a16:creationId xmlns:a16="http://schemas.microsoft.com/office/drawing/2014/main" id="{4496E4E6-7F4F-402E-8AC7-F8028239BD82}"/>
                    </a:ext>
                  </a:extLst>
                </p:cNvPr>
                <p:cNvSpPr/>
                <p:nvPr/>
              </p:nvSpPr>
              <p:spPr>
                <a:xfrm>
                  <a:off x="12567281" y="3903111"/>
                  <a:ext cx="14164" cy="239076"/>
                </a:xfrm>
                <a:custGeom>
                  <a:avLst/>
                  <a:gdLst>
                    <a:gd name="connsiteX0" fmla="*/ 0 w 9525"/>
                    <a:gd name="connsiteY0" fmla="*/ 160782 h 160781"/>
                    <a:gd name="connsiteX1" fmla="*/ 0 w 9525"/>
                    <a:gd name="connsiteY1" fmla="*/ 0 h 160781"/>
                  </a:gdLst>
                  <a:ahLst/>
                  <a:cxnLst>
                    <a:cxn ang="0">
                      <a:pos x="connsiteX0" y="connsiteY0"/>
                    </a:cxn>
                    <a:cxn ang="0">
                      <a:pos x="connsiteX1" y="connsiteY1"/>
                    </a:cxn>
                  </a:cxnLst>
                  <a:rect l="l" t="t" r="r" b="b"/>
                  <a:pathLst>
                    <a:path w="9525" h="160781">
                      <a:moveTo>
                        <a:pt x="0" y="160782"/>
                      </a:moveTo>
                      <a:lnTo>
                        <a:pt x="0" y="0"/>
                      </a:lnTo>
                    </a:path>
                  </a:pathLst>
                </a:custGeom>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299" name="Freeform: Shape 298">
                  <a:extLst>
                    <a:ext uri="{FF2B5EF4-FFF2-40B4-BE49-F238E27FC236}">
                      <a16:creationId xmlns:a16="http://schemas.microsoft.com/office/drawing/2014/main" id="{9EE4F87A-37B9-43E8-8F2F-3670A6A88663}"/>
                    </a:ext>
                  </a:extLst>
                </p:cNvPr>
                <p:cNvSpPr/>
                <p:nvPr/>
              </p:nvSpPr>
              <p:spPr>
                <a:xfrm>
                  <a:off x="12428703" y="4145238"/>
                  <a:ext cx="277034" cy="277034"/>
                </a:xfrm>
                <a:custGeom>
                  <a:avLst/>
                  <a:gdLst>
                    <a:gd name="connsiteX0" fmla="*/ 186309 w 186309"/>
                    <a:gd name="connsiteY0" fmla="*/ 93154 h 186309"/>
                    <a:gd name="connsiteX1" fmla="*/ 93155 w 186309"/>
                    <a:gd name="connsiteY1" fmla="*/ 186309 h 186309"/>
                    <a:gd name="connsiteX2" fmla="*/ 0 w 186309"/>
                    <a:gd name="connsiteY2" fmla="*/ 93154 h 186309"/>
                    <a:gd name="connsiteX3" fmla="*/ 93155 w 186309"/>
                    <a:gd name="connsiteY3" fmla="*/ 0 h 186309"/>
                    <a:gd name="connsiteX4" fmla="*/ 186309 w 186309"/>
                    <a:gd name="connsiteY4" fmla="*/ 93154 h 186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86309">
                      <a:moveTo>
                        <a:pt x="186309" y="93154"/>
                      </a:moveTo>
                      <a:cubicBezTo>
                        <a:pt x="186309" y="144602"/>
                        <a:pt x="144602" y="186309"/>
                        <a:pt x="93155" y="186309"/>
                      </a:cubicBezTo>
                      <a:cubicBezTo>
                        <a:pt x="41707" y="186309"/>
                        <a:pt x="0" y="144602"/>
                        <a:pt x="0" y="93154"/>
                      </a:cubicBezTo>
                      <a:cubicBezTo>
                        <a:pt x="0" y="41707"/>
                        <a:pt x="41707" y="0"/>
                        <a:pt x="93155" y="0"/>
                      </a:cubicBezTo>
                      <a:cubicBezTo>
                        <a:pt x="144602" y="0"/>
                        <a:pt x="186309" y="41707"/>
                        <a:pt x="186309" y="93154"/>
                      </a:cubicBez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0" name="Freeform: Shape 299">
                  <a:extLst>
                    <a:ext uri="{FF2B5EF4-FFF2-40B4-BE49-F238E27FC236}">
                      <a16:creationId xmlns:a16="http://schemas.microsoft.com/office/drawing/2014/main" id="{0527F24C-43CA-4A1B-97A7-02DDCCB1CFC5}"/>
                    </a:ext>
                  </a:extLst>
                </p:cNvPr>
                <p:cNvSpPr/>
                <p:nvPr/>
              </p:nvSpPr>
              <p:spPr>
                <a:xfrm>
                  <a:off x="13417438" y="4145238"/>
                  <a:ext cx="265140" cy="265140"/>
                </a:xfrm>
                <a:custGeom>
                  <a:avLst/>
                  <a:gdLst>
                    <a:gd name="connsiteX0" fmla="*/ 0 w 178308"/>
                    <a:gd name="connsiteY0" fmla="*/ 0 h 178308"/>
                    <a:gd name="connsiteX1" fmla="*/ 178308 w 178308"/>
                    <a:gd name="connsiteY1" fmla="*/ 0 h 178308"/>
                    <a:gd name="connsiteX2" fmla="*/ 178308 w 178308"/>
                    <a:gd name="connsiteY2" fmla="*/ 178308 h 178308"/>
                    <a:gd name="connsiteX3" fmla="*/ 0 w 178308"/>
                    <a:gd name="connsiteY3" fmla="*/ 178308 h 178308"/>
                  </a:gdLst>
                  <a:ahLst/>
                  <a:cxnLst>
                    <a:cxn ang="0">
                      <a:pos x="connsiteX0" y="connsiteY0"/>
                    </a:cxn>
                    <a:cxn ang="0">
                      <a:pos x="connsiteX1" y="connsiteY1"/>
                    </a:cxn>
                    <a:cxn ang="0">
                      <a:pos x="connsiteX2" y="connsiteY2"/>
                    </a:cxn>
                    <a:cxn ang="0">
                      <a:pos x="connsiteX3" y="connsiteY3"/>
                    </a:cxn>
                  </a:cxnLst>
                  <a:rect l="l" t="t" r="r" b="b"/>
                  <a:pathLst>
                    <a:path w="178308" h="178308">
                      <a:moveTo>
                        <a:pt x="0" y="0"/>
                      </a:moveTo>
                      <a:lnTo>
                        <a:pt x="178308" y="0"/>
                      </a:lnTo>
                      <a:lnTo>
                        <a:pt x="178308" y="178308"/>
                      </a:lnTo>
                      <a:lnTo>
                        <a:pt x="0" y="178308"/>
                      </a:lnTo>
                      <a:close/>
                    </a:path>
                  </a:pathLst>
                </a:custGeom>
                <a:noFill/>
                <a:ln w="19050" cap="flat">
                  <a:solidFill>
                    <a:schemeClr val="tx1"/>
                  </a:solidFill>
                  <a:prstDash val="solid"/>
                  <a:round/>
                </a:ln>
              </p:spPr>
              <p:txBody>
                <a:bodyPr rtlCol="0" anchor="ctr"/>
                <a:lstStyle/>
                <a:p>
                  <a:pPr defTabSz="507967"/>
                  <a:endParaRPr lang="en-US" sz="200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301" name="Freeform: Shape 300">
                  <a:extLst>
                    <a:ext uri="{FF2B5EF4-FFF2-40B4-BE49-F238E27FC236}">
                      <a16:creationId xmlns:a16="http://schemas.microsoft.com/office/drawing/2014/main" id="{335D1A22-4585-4C59-97E0-7F76A771873E}"/>
                    </a:ext>
                  </a:extLst>
                </p:cNvPr>
                <p:cNvSpPr/>
                <p:nvPr/>
              </p:nvSpPr>
              <p:spPr>
                <a:xfrm>
                  <a:off x="11456280" y="4145238"/>
                  <a:ext cx="281427" cy="324904"/>
                </a:xfrm>
                <a:custGeom>
                  <a:avLst/>
                  <a:gdLst>
                    <a:gd name="connsiteX0" fmla="*/ 0 w 189261"/>
                    <a:gd name="connsiteY0" fmla="*/ 163925 h 218503"/>
                    <a:gd name="connsiteX1" fmla="*/ 0 w 189261"/>
                    <a:gd name="connsiteY1" fmla="*/ 54578 h 218503"/>
                    <a:gd name="connsiteX2" fmla="*/ 94679 w 189261"/>
                    <a:gd name="connsiteY2" fmla="*/ 0 h 218503"/>
                    <a:gd name="connsiteX3" fmla="*/ 189262 w 189261"/>
                    <a:gd name="connsiteY3" fmla="*/ 54578 h 218503"/>
                    <a:gd name="connsiteX4" fmla="*/ 189262 w 189261"/>
                    <a:gd name="connsiteY4" fmla="*/ 163925 h 218503"/>
                    <a:gd name="connsiteX5" fmla="*/ 94679 w 189261"/>
                    <a:gd name="connsiteY5" fmla="*/ 218504 h 218503"/>
                    <a:gd name="connsiteX6" fmla="*/ 0 w 189261"/>
                    <a:gd name="connsiteY6" fmla="*/ 163925 h 21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61" h="218503">
                      <a:moveTo>
                        <a:pt x="0" y="163925"/>
                      </a:moveTo>
                      <a:lnTo>
                        <a:pt x="0" y="54578"/>
                      </a:lnTo>
                      <a:lnTo>
                        <a:pt x="94679" y="0"/>
                      </a:lnTo>
                      <a:lnTo>
                        <a:pt x="189262" y="54578"/>
                      </a:lnTo>
                      <a:lnTo>
                        <a:pt x="189262" y="163925"/>
                      </a:lnTo>
                      <a:lnTo>
                        <a:pt x="94679" y="218504"/>
                      </a:lnTo>
                      <a:lnTo>
                        <a:pt x="0" y="163925"/>
                      </a:lnTo>
                      <a:close/>
                    </a:path>
                  </a:pathLst>
                </a:custGeom>
                <a:noFill/>
                <a:ln w="19050" cap="flat">
                  <a:solidFill>
                    <a:schemeClr val="tx1"/>
                  </a:solidFill>
                  <a:prstDash val="solid"/>
                  <a:round/>
                </a:ln>
              </p:spPr>
              <p:txBody>
                <a:bodyPr rtlCol="0" anchor="ctr"/>
                <a:lstStyle/>
                <a:p>
                  <a:pPr defTabSz="507967"/>
                  <a:endParaRPr lang="en-US" sz="2000" dirty="0">
                    <a:solidFill>
                      <a:srgbClr val="FFFFFF"/>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sp>
            <p:nvSpPr>
              <p:cNvPr id="309" name="Multiplication Sign 308">
                <a:extLst>
                  <a:ext uri="{FF2B5EF4-FFF2-40B4-BE49-F238E27FC236}">
                    <a16:creationId xmlns:a16="http://schemas.microsoft.com/office/drawing/2014/main" id="{BF2A8402-BDA8-4E78-811A-9899421FB52F}"/>
                  </a:ext>
                </a:extLst>
              </p:cNvPr>
              <p:cNvSpPr/>
              <p:nvPr/>
            </p:nvSpPr>
            <p:spPr>
              <a:xfrm>
                <a:off x="13548180" y="1819371"/>
                <a:ext cx="1541735" cy="1541735"/>
              </a:xfrm>
              <a:prstGeom prst="mathMultiply">
                <a:avLst>
                  <a:gd name="adj1" fmla="val 11123"/>
                </a:avLst>
              </a:prstGeom>
              <a:solidFill>
                <a:srgbClr val="A4283D"/>
              </a:solidFill>
              <a:ln>
                <a:noFill/>
              </a:ln>
              <a:effectLst/>
            </p:spPr>
            <p:style>
              <a:lnRef idx="1">
                <a:schemeClr val="accent1"/>
              </a:lnRef>
              <a:fillRef idx="3">
                <a:schemeClr val="accent1"/>
              </a:fillRef>
              <a:effectRef idx="2">
                <a:schemeClr val="accent1"/>
              </a:effectRef>
              <a:fontRef idx="minor">
                <a:schemeClr val="lt1"/>
              </a:fontRef>
            </p:style>
            <p:txBody>
              <a:bodyPr lIns="152400" tIns="121920" rIns="152400" bIns="121920" rtlCol="0" anchor="ctr"/>
              <a:lstStyle/>
              <a:p>
                <a:pPr algn="ctr"/>
                <a:endParaRPr lang="en-US" sz="1500" dirty="0" err="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endParaRPr>
              </a:p>
            </p:txBody>
          </p:sp>
          <p:sp>
            <p:nvSpPr>
              <p:cNvPr id="87" name="Rectangle 86">
                <a:extLst>
                  <a:ext uri="{FF2B5EF4-FFF2-40B4-BE49-F238E27FC236}">
                    <a16:creationId xmlns:a16="http://schemas.microsoft.com/office/drawing/2014/main" id="{20B1D26E-CECE-4403-887E-6AF749ECEC35}"/>
                  </a:ext>
                </a:extLst>
              </p:cNvPr>
              <p:cNvSpPr/>
              <p:nvPr/>
            </p:nvSpPr>
            <p:spPr>
              <a:xfrm>
                <a:off x="10972800" y="1866901"/>
                <a:ext cx="45720" cy="5029200"/>
              </a:xfrm>
              <a:prstGeom prst="rect">
                <a:avLst/>
              </a:prstGeom>
              <a:solidFill>
                <a:srgbClr val="A4283D"/>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1500" dirty="0">
                  <a:latin typeface="Amazon Ember Heavy" panose="020B0803020204020204" pitchFamily="34" charset="0"/>
                  <a:ea typeface="Amazon Ember Heavy" panose="020B0803020204020204" pitchFamily="34" charset="0"/>
                  <a:cs typeface="Amazon Ember Heavy" panose="020B0803020204020204" pitchFamily="34" charset="0"/>
                </a:endParaRPr>
              </a:p>
            </p:txBody>
          </p:sp>
        </p:grpSp>
      </p:grpSp>
      <p:grpSp>
        <p:nvGrpSpPr>
          <p:cNvPr id="69" name="Group 68">
            <a:extLst>
              <a:ext uri="{FF2B5EF4-FFF2-40B4-BE49-F238E27FC236}">
                <a16:creationId xmlns:a16="http://schemas.microsoft.com/office/drawing/2014/main" id="{B04506A6-4A9E-4EF0-9F8E-8DE621C5BCD9}"/>
              </a:ext>
            </a:extLst>
          </p:cNvPr>
          <p:cNvGrpSpPr/>
          <p:nvPr/>
        </p:nvGrpSpPr>
        <p:grpSpPr>
          <a:xfrm>
            <a:off x="322519" y="144819"/>
            <a:ext cx="11535924" cy="1026010"/>
            <a:chOff x="363159" y="1289415"/>
            <a:chExt cx="11535924" cy="1026010"/>
          </a:xfrm>
        </p:grpSpPr>
        <p:cxnSp>
          <p:nvCxnSpPr>
            <p:cNvPr id="70" name="Straight Connector 69">
              <a:extLst>
                <a:ext uri="{FF2B5EF4-FFF2-40B4-BE49-F238E27FC236}">
                  <a16:creationId xmlns:a16="http://schemas.microsoft.com/office/drawing/2014/main" id="{31BC0516-3292-4E6B-801D-04D481398F6F}"/>
                </a:ext>
              </a:extLst>
            </p:cNvPr>
            <p:cNvCxnSpPr>
              <a:cxnSpLocks/>
              <a:stCxn id="72" idx="3"/>
              <a:endCxn id="78"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BECE4AB9-018E-47A3-9529-1C3EA6C00CA4}"/>
                </a:ext>
              </a:extLst>
            </p:cNvPr>
            <p:cNvGrpSpPr/>
            <p:nvPr/>
          </p:nvGrpSpPr>
          <p:grpSpPr>
            <a:xfrm>
              <a:off x="363159" y="1289415"/>
              <a:ext cx="11535924" cy="1026010"/>
              <a:chOff x="-70653" y="1289415"/>
              <a:chExt cx="11535924" cy="1026010"/>
            </a:xfrm>
          </p:grpSpPr>
          <p:sp>
            <p:nvSpPr>
              <p:cNvPr id="72" name="Rectangle: Rounded Corners 11">
                <a:extLst>
                  <a:ext uri="{FF2B5EF4-FFF2-40B4-BE49-F238E27FC236}">
                    <a16:creationId xmlns:a16="http://schemas.microsoft.com/office/drawing/2014/main" id="{E4151340-20ED-4BED-90F6-6A075013EFD8}"/>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73" name="Rectangle: Rounded Corners 11">
                <a:extLst>
                  <a:ext uri="{FF2B5EF4-FFF2-40B4-BE49-F238E27FC236}">
                    <a16:creationId xmlns:a16="http://schemas.microsoft.com/office/drawing/2014/main" id="{C717C514-33DD-4273-83FF-DFC71F02B92D}"/>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74" name="Rectangle: Rounded Corners 11">
                <a:extLst>
                  <a:ext uri="{FF2B5EF4-FFF2-40B4-BE49-F238E27FC236}">
                    <a16:creationId xmlns:a16="http://schemas.microsoft.com/office/drawing/2014/main" id="{385B7890-C947-4613-AB85-67CB6B0EE63D}"/>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76" name="Rectangle: Rounded Corners 11">
                <a:extLst>
                  <a:ext uri="{FF2B5EF4-FFF2-40B4-BE49-F238E27FC236}">
                    <a16:creationId xmlns:a16="http://schemas.microsoft.com/office/drawing/2014/main" id="{388C88F3-4065-408E-8410-2D54742E66C4}"/>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77" name="Rectangle: Rounded Corners 11">
                <a:extLst>
                  <a:ext uri="{FF2B5EF4-FFF2-40B4-BE49-F238E27FC236}">
                    <a16:creationId xmlns:a16="http://schemas.microsoft.com/office/drawing/2014/main" id="{C2018BF3-8A28-41CE-B11B-D776A90235A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78" name="Rectangle: Rounded Corners 11">
                <a:extLst>
                  <a:ext uri="{FF2B5EF4-FFF2-40B4-BE49-F238E27FC236}">
                    <a16:creationId xmlns:a16="http://schemas.microsoft.com/office/drawing/2014/main" id="{2221FDED-A376-4570-B913-F6A152FD3913}"/>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79" name="TextBox 78">
            <a:extLst>
              <a:ext uri="{FF2B5EF4-FFF2-40B4-BE49-F238E27FC236}">
                <a16:creationId xmlns:a16="http://schemas.microsoft.com/office/drawing/2014/main" id="{FFD5FAAA-990D-41EB-B0D1-1B4776FE2B6B}"/>
              </a:ext>
            </a:extLst>
          </p:cNvPr>
          <p:cNvSpPr txBox="1"/>
          <p:nvPr/>
        </p:nvSpPr>
        <p:spPr>
          <a:xfrm>
            <a:off x="2841508" y="1518960"/>
            <a:ext cx="6473393" cy="707886"/>
          </a:xfrm>
          <a:prstGeom prst="rect">
            <a:avLst/>
          </a:prstGeom>
          <a:noFill/>
        </p:spPr>
        <p:txBody>
          <a:bodyPr wrap="square" rtlCol="0">
            <a:spAutoFit/>
          </a:bodyPr>
          <a:lstStyle/>
          <a:p>
            <a:pPr algn="ctr"/>
            <a:r>
              <a:rPr lang="en-US" sz="4000" dirty="0">
                <a:latin typeface="+mj-lt"/>
              </a:rPr>
              <a:t>When NOT to use ML:</a:t>
            </a:r>
          </a:p>
        </p:txBody>
      </p:sp>
    </p:spTree>
    <p:extLst>
      <p:ext uri="{BB962C8B-B14F-4D97-AF65-F5344CB8AC3E}">
        <p14:creationId xmlns:p14="http://schemas.microsoft.com/office/powerpoint/2010/main" val="33604182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56E1-CF03-49E5-B88E-3855479E576F}"/>
              </a:ext>
            </a:extLst>
          </p:cNvPr>
          <p:cNvSpPr>
            <a:spLocks noGrp="1"/>
          </p:cNvSpPr>
          <p:nvPr>
            <p:ph type="ctrTitle"/>
          </p:nvPr>
        </p:nvSpPr>
        <p:spPr>
          <a:xfrm>
            <a:off x="321923" y="2599464"/>
            <a:ext cx="11205681" cy="2075847"/>
          </a:xfrm>
        </p:spPr>
        <p:txBody>
          <a:bodyPr/>
          <a:lstStyle/>
          <a:p>
            <a:r>
              <a:rPr lang="en-US" dirty="0"/>
              <a:t>Let’s apply MLDQs to Amazon Use Cases</a:t>
            </a:r>
          </a:p>
        </p:txBody>
      </p:sp>
    </p:spTree>
    <p:extLst>
      <p:ext uri="{BB962C8B-B14F-4D97-AF65-F5344CB8AC3E}">
        <p14:creationId xmlns:p14="http://schemas.microsoft.com/office/powerpoint/2010/main" val="26581935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109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Use Case 1: Backfilling Missing Attributes</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We will now use a subset of questions from the MLDQ handbook to discuss ML problems that teams at Amazon have faced. </a:t>
            </a:r>
          </a:p>
          <a:p>
            <a:pPr marL="0" indent="0">
              <a:spcBef>
                <a:spcPts val="1200"/>
              </a:spcBef>
              <a:buNone/>
            </a:pPr>
            <a:r>
              <a:rPr lang="en-US" sz="2400" dirty="0">
                <a:latin typeface="+mj-lt"/>
              </a:rPr>
              <a:t>Use Case 1: Backfilling Missing Attributes in the Amazon Catalog</a:t>
            </a:r>
          </a:p>
          <a:p>
            <a:pPr marL="0" indent="0">
              <a:spcBef>
                <a:spcPts val="1200"/>
              </a:spcBef>
              <a:buNone/>
            </a:pPr>
            <a:r>
              <a:rPr lang="en-US" sz="2400" dirty="0"/>
              <a:t>For many products in the Amazon Catalog, attributes (e.g. </a:t>
            </a:r>
            <a:r>
              <a:rPr lang="en-US" sz="2400" dirty="0">
                <a:latin typeface="Courier New" panose="02070309020205020404" pitchFamily="49" charset="0"/>
                <a:cs typeface="Courier New" panose="02070309020205020404" pitchFamily="49" charset="0"/>
              </a:rPr>
              <a:t>color</a:t>
            </a:r>
            <a:r>
              <a:rPr lang="en-US" sz="2400" dirty="0">
                <a:latin typeface="+mn-lt"/>
                <a:cs typeface="Courier New" panose="02070309020205020404" pitchFamily="49" charset="0"/>
              </a:rPr>
              <a:t>, </a:t>
            </a:r>
            <a:r>
              <a:rPr lang="en-US" sz="2400" dirty="0">
                <a:latin typeface="Courier New" panose="02070309020205020404" pitchFamily="49" charset="0"/>
                <a:cs typeface="Courier New" panose="02070309020205020404" pitchFamily="49" charset="0"/>
              </a:rPr>
              <a:t>size</a:t>
            </a:r>
            <a:r>
              <a:rPr lang="en-US" sz="2400" dirty="0"/>
              <a:t>) are missing or incorrect. Amazon loses customer trust when product results don’t match what a customer is looking for, and loses sales when ASINs (product attributes) have been labeled incorrectly or are undiscoverable. </a:t>
            </a:r>
          </a:p>
          <a:p>
            <a:pPr marL="0" indent="0">
              <a:spcBef>
                <a:spcPts val="1200"/>
              </a:spcBef>
              <a:buNone/>
            </a:pPr>
            <a:r>
              <a:rPr lang="en-US" sz="2400" dirty="0"/>
              <a:t>We want to build ML models that can predict attributes from product images; for example color. We can use those models to predict and backfill the color attribute in the catalog.</a:t>
            </a:r>
          </a:p>
          <a:p>
            <a:pPr marL="0" indent="0">
              <a:spcBef>
                <a:spcPts val="1200"/>
              </a:spcBef>
              <a:buNone/>
            </a:pPr>
            <a:endParaRPr lang="en-US" sz="2400" dirty="0"/>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385722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pPr marL="0" indent="0">
              <a:buNone/>
            </a:pPr>
            <a:endParaRPr lang="en-US" dirty="0"/>
          </a:p>
          <a:p>
            <a:r>
              <a:rPr lang="en-US" dirty="0"/>
              <a:t>Currently, Amazon.com product catalog contains approx. 6M unique book titles.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0979793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Molino</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Rectangle 4">
            <a:extLst>
              <a:ext uri="{FF2B5EF4-FFF2-40B4-BE49-F238E27FC236}">
                <a16:creationId xmlns:a16="http://schemas.microsoft.com/office/drawing/2014/main" id="{64A62109-558F-A146-A930-1F9B324B8219}"/>
              </a:ext>
            </a:extLst>
          </p:cNvPr>
          <p:cNvSpPr/>
          <p:nvPr/>
        </p:nvSpPr>
        <p:spPr>
          <a:xfrm>
            <a:off x="2639682" y="5769256"/>
            <a:ext cx="7217434" cy="369332"/>
          </a:xfrm>
          <a:prstGeom prst="rect">
            <a:avLst/>
          </a:prstGeom>
        </p:spPr>
        <p:txBody>
          <a:bodyPr wrap="square">
            <a:spAutoFit/>
          </a:bodyPr>
          <a:lstStyle/>
          <a:p>
            <a:pPr algn="ctr"/>
            <a:r>
              <a:rPr lang="en-US" dirty="0">
                <a:hlinkClick r:id="rId3"/>
              </a:rPr>
              <a:t>https://w.amazon.com/bin/view/InTech/Tamale/Projects/Molino/</a:t>
            </a:r>
            <a:r>
              <a:rPr lang="en-US" dirty="0"/>
              <a:t> </a:t>
            </a:r>
          </a:p>
        </p:txBody>
      </p:sp>
      <p:pic>
        <p:nvPicPr>
          <p:cNvPr id="15" name="Picture 14">
            <a:extLst>
              <a:ext uri="{FF2B5EF4-FFF2-40B4-BE49-F238E27FC236}">
                <a16:creationId xmlns:a16="http://schemas.microsoft.com/office/drawing/2014/main" id="{787FF55E-7D74-054F-B629-F15A7B31B07A}"/>
              </a:ext>
            </a:extLst>
          </p:cNvPr>
          <p:cNvPicPr>
            <a:picLocks noChangeAspect="1"/>
          </p:cNvPicPr>
          <p:nvPr/>
        </p:nvPicPr>
        <p:blipFill>
          <a:blip r:embed="rId4"/>
          <a:stretch>
            <a:fillRect/>
          </a:stretch>
        </p:blipFill>
        <p:spPr>
          <a:xfrm>
            <a:off x="2232212" y="1868524"/>
            <a:ext cx="7727576" cy="3868974"/>
          </a:xfrm>
          <a:prstGeom prst="rect">
            <a:avLst/>
          </a:prstGeom>
          <a:ln>
            <a:solidFill>
              <a:schemeClr val="accent1"/>
            </a:solidFill>
          </a:ln>
        </p:spPr>
      </p:pic>
    </p:spTree>
    <p:extLst>
      <p:ext uri="{BB962C8B-B14F-4D97-AF65-F5344CB8AC3E}">
        <p14:creationId xmlns:p14="http://schemas.microsoft.com/office/powerpoint/2010/main" val="32584780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dirty="0"/>
              <a:t>What makes this problem suitable for Machine Learning?</a:t>
            </a:r>
          </a:p>
          <a:p>
            <a:pPr>
              <a:spcBef>
                <a:spcPts val="1200"/>
              </a:spcBef>
            </a:pPr>
            <a:r>
              <a:rPr lang="en-US" dirty="0"/>
              <a:t>What business goal can be achieved by building a ML solution to tackle this problem? </a:t>
            </a:r>
          </a:p>
          <a:p>
            <a:pPr>
              <a:spcBef>
                <a:spcPts val="1200"/>
              </a:spcBef>
            </a:pPr>
            <a:r>
              <a:rPr lang="en-US" dirty="0"/>
              <a:t>What kind of ML model (regression/classification/clustering?) can solve this problem?</a:t>
            </a:r>
          </a:p>
          <a:p>
            <a:pPr>
              <a:spcBef>
                <a:spcPts val="1200"/>
              </a:spcBef>
            </a:pPr>
            <a:r>
              <a:rPr lang="en-US" dirty="0"/>
              <a:t>What data might be necessary to address this problem? Is the data already available &amp; relevant?</a:t>
            </a:r>
          </a:p>
          <a:p>
            <a:pPr>
              <a:spcBef>
                <a:spcPts val="1200"/>
              </a:spcBef>
            </a:pPr>
            <a:r>
              <a:rPr lang="en-US" dirty="0"/>
              <a:t>What metric should be used to evaluate the model?</a:t>
            </a:r>
          </a:p>
        </p:txBody>
      </p:sp>
    </p:spTree>
    <p:extLst>
      <p:ext uri="{BB962C8B-B14F-4D97-AF65-F5344CB8AC3E}">
        <p14:creationId xmlns:p14="http://schemas.microsoft.com/office/powerpoint/2010/main" val="3177366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p:txBody>
      </p:sp>
    </p:spTree>
    <p:extLst>
      <p:ext uri="{BB962C8B-B14F-4D97-AF65-F5344CB8AC3E}">
        <p14:creationId xmlns:p14="http://schemas.microsoft.com/office/powerpoint/2010/main" val="3751642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trust: Complete and accurate product information across all marketplaces will provide a better shopping experience to Amazon customers and will lead to higher customer trust, increasing sales.</a:t>
            </a:r>
          </a:p>
        </p:txBody>
      </p:sp>
    </p:spTree>
    <p:extLst>
      <p:ext uri="{BB962C8B-B14F-4D97-AF65-F5344CB8AC3E}">
        <p14:creationId xmlns:p14="http://schemas.microsoft.com/office/powerpoint/2010/main" val="40749766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and labelling of colors is not scalable. Simple rules based on pixel inspection will not solve many real cases (presence of a human model, pictures with large white background areas, etc.)</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trust: Complete and accurate product information across all marketplaces will provide a better shopping experience to Amazon customers and will lead to higher customer trust, increasing sales.</a:t>
            </a:r>
          </a:p>
          <a:p>
            <a:pPr>
              <a:spcBef>
                <a:spcPts val="1200"/>
              </a:spcBef>
            </a:pPr>
            <a:r>
              <a:rPr lang="en-US" sz="2400" dirty="0"/>
              <a:t>What kind of ML model (regression/classification/clustering?) can solve this problem?</a:t>
            </a:r>
          </a:p>
          <a:p>
            <a:pPr marL="0" indent="0">
              <a:spcBef>
                <a:spcPts val="1200"/>
              </a:spcBef>
              <a:buNone/>
            </a:pPr>
            <a:r>
              <a:rPr lang="en-US" sz="1800" dirty="0">
                <a:solidFill>
                  <a:schemeClr val="tx2"/>
                </a:solidFill>
              </a:rPr>
              <a:t>Multi-class classification (many different colors) can be used.</a:t>
            </a:r>
            <a:endParaRPr lang="en-US" sz="2400" dirty="0"/>
          </a:p>
        </p:txBody>
      </p:sp>
    </p:spTree>
    <p:extLst>
      <p:ext uri="{BB962C8B-B14F-4D97-AF65-F5344CB8AC3E}">
        <p14:creationId xmlns:p14="http://schemas.microsoft.com/office/powerpoint/2010/main" val="16809491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115</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images with correspondent color labels. Potentially, some sellers may already provide color values for their products but those may be not accurate and require additional verification.</a:t>
            </a:r>
          </a:p>
        </p:txBody>
      </p:sp>
    </p:spTree>
    <p:extLst>
      <p:ext uri="{BB962C8B-B14F-4D97-AF65-F5344CB8AC3E}">
        <p14:creationId xmlns:p14="http://schemas.microsoft.com/office/powerpoint/2010/main" val="31714081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116</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images with correspondent color labels. Potentially, some sellers may already provide color values for their products but those may be not accurate and require additional verification.</a:t>
            </a:r>
          </a:p>
          <a:p>
            <a:pPr>
              <a:spcBef>
                <a:spcPts val="1200"/>
              </a:spcBef>
            </a:pPr>
            <a:r>
              <a:rPr lang="en-US" sz="2400" dirty="0"/>
              <a:t>What metric should be used to evaluate the model?</a:t>
            </a:r>
          </a:p>
          <a:p>
            <a:pPr marL="0" indent="0">
              <a:buNone/>
            </a:pPr>
            <a:r>
              <a:rPr lang="en-US" sz="1800" dirty="0">
                <a:solidFill>
                  <a:schemeClr val="tx2"/>
                </a:solidFill>
              </a:rPr>
              <a:t>Various classification metrics may be used, including accuracy, precision and recall. However, to keep the quality bar high we define thresholds for every class so only very confident predictions are published to the catalogue (i.e. with precision &gt; 90%).</a:t>
            </a:r>
          </a:p>
        </p:txBody>
      </p:sp>
    </p:spTree>
    <p:extLst>
      <p:ext uri="{BB962C8B-B14F-4D97-AF65-F5344CB8AC3E}">
        <p14:creationId xmlns:p14="http://schemas.microsoft.com/office/powerpoint/2010/main" val="1744109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Use Case 2: Sentiment Analysis </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0928422" cy="4390845"/>
          </a:xfrm>
        </p:spPr>
        <p:txBody>
          <a:bodyPr/>
          <a:lstStyle/>
          <a:p>
            <a:pPr>
              <a:spcBef>
                <a:spcPts val="1200"/>
              </a:spcBef>
            </a:pPr>
            <a:r>
              <a:rPr lang="en-US" sz="2400" dirty="0"/>
              <a:t>We will now use a subset of questions from the MLDQ handbook to discuss ML problems that teams at Amazon have faced. </a:t>
            </a:r>
          </a:p>
          <a:p>
            <a:pPr marL="0" indent="0">
              <a:spcBef>
                <a:spcPts val="1200"/>
              </a:spcBef>
              <a:buNone/>
            </a:pPr>
            <a:r>
              <a:rPr lang="en-US" sz="2400" dirty="0">
                <a:latin typeface="+mj-lt"/>
              </a:rPr>
              <a:t>Use Case 2: Sentiment Classification of Customers’ Feedback in Heartbeat</a:t>
            </a:r>
          </a:p>
          <a:p>
            <a:pPr marL="0" indent="0">
              <a:spcBef>
                <a:spcPts val="1200"/>
              </a:spcBef>
              <a:buNone/>
            </a:pPr>
            <a:r>
              <a:rPr lang="en-US" sz="2400" dirty="0"/>
              <a:t>Amazon customers’ feedback data (customer service contacts, product reviews, return comments) encapsulates valuable information about users. Sentiment analysis, the NLP task that consists of extracting subjective opinions and emotions from textual cues, provides a unique window into customers’ experience. Understanding text sentiment allows Amazon to improve their products to better meet customers’ needs. </a:t>
            </a:r>
          </a:p>
          <a:p>
            <a:pPr marL="0" indent="0">
              <a:spcBef>
                <a:spcPts val="1200"/>
              </a:spcBef>
              <a:buNone/>
            </a:pPr>
            <a:r>
              <a:rPr lang="en-US" sz="2400" dirty="0"/>
              <a:t>We want to build ML predictive models that can generate sentiment analysis scores for Heartbeat (the Voice of the Customer) text data.</a:t>
            </a:r>
          </a:p>
          <a:p>
            <a:pPr marL="0" indent="0">
              <a:spcBef>
                <a:spcPts val="1200"/>
              </a:spcBef>
              <a:buNone/>
            </a:pPr>
            <a:endParaRPr lang="en-US" sz="2400" dirty="0"/>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Tree>
    <p:extLst>
      <p:ext uri="{BB962C8B-B14F-4D97-AF65-F5344CB8AC3E}">
        <p14:creationId xmlns:p14="http://schemas.microsoft.com/office/powerpoint/2010/main" val="21124554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118</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Heartbeat</a:t>
            </a:r>
          </a:p>
        </p:txBody>
      </p:sp>
      <p:sp>
        <p:nvSpPr>
          <p:cNvPr id="2" name="AutoShape 2">
            <a:extLst>
              <a:ext uri="{FF2B5EF4-FFF2-40B4-BE49-F238E27FC236}">
                <a16:creationId xmlns:a16="http://schemas.microsoft.com/office/drawing/2014/main" id="{0E02DBE3-D87A-5643-9619-00424DDFA4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sp>
        <p:nvSpPr>
          <p:cNvPr id="5" name="Rectangle 4">
            <a:extLst>
              <a:ext uri="{FF2B5EF4-FFF2-40B4-BE49-F238E27FC236}">
                <a16:creationId xmlns:a16="http://schemas.microsoft.com/office/drawing/2014/main" id="{64A62109-558F-A146-A930-1F9B324B8219}"/>
              </a:ext>
            </a:extLst>
          </p:cNvPr>
          <p:cNvSpPr/>
          <p:nvPr/>
        </p:nvSpPr>
        <p:spPr>
          <a:xfrm>
            <a:off x="2487282" y="6170096"/>
            <a:ext cx="7217434" cy="369332"/>
          </a:xfrm>
          <a:prstGeom prst="rect">
            <a:avLst/>
          </a:prstGeom>
        </p:spPr>
        <p:txBody>
          <a:bodyPr wrap="square">
            <a:spAutoFit/>
          </a:bodyPr>
          <a:lstStyle/>
          <a:p>
            <a:pPr algn="ctr"/>
            <a:r>
              <a:rPr lang="en-US" dirty="0">
                <a:hlinkClick r:id="rId3"/>
              </a:rPr>
              <a:t>https://w.amazon.com/index.php/CSTech/Heartbeat</a:t>
            </a:r>
            <a:endParaRPr lang="en-US" dirty="0"/>
          </a:p>
        </p:txBody>
      </p:sp>
      <p:pic>
        <p:nvPicPr>
          <p:cNvPr id="7" name="Picture 6">
            <a:extLst>
              <a:ext uri="{FF2B5EF4-FFF2-40B4-BE49-F238E27FC236}">
                <a16:creationId xmlns:a16="http://schemas.microsoft.com/office/drawing/2014/main" id="{4F58E7AC-76B3-B642-A33F-7972597895C2}"/>
              </a:ext>
            </a:extLst>
          </p:cNvPr>
          <p:cNvPicPr>
            <a:picLocks noChangeAspect="1"/>
          </p:cNvPicPr>
          <p:nvPr/>
        </p:nvPicPr>
        <p:blipFill rotWithShape="1">
          <a:blip r:embed="rId4"/>
          <a:srcRect l="634" r="1289"/>
          <a:stretch/>
        </p:blipFill>
        <p:spPr>
          <a:xfrm>
            <a:off x="2846613" y="2842592"/>
            <a:ext cx="6498771" cy="3240156"/>
          </a:xfrm>
          <a:prstGeom prst="rect">
            <a:avLst/>
          </a:prstGeom>
        </p:spPr>
      </p:pic>
      <p:sp>
        <p:nvSpPr>
          <p:cNvPr id="8" name="AutoShape 2">
            <a:extLst>
              <a:ext uri="{FF2B5EF4-FFF2-40B4-BE49-F238E27FC236}">
                <a16:creationId xmlns:a16="http://schemas.microsoft.com/office/drawing/2014/main" id="{EE094DBC-052D-C441-9401-C0C336572E6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E"/>
          </a:p>
        </p:txBody>
      </p:sp>
      <p:pic>
        <p:nvPicPr>
          <p:cNvPr id="10" name="Picture 9">
            <a:extLst>
              <a:ext uri="{FF2B5EF4-FFF2-40B4-BE49-F238E27FC236}">
                <a16:creationId xmlns:a16="http://schemas.microsoft.com/office/drawing/2014/main" id="{D8B3F782-B719-2E47-9EC5-0F0F9EDB4960}"/>
              </a:ext>
            </a:extLst>
          </p:cNvPr>
          <p:cNvPicPr>
            <a:picLocks noChangeAspect="1"/>
          </p:cNvPicPr>
          <p:nvPr/>
        </p:nvPicPr>
        <p:blipFill rotWithShape="1">
          <a:blip r:embed="rId5"/>
          <a:srcRect l="2040" t="4578" r="2415" b="5401"/>
          <a:stretch/>
        </p:blipFill>
        <p:spPr>
          <a:xfrm>
            <a:off x="3145607" y="1402091"/>
            <a:ext cx="5933661" cy="1440501"/>
          </a:xfrm>
          <a:prstGeom prst="rect">
            <a:avLst/>
          </a:prstGeom>
        </p:spPr>
      </p:pic>
    </p:spTree>
    <p:extLst>
      <p:ext uri="{BB962C8B-B14F-4D97-AF65-F5344CB8AC3E}">
        <p14:creationId xmlns:p14="http://schemas.microsoft.com/office/powerpoint/2010/main" val="34436521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119</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dirty="0"/>
              <a:t>What makes this problem suitable for Machine Learning?</a:t>
            </a:r>
          </a:p>
          <a:p>
            <a:pPr>
              <a:spcBef>
                <a:spcPts val="1200"/>
              </a:spcBef>
            </a:pPr>
            <a:r>
              <a:rPr lang="en-US" dirty="0"/>
              <a:t>What business goal can be achieved by building a ML solution to tackle this problem? </a:t>
            </a:r>
          </a:p>
          <a:p>
            <a:pPr>
              <a:spcBef>
                <a:spcPts val="1200"/>
              </a:spcBef>
            </a:pPr>
            <a:r>
              <a:rPr lang="en-US" dirty="0"/>
              <a:t>What kind of ML model (regression/classification/clustering?) can solve this problem?</a:t>
            </a:r>
          </a:p>
          <a:p>
            <a:pPr>
              <a:spcBef>
                <a:spcPts val="1200"/>
              </a:spcBef>
            </a:pPr>
            <a:r>
              <a:rPr lang="en-US" dirty="0"/>
              <a:t>What data might be necessary to address this problem? Is the data already available &amp; relevant?</a:t>
            </a:r>
          </a:p>
          <a:p>
            <a:pPr>
              <a:spcBef>
                <a:spcPts val="1200"/>
              </a:spcBef>
            </a:pPr>
            <a:r>
              <a:rPr lang="en-US" dirty="0"/>
              <a:t>What metric should be used to evaluate the model?</a:t>
            </a:r>
          </a:p>
        </p:txBody>
      </p:sp>
    </p:spTree>
    <p:extLst>
      <p:ext uri="{BB962C8B-B14F-4D97-AF65-F5344CB8AC3E}">
        <p14:creationId xmlns:p14="http://schemas.microsoft.com/office/powerpoint/2010/main" val="530970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Books in the Amazon Product Catalog </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To sell books on Amazon.com we require certain information about the book itself (price, title, author, description, etc.).</a:t>
            </a:r>
          </a:p>
          <a:p>
            <a:endParaRPr lang="en-US" dirty="0"/>
          </a:p>
          <a:p>
            <a:r>
              <a:rPr lang="en-US" dirty="0"/>
              <a:t>Currently, Amazon.com product catalog contains approx. 6M unique book titles.</a:t>
            </a:r>
          </a:p>
          <a:p>
            <a:endParaRPr lang="en-US" dirty="0"/>
          </a:p>
          <a:p>
            <a:r>
              <a:rPr lang="en-US" dirty="0"/>
              <a:t>The most important piece of information we need to have for any book is the </a:t>
            </a:r>
            <a:r>
              <a:rPr lang="en-US" b="1" dirty="0">
                <a:solidFill>
                  <a:schemeClr val="tx2"/>
                </a:solidFill>
              </a:rPr>
              <a:t>price</a:t>
            </a:r>
            <a:r>
              <a:rPr lang="en-US" dirty="0"/>
              <a:t>. </a:t>
            </a:r>
          </a:p>
          <a:p>
            <a:pPr marL="0" indent="0">
              <a:buNone/>
            </a:pPr>
            <a:endParaRPr lang="en-US" dirty="0"/>
          </a:p>
        </p:txBody>
      </p:sp>
    </p:spTree>
    <p:extLst>
      <p:ext uri="{BB962C8B-B14F-4D97-AF65-F5344CB8AC3E}">
        <p14:creationId xmlns:p14="http://schemas.microsoft.com/office/powerpoint/2010/main" val="14186042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120</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p:txBody>
      </p:sp>
    </p:spTree>
    <p:extLst>
      <p:ext uri="{BB962C8B-B14F-4D97-AF65-F5344CB8AC3E}">
        <p14:creationId xmlns:p14="http://schemas.microsoft.com/office/powerpoint/2010/main" val="19389132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121</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understanding: Knowing what users think and how they feel about products adds context to the raw text and enables prioritization. It also helps surface problems and customer dissatisfaction early on.</a:t>
            </a:r>
          </a:p>
        </p:txBody>
      </p:sp>
    </p:spTree>
    <p:extLst>
      <p:ext uri="{BB962C8B-B14F-4D97-AF65-F5344CB8AC3E}">
        <p14:creationId xmlns:p14="http://schemas.microsoft.com/office/powerpoint/2010/main" val="208483547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122</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a:xfrm>
            <a:off x="648227" y="1673525"/>
            <a:ext cx="11157330" cy="4390845"/>
          </a:xfrm>
        </p:spPr>
        <p:txBody>
          <a:bodyPr/>
          <a:lstStyle/>
          <a:p>
            <a:pPr>
              <a:spcBef>
                <a:spcPts val="1200"/>
              </a:spcBef>
            </a:pPr>
            <a:r>
              <a:rPr lang="en-US" sz="2400" dirty="0"/>
              <a:t>What makes this problem suitable for Machine Learning?</a:t>
            </a:r>
          </a:p>
          <a:p>
            <a:pPr marL="0" indent="0">
              <a:spcBef>
                <a:spcPts val="1200"/>
              </a:spcBef>
              <a:buNone/>
            </a:pPr>
            <a:r>
              <a:rPr lang="en-US" sz="1800" dirty="0">
                <a:solidFill>
                  <a:schemeClr val="tx2"/>
                </a:solidFill>
              </a:rPr>
              <a:t>Manual extraction of text sentiment at scale is intractable. Simple rules based on presence of positive or negative words in a sentence will not solve many real cases (nuanced language, mixed sentiments, </a:t>
            </a:r>
            <a:r>
              <a:rPr lang="en-US" sz="1800" dirty="0" err="1">
                <a:solidFill>
                  <a:schemeClr val="tx2"/>
                </a:solidFill>
              </a:rPr>
              <a:t>etc</a:t>
            </a:r>
            <a:r>
              <a:rPr lang="en-US" sz="1800" dirty="0">
                <a:solidFill>
                  <a:schemeClr val="tx2"/>
                </a:solidFill>
              </a:rPr>
              <a:t>)</a:t>
            </a:r>
          </a:p>
          <a:p>
            <a:pPr>
              <a:spcBef>
                <a:spcPts val="1200"/>
              </a:spcBef>
            </a:pPr>
            <a:r>
              <a:rPr lang="en-US" sz="2400" dirty="0"/>
              <a:t>What business goal can be achieved by building a ML solution to tackle this problem? </a:t>
            </a:r>
          </a:p>
          <a:p>
            <a:pPr marL="0" indent="0">
              <a:spcBef>
                <a:spcPts val="1200"/>
              </a:spcBef>
              <a:buNone/>
            </a:pPr>
            <a:r>
              <a:rPr lang="en-US" sz="1800" dirty="0">
                <a:solidFill>
                  <a:schemeClr val="tx2"/>
                </a:solidFill>
              </a:rPr>
              <a:t>Customer understanding: Knowing what users think and how they feel about products adds context to the raw text and enables prioritization. It also helps surface problems and customer dissatisfaction early on.</a:t>
            </a:r>
          </a:p>
          <a:p>
            <a:pPr>
              <a:spcBef>
                <a:spcPts val="1200"/>
              </a:spcBef>
            </a:pPr>
            <a:r>
              <a:rPr lang="en-US" sz="2400" dirty="0"/>
              <a:t>What kind of ML model (regression/classification/clustering?) can solve this problem?</a:t>
            </a:r>
          </a:p>
          <a:p>
            <a:pPr marL="0" indent="0">
              <a:spcBef>
                <a:spcPts val="1200"/>
              </a:spcBef>
              <a:buNone/>
            </a:pPr>
            <a:r>
              <a:rPr lang="en-US" sz="1800" dirty="0">
                <a:solidFill>
                  <a:schemeClr val="tx2"/>
                </a:solidFill>
              </a:rPr>
              <a:t>Either binary classification (positive/negative) or multi-class classification (scale of sentiments from angry to neutral to happy) can be used. Heartbeat uses 4 classes: positive/negative/neutral/mixed.</a:t>
            </a:r>
            <a:endParaRPr lang="en-US" sz="2400" dirty="0"/>
          </a:p>
        </p:txBody>
      </p:sp>
    </p:spTree>
    <p:extLst>
      <p:ext uri="{BB962C8B-B14F-4D97-AF65-F5344CB8AC3E}">
        <p14:creationId xmlns:p14="http://schemas.microsoft.com/office/powerpoint/2010/main" val="37669098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123</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text (customer contacts, product reviews, return messages) with correspondent sentiment labels. Text data can be extracted from Heartbeat. Human annotation of it is required, which might be costly.</a:t>
            </a:r>
          </a:p>
        </p:txBody>
      </p:sp>
    </p:spTree>
    <p:extLst>
      <p:ext uri="{BB962C8B-B14F-4D97-AF65-F5344CB8AC3E}">
        <p14:creationId xmlns:p14="http://schemas.microsoft.com/office/powerpoint/2010/main" val="569739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124</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sz="2400" dirty="0"/>
              <a:t>What data might be necessary to address this problem? Is the data already available &amp; relevant?</a:t>
            </a:r>
          </a:p>
          <a:p>
            <a:pPr marL="0" indent="0">
              <a:spcBef>
                <a:spcPts val="1200"/>
              </a:spcBef>
              <a:buNone/>
            </a:pPr>
            <a:r>
              <a:rPr lang="en-US" sz="1800" dirty="0">
                <a:solidFill>
                  <a:schemeClr val="tx2"/>
                </a:solidFill>
              </a:rPr>
              <a:t>To solve this, we need a dataset with text (customer contacts, product reviews, return messages) with correspondent sentiment labels. Text data can be extracted from Heartbeat. Human annotation of it is required, which might be costly.</a:t>
            </a:r>
          </a:p>
          <a:p>
            <a:pPr>
              <a:spcBef>
                <a:spcPts val="1200"/>
              </a:spcBef>
            </a:pPr>
            <a:r>
              <a:rPr lang="en-US" sz="2400" dirty="0"/>
              <a:t>What metric should be used to evaluate the model?</a:t>
            </a:r>
          </a:p>
          <a:p>
            <a:pPr marL="0" indent="0">
              <a:buNone/>
            </a:pPr>
            <a:r>
              <a:rPr lang="en-US" sz="1800" dirty="0">
                <a:solidFill>
                  <a:schemeClr val="tx2"/>
                </a:solidFill>
              </a:rPr>
              <a:t>Typically classification accuracy will be used. Both micro- and macro-averages over the multiple sentiment classes can be computed to identify </a:t>
            </a:r>
            <a:r>
              <a:rPr lang="en-US" sz="1800">
                <a:solidFill>
                  <a:schemeClr val="tx2"/>
                </a:solidFill>
              </a:rPr>
              <a:t>the performance </a:t>
            </a:r>
            <a:r>
              <a:rPr lang="en-US" sz="1800" dirty="0">
                <a:solidFill>
                  <a:schemeClr val="tx2"/>
                </a:solidFill>
              </a:rPr>
              <a:t>of the classifier towards the different labels. </a:t>
            </a:r>
          </a:p>
        </p:txBody>
      </p:sp>
    </p:spTree>
    <p:extLst>
      <p:ext uri="{BB962C8B-B14F-4D97-AF65-F5344CB8AC3E}">
        <p14:creationId xmlns:p14="http://schemas.microsoft.com/office/powerpoint/2010/main" val="5292757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56E1-CF03-49E5-B88E-3855479E576F}"/>
              </a:ext>
            </a:extLst>
          </p:cNvPr>
          <p:cNvSpPr>
            <a:spLocks noGrp="1"/>
          </p:cNvSpPr>
          <p:nvPr>
            <p:ph type="ctrTitle"/>
          </p:nvPr>
        </p:nvSpPr>
        <p:spPr>
          <a:xfrm>
            <a:off x="321923" y="2599464"/>
            <a:ext cx="11205681" cy="2075847"/>
          </a:xfrm>
        </p:spPr>
        <p:txBody>
          <a:bodyPr/>
          <a:lstStyle/>
          <a:p>
            <a:r>
              <a:rPr lang="en-US" dirty="0"/>
              <a:t>Let’s apply this to YOUR Problem</a:t>
            </a:r>
            <a:br>
              <a:rPr lang="en-US" dirty="0"/>
            </a:br>
            <a:r>
              <a:rPr lang="en-US" sz="7200" dirty="0">
                <a:sym typeface="Wingdings" panose="05000000000000000000" pitchFamily="2" charset="2"/>
              </a:rPr>
              <a:t></a:t>
            </a:r>
            <a:endParaRPr lang="en-US" dirty="0"/>
          </a:p>
        </p:txBody>
      </p:sp>
    </p:spTree>
    <p:extLst>
      <p:ext uri="{BB962C8B-B14F-4D97-AF65-F5344CB8AC3E}">
        <p14:creationId xmlns:p14="http://schemas.microsoft.com/office/powerpoint/2010/main" val="34504414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3FE39B-1ADA-B240-8B97-9A4BAF35ADAB}"/>
              </a:ext>
            </a:extLst>
          </p:cNvPr>
          <p:cNvSpPr>
            <a:spLocks noGrp="1"/>
          </p:cNvSpPr>
          <p:nvPr>
            <p:ph type="title"/>
          </p:nvPr>
        </p:nvSpPr>
        <p:spPr/>
        <p:txBody>
          <a:bodyPr/>
          <a:lstStyle/>
          <a:p>
            <a:r>
              <a:rPr lang="en-US" dirty="0"/>
              <a:t>Applying MLDQs to YOUR problem</a:t>
            </a:r>
          </a:p>
        </p:txBody>
      </p:sp>
      <p:sp>
        <p:nvSpPr>
          <p:cNvPr id="5" name="Content Placeholder 4">
            <a:extLst>
              <a:ext uri="{FF2B5EF4-FFF2-40B4-BE49-F238E27FC236}">
                <a16:creationId xmlns:a16="http://schemas.microsoft.com/office/drawing/2014/main" id="{203B98FC-79EE-0A4B-AA17-905C8811C9CF}"/>
              </a:ext>
            </a:extLst>
          </p:cNvPr>
          <p:cNvSpPr>
            <a:spLocks noGrp="1"/>
          </p:cNvSpPr>
          <p:nvPr>
            <p:ph idx="1"/>
          </p:nvPr>
        </p:nvSpPr>
        <p:spPr/>
        <p:txBody>
          <a:bodyPr/>
          <a:lstStyle/>
          <a:p>
            <a:endParaRPr lang="en-US" dirty="0"/>
          </a:p>
          <a:p>
            <a:r>
              <a:rPr lang="en-US" dirty="0"/>
              <a:t>We will now use the same subset of questions from the MLDQ handbook as in the last activity to discuss the ML problems we asked you to write down at the beginning of the class in small breakout groups. </a:t>
            </a:r>
          </a:p>
          <a:p>
            <a:endParaRPr lang="en-US" dirty="0"/>
          </a:p>
          <a:p>
            <a:r>
              <a:rPr lang="en-US" dirty="0"/>
              <a:t>If you don’t have a suitable ML problem, we will share an example for discussion.</a:t>
            </a:r>
          </a:p>
        </p:txBody>
      </p:sp>
    </p:spTree>
    <p:extLst>
      <p:ext uri="{BB962C8B-B14F-4D97-AF65-F5344CB8AC3E}">
        <p14:creationId xmlns:p14="http://schemas.microsoft.com/office/powerpoint/2010/main" val="32876934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61BCE1-1D1C-2041-80D9-8D0943D949C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BDEAD46-8650-8E48-9377-183DB5BE3848}"/>
              </a:ext>
            </a:extLst>
          </p:cNvPr>
          <p:cNvSpPr>
            <a:spLocks noGrp="1"/>
          </p:cNvSpPr>
          <p:nvPr>
            <p:ph type="sldNum" sz="quarter" idx="12"/>
          </p:nvPr>
        </p:nvSpPr>
        <p:spPr/>
        <p:txBody>
          <a:bodyPr/>
          <a:lstStyle/>
          <a:p>
            <a:fld id="{2613A35D-97EF-7A48-AACF-97D95E22C11E}" type="slidenum">
              <a:rPr lang="en-US" smtClean="0"/>
              <a:pPr/>
              <a:t>127</a:t>
            </a:fld>
            <a:endParaRPr lang="en-US" dirty="0"/>
          </a:p>
        </p:txBody>
      </p:sp>
      <p:sp>
        <p:nvSpPr>
          <p:cNvPr id="4" name="Title 3">
            <a:extLst>
              <a:ext uri="{FF2B5EF4-FFF2-40B4-BE49-F238E27FC236}">
                <a16:creationId xmlns:a16="http://schemas.microsoft.com/office/drawing/2014/main" id="{A97F1F46-943C-F546-8B2D-16722452D969}"/>
              </a:ext>
            </a:extLst>
          </p:cNvPr>
          <p:cNvSpPr>
            <a:spLocks noGrp="1"/>
          </p:cNvSpPr>
          <p:nvPr>
            <p:ph type="title"/>
          </p:nvPr>
        </p:nvSpPr>
        <p:spPr/>
        <p:txBody>
          <a:bodyPr/>
          <a:lstStyle/>
          <a:p>
            <a:r>
              <a:rPr lang="en-US" dirty="0"/>
              <a:t>MLDQs for discussion</a:t>
            </a:r>
          </a:p>
        </p:txBody>
      </p:sp>
      <p:sp>
        <p:nvSpPr>
          <p:cNvPr id="5" name="Content Placeholder 4">
            <a:extLst>
              <a:ext uri="{FF2B5EF4-FFF2-40B4-BE49-F238E27FC236}">
                <a16:creationId xmlns:a16="http://schemas.microsoft.com/office/drawing/2014/main" id="{F23D57C9-D5B8-8043-81C0-C7F6C9997887}"/>
              </a:ext>
            </a:extLst>
          </p:cNvPr>
          <p:cNvSpPr>
            <a:spLocks noGrp="1"/>
          </p:cNvSpPr>
          <p:nvPr>
            <p:ph idx="1"/>
          </p:nvPr>
        </p:nvSpPr>
        <p:spPr/>
        <p:txBody>
          <a:bodyPr/>
          <a:lstStyle/>
          <a:p>
            <a:pPr>
              <a:spcBef>
                <a:spcPts val="1200"/>
              </a:spcBef>
            </a:pPr>
            <a:r>
              <a:rPr lang="en-US" dirty="0"/>
              <a:t>What makes this problem it suitable for Machine Learning?</a:t>
            </a:r>
          </a:p>
          <a:p>
            <a:pPr>
              <a:spcBef>
                <a:spcPts val="1200"/>
              </a:spcBef>
            </a:pPr>
            <a:r>
              <a:rPr lang="en-US" dirty="0"/>
              <a:t>What business goal can be achieved by building a ML solution to tackle this problem? </a:t>
            </a:r>
          </a:p>
          <a:p>
            <a:pPr>
              <a:spcBef>
                <a:spcPts val="1200"/>
              </a:spcBef>
            </a:pPr>
            <a:r>
              <a:rPr lang="en-US" dirty="0"/>
              <a:t>What kind of ML model (regression/classification/clustering?) can solve this problem?</a:t>
            </a:r>
          </a:p>
          <a:p>
            <a:pPr>
              <a:spcBef>
                <a:spcPts val="1200"/>
              </a:spcBef>
            </a:pPr>
            <a:r>
              <a:rPr lang="en-US" dirty="0"/>
              <a:t>What data might be necessary to address this problem? Is the data already available &amp; relevant?</a:t>
            </a:r>
          </a:p>
          <a:p>
            <a:pPr>
              <a:spcBef>
                <a:spcPts val="1200"/>
              </a:spcBef>
            </a:pPr>
            <a:r>
              <a:rPr lang="en-US" dirty="0"/>
              <a:t>What metric should be used to evaluate the model?</a:t>
            </a:r>
          </a:p>
        </p:txBody>
      </p:sp>
    </p:spTree>
    <p:extLst>
      <p:ext uri="{BB962C8B-B14F-4D97-AF65-F5344CB8AC3E}">
        <p14:creationId xmlns:p14="http://schemas.microsoft.com/office/powerpoint/2010/main" val="30062307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A4B112-C777-0A46-96D2-88C12436137E}"/>
              </a:ext>
            </a:extLst>
          </p:cNvPr>
          <p:cNvSpPr>
            <a:spLocks noGrp="1"/>
          </p:cNvSpPr>
          <p:nvPr>
            <p:ph type="ctrTitle"/>
          </p:nvPr>
        </p:nvSpPr>
        <p:spPr/>
        <p:txBody>
          <a:bodyPr/>
          <a:lstStyle/>
          <a:p>
            <a:r>
              <a:rPr lang="en-US" dirty="0"/>
              <a:t>Stay Connected</a:t>
            </a:r>
          </a:p>
        </p:txBody>
      </p:sp>
      <p:sp>
        <p:nvSpPr>
          <p:cNvPr id="5" name="Subtitle 4">
            <a:extLst>
              <a:ext uri="{FF2B5EF4-FFF2-40B4-BE49-F238E27FC236}">
                <a16:creationId xmlns:a16="http://schemas.microsoft.com/office/drawing/2014/main" id="{25FB61BB-B09D-FC46-9732-A3C92789B2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765281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the world of MLU</a:t>
            </a:r>
          </a:p>
        </p:txBody>
      </p:sp>
      <p:graphicFrame>
        <p:nvGraphicFramePr>
          <p:cNvPr id="7" name="Table 6"/>
          <p:cNvGraphicFramePr>
            <a:graphicFrameLocks noGrp="1"/>
          </p:cNvGraphicFramePr>
          <p:nvPr/>
        </p:nvGraphicFramePr>
        <p:xfrm>
          <a:off x="1137541" y="1770963"/>
          <a:ext cx="9340194" cy="4338320"/>
        </p:xfrm>
        <a:graphic>
          <a:graphicData uri="http://schemas.openxmlformats.org/drawingml/2006/table">
            <a:tbl>
              <a:tblPr firstRow="1" bandRow="1">
                <a:effectLst>
                  <a:outerShdw blurRad="50800" dist="38100" dir="2700000" algn="tl" rotWithShape="0">
                    <a:prstClr val="black">
                      <a:alpha val="40000"/>
                    </a:prstClr>
                  </a:outerShdw>
                </a:effectLst>
                <a:tableStyleId>{10A1B5D5-9B99-4C35-A422-299274C87663}</a:tableStyleId>
              </a:tblPr>
              <a:tblGrid>
                <a:gridCol w="6922816">
                  <a:extLst>
                    <a:ext uri="{9D8B030D-6E8A-4147-A177-3AD203B41FA5}">
                      <a16:colId xmlns:a16="http://schemas.microsoft.com/office/drawing/2014/main" val="4050242952"/>
                    </a:ext>
                  </a:extLst>
                </a:gridCol>
                <a:gridCol w="2417378">
                  <a:extLst>
                    <a:ext uri="{9D8B030D-6E8A-4147-A177-3AD203B41FA5}">
                      <a16:colId xmlns:a16="http://schemas.microsoft.com/office/drawing/2014/main" val="583586780"/>
                    </a:ext>
                  </a:extLst>
                </a:gridCol>
              </a:tblGrid>
              <a:tr h="370840">
                <a:tc>
                  <a:txBody>
                    <a:bodyPr/>
                    <a:lstStyle/>
                    <a:p>
                      <a:r>
                        <a:rPr lang="en-US" sz="2400" dirty="0"/>
                        <a:t>Next Steps</a:t>
                      </a:r>
                      <a:r>
                        <a:rPr lang="en-US" sz="2400" baseline="0" dirty="0"/>
                        <a:t>:</a:t>
                      </a:r>
                      <a:endParaRPr lang="en-US" sz="2400" dirty="0">
                        <a:solidFill>
                          <a:schemeClr val="tx1"/>
                        </a:solidFill>
                      </a:endParaRPr>
                    </a:p>
                  </a:txBody>
                  <a:tcPr/>
                </a:tc>
                <a:tc>
                  <a:txBody>
                    <a:bodyPr/>
                    <a:lstStyle/>
                    <a:p>
                      <a:r>
                        <a:rPr lang="en-US" sz="2400" dirty="0"/>
                        <a:t>Links:</a:t>
                      </a:r>
                      <a:endParaRPr lang="en-US" sz="2400" dirty="0">
                        <a:solidFill>
                          <a:schemeClr val="tx1"/>
                        </a:solidFill>
                      </a:endParaRPr>
                    </a:p>
                  </a:txBody>
                  <a:tcPr/>
                </a:tc>
                <a:extLst>
                  <a:ext uri="{0D108BD9-81ED-4DB2-BD59-A6C34878D82A}">
                    <a16:rowId xmlns:a16="http://schemas.microsoft.com/office/drawing/2014/main" val="2249318346"/>
                  </a:ext>
                </a:extLst>
              </a:tr>
              <a:tr h="370840">
                <a:tc>
                  <a:txBody>
                    <a:bodyPr/>
                    <a:lstStyle/>
                    <a:p>
                      <a:r>
                        <a:rPr lang="en-US" sz="1600" dirty="0">
                          <a:ln>
                            <a:noFill/>
                          </a:ln>
                        </a:rPr>
                        <a:t>Ready to register for your next MLU course?</a:t>
                      </a:r>
                      <a:r>
                        <a:rPr lang="en-US" sz="1600" baseline="0" dirty="0">
                          <a:ln>
                            <a:noFill/>
                          </a:ln>
                        </a:rPr>
                        <a:t> Enroll for another today</a:t>
                      </a:r>
                      <a:endParaRPr lang="en-US" sz="1600" b="0" dirty="0">
                        <a:ln>
                          <a:noFill/>
                        </a:ln>
                        <a:solidFill>
                          <a:schemeClr val="tx1"/>
                        </a:solidFill>
                      </a:endParaRPr>
                    </a:p>
                  </a:txBody>
                  <a:tcPr/>
                </a:tc>
                <a:tc>
                  <a:txBody>
                    <a:bodyPr/>
                    <a:lstStyle/>
                    <a:p>
                      <a:r>
                        <a:rPr lang="en-US" sz="1600" dirty="0">
                          <a:ln>
                            <a:noFill/>
                          </a:ln>
                          <a:hlinkClick r:id="rId3"/>
                        </a:rPr>
                        <a:t>MLU Registration</a:t>
                      </a:r>
                      <a:endParaRPr lang="en-US" sz="1600" b="0" dirty="0">
                        <a:ln>
                          <a:noFill/>
                        </a:ln>
                        <a:solidFill>
                          <a:schemeClr val="tx1"/>
                        </a:solidFill>
                      </a:endParaRPr>
                    </a:p>
                  </a:txBody>
                  <a:tcPr/>
                </a:tc>
                <a:extLst>
                  <a:ext uri="{0D108BD9-81ED-4DB2-BD59-A6C34878D82A}">
                    <a16:rowId xmlns:a16="http://schemas.microsoft.com/office/drawing/2014/main" val="2220526453"/>
                  </a:ext>
                </a:extLst>
              </a:tr>
              <a:tr h="370840">
                <a:tc>
                  <a:txBody>
                    <a:bodyPr/>
                    <a:lstStyle/>
                    <a:p>
                      <a:r>
                        <a:rPr lang="en-US" sz="1600" baseline="0" dirty="0">
                          <a:ln>
                            <a:noFill/>
                          </a:ln>
                        </a:rPr>
                        <a:t>Check out our new classes, events, and program updates. See our wiki for more information.</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4"/>
                        </a:rPr>
                        <a:t>MLU Wiki</a:t>
                      </a:r>
                      <a:endParaRPr lang="en-US" sz="1600" b="0" dirty="0">
                        <a:ln>
                          <a:noFill/>
                        </a:ln>
                        <a:solidFill>
                          <a:schemeClr val="tx1"/>
                        </a:solidFill>
                      </a:endParaRPr>
                    </a:p>
                  </a:txBody>
                  <a:tcPr/>
                </a:tc>
                <a:extLst>
                  <a:ext uri="{0D108BD9-81ED-4DB2-BD59-A6C34878D82A}">
                    <a16:rowId xmlns:a16="http://schemas.microsoft.com/office/drawing/2014/main" val="13351122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Have</a:t>
                      </a:r>
                      <a:r>
                        <a:rPr lang="en-US" sz="1600" baseline="0" dirty="0">
                          <a:ln>
                            <a:noFill/>
                          </a:ln>
                        </a:rPr>
                        <a:t> a</a:t>
                      </a:r>
                      <a:r>
                        <a:rPr lang="en-US" sz="1600" dirty="0">
                          <a:ln>
                            <a:noFill/>
                          </a:ln>
                        </a:rPr>
                        <a:t> question about MLU? Explore our</a:t>
                      </a:r>
                      <a:r>
                        <a:rPr lang="en-US" sz="1600" baseline="0" dirty="0">
                          <a:ln>
                            <a:noFill/>
                          </a:ln>
                        </a:rPr>
                        <a:t> FAQs </a:t>
                      </a:r>
                      <a:r>
                        <a:rPr lang="en-US" sz="1600" dirty="0">
                          <a:ln>
                            <a:noFill/>
                          </a:ln>
                        </a:rPr>
                        <a:t>as a first step.</a:t>
                      </a:r>
                      <a:endParaRPr lang="en-US" sz="1600" b="0" dirty="0">
                        <a:ln>
                          <a:noFill/>
                        </a:ln>
                        <a:solidFill>
                          <a:schemeClr val="tx1"/>
                        </a:solidFill>
                      </a:endParaRPr>
                    </a:p>
                  </a:txBody>
                  <a:tcPr/>
                </a:tc>
                <a:tc>
                  <a:txBody>
                    <a:bodyPr/>
                    <a:lstStyle/>
                    <a:p>
                      <a:r>
                        <a:rPr lang="en-US" sz="1600" dirty="0">
                          <a:ln>
                            <a:noFill/>
                          </a:ln>
                          <a:hlinkClick r:id="rId5"/>
                        </a:rPr>
                        <a:t>MLU FAQ </a:t>
                      </a:r>
                      <a:endParaRPr lang="en-US" sz="1600" b="0" dirty="0">
                        <a:ln>
                          <a:noFill/>
                        </a:ln>
                        <a:solidFill>
                          <a:schemeClr val="tx1"/>
                        </a:solidFill>
                      </a:endParaRPr>
                    </a:p>
                  </a:txBody>
                  <a:tcPr/>
                </a:tc>
                <a:extLst>
                  <a:ext uri="{0D108BD9-81ED-4DB2-BD59-A6C34878D82A}">
                    <a16:rowId xmlns:a16="http://schemas.microsoft.com/office/drawing/2014/main" val="3291323032"/>
                  </a:ext>
                </a:extLst>
              </a:tr>
              <a:tr h="370840">
                <a:tc>
                  <a:txBody>
                    <a:bodyPr/>
                    <a:lstStyle/>
                    <a:p>
                      <a:r>
                        <a:rPr lang="en-US" sz="1600" dirty="0">
                          <a:ln>
                            <a:noFill/>
                          </a:ln>
                        </a:rPr>
                        <a:t>Stay</a:t>
                      </a:r>
                      <a:r>
                        <a:rPr lang="en-US" sz="1600" baseline="0" dirty="0">
                          <a:ln>
                            <a:noFill/>
                          </a:ln>
                        </a:rPr>
                        <a:t> c</a:t>
                      </a:r>
                      <a:r>
                        <a:rPr lang="en-US" sz="1600" dirty="0">
                          <a:ln>
                            <a:noFill/>
                          </a:ln>
                        </a:rPr>
                        <a:t>onnected with fellow students</a:t>
                      </a:r>
                      <a:r>
                        <a:rPr lang="en-US" sz="1600" baseline="0" dirty="0">
                          <a:ln>
                            <a:noFill/>
                          </a:ln>
                        </a:rPr>
                        <a:t> and MLU alumni!</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Slack channel: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a:t>
                      </a:r>
                      <a:r>
                        <a:rPr lang="en-US" sz="1600" dirty="0" err="1">
                          <a:ln>
                            <a:noFill/>
                          </a:ln>
                        </a:rPr>
                        <a:t>mlu</a:t>
                      </a:r>
                      <a:r>
                        <a:rPr lang="en-US" sz="1600" dirty="0">
                          <a:ln>
                            <a:noFill/>
                          </a:ln>
                        </a:rPr>
                        <a:t>-machine-learning-university</a:t>
                      </a:r>
                      <a:endParaRPr lang="en-US" sz="1600" b="0" dirty="0">
                        <a:ln>
                          <a:noFill/>
                        </a:ln>
                        <a:solidFill>
                          <a:schemeClr val="tx1"/>
                        </a:solidFill>
                      </a:endParaRPr>
                    </a:p>
                  </a:txBody>
                  <a:tcPr/>
                </a:tc>
                <a:extLst>
                  <a:ext uri="{0D108BD9-81ED-4DB2-BD59-A6C34878D82A}">
                    <a16:rowId xmlns:a16="http://schemas.microsoft.com/office/drawing/2014/main" val="2458520591"/>
                  </a:ext>
                </a:extLst>
              </a:tr>
              <a:tr h="370840">
                <a:tc>
                  <a:txBody>
                    <a:bodyPr/>
                    <a:lstStyle/>
                    <a:p>
                      <a:r>
                        <a:rPr lang="en-US" sz="1600" dirty="0">
                          <a:ln>
                            <a:noFill/>
                          </a:ln>
                        </a:rPr>
                        <a:t>Subscribe</a:t>
                      </a:r>
                      <a:r>
                        <a:rPr lang="en-US" sz="1600" baseline="0" dirty="0">
                          <a:ln>
                            <a:noFill/>
                          </a:ln>
                        </a:rPr>
                        <a:t> to our newsletter and interest alias for monthly program updates and exciting launches! </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6"/>
                        </a:rPr>
                        <a:t>MLU Newsletter</a:t>
                      </a:r>
                      <a:endParaRPr lang="en-US" sz="1600" dirty="0">
                        <a:ln>
                          <a:noFill/>
                        </a:ln>
                      </a:endParaRPr>
                    </a:p>
                    <a:p>
                      <a:r>
                        <a:rPr lang="en-US" sz="1600" dirty="0">
                          <a:ln>
                            <a:noFill/>
                          </a:ln>
                          <a:hlinkClick r:id="rId7"/>
                        </a:rPr>
                        <a:t>MLU Interest Alias</a:t>
                      </a:r>
                      <a:endParaRPr lang="en-US" sz="1600" b="0" dirty="0">
                        <a:ln>
                          <a:noFill/>
                        </a:ln>
                        <a:solidFill>
                          <a:schemeClr val="tx1"/>
                        </a:solidFill>
                      </a:endParaRPr>
                    </a:p>
                  </a:txBody>
                  <a:tcPr/>
                </a:tc>
                <a:extLst>
                  <a:ext uri="{0D108BD9-81ED-4DB2-BD59-A6C34878D82A}">
                    <a16:rowId xmlns:a16="http://schemas.microsoft.com/office/drawing/2014/main" val="2982907354"/>
                  </a:ext>
                </a:extLst>
              </a:tr>
              <a:tr h="370840">
                <a:tc>
                  <a:txBody>
                    <a:bodyPr/>
                    <a:lstStyle/>
                    <a:p>
                      <a:r>
                        <a:rPr lang="en-US" sz="1600" dirty="0">
                          <a:ln>
                            <a:noFill/>
                          </a:ln>
                        </a:rPr>
                        <a:t>Engage with the Amazon ML Research Community</a:t>
                      </a:r>
                      <a:r>
                        <a:rPr lang="en-US" sz="1600" baseline="0" dirty="0">
                          <a:ln>
                            <a:noFill/>
                          </a:ln>
                        </a:rPr>
                        <a:t> and join us for virtual tech talks</a:t>
                      </a:r>
                      <a:endParaRPr lang="en-US" sz="1600" b="0" dirty="0">
                        <a:ln>
                          <a:noFill/>
                        </a:ln>
                        <a:solidFill>
                          <a:schemeClr val="tx1"/>
                        </a:solidFill>
                      </a:endParaRPr>
                    </a:p>
                  </a:txBody>
                  <a:tcPr/>
                </a:tc>
                <a:tc>
                  <a:txBody>
                    <a:bodyPr/>
                    <a:lstStyle/>
                    <a:p>
                      <a:r>
                        <a:rPr lang="en-US" sz="1600" dirty="0">
                          <a:ln>
                            <a:noFill/>
                          </a:ln>
                          <a:hlinkClick r:id="rId8"/>
                        </a:rPr>
                        <a:t>MLU Tech Talks</a:t>
                      </a:r>
                      <a:endParaRPr lang="en-US" sz="1600" b="0" dirty="0">
                        <a:ln>
                          <a:noFill/>
                        </a:ln>
                        <a:solidFill>
                          <a:schemeClr val="tx1"/>
                        </a:solidFill>
                      </a:endParaRPr>
                    </a:p>
                  </a:txBody>
                  <a:tcPr/>
                </a:tc>
                <a:extLst>
                  <a:ext uri="{0D108BD9-81ED-4DB2-BD59-A6C34878D82A}">
                    <a16:rowId xmlns:a16="http://schemas.microsoft.com/office/drawing/2014/main" val="30856216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rPr>
                        <a:t>Solve real Amazon business problems and have some fun using your new ML skills! </a:t>
                      </a:r>
                      <a:endParaRPr lang="en-US" sz="1600" b="0" dirty="0">
                        <a:ln>
                          <a:noFill/>
                        </a:ln>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n>
                            <a:noFill/>
                          </a:ln>
                          <a:hlinkClick r:id="rId9"/>
                        </a:rPr>
                        <a:t>ML Challenges</a:t>
                      </a:r>
                      <a:endParaRPr lang="en-US" sz="1600" b="0" dirty="0">
                        <a:ln>
                          <a:noFill/>
                        </a:ln>
                        <a:solidFill>
                          <a:schemeClr val="tx1"/>
                        </a:solidFill>
                      </a:endParaRPr>
                    </a:p>
                  </a:txBody>
                  <a:tcPr/>
                </a:tc>
                <a:extLst>
                  <a:ext uri="{0D108BD9-81ED-4DB2-BD59-A6C34878D82A}">
                    <a16:rowId xmlns:a16="http://schemas.microsoft.com/office/drawing/2014/main" val="1971802385"/>
                  </a:ext>
                </a:extLst>
              </a:tr>
            </a:tbl>
          </a:graphicData>
        </a:graphic>
      </p:graphicFrame>
    </p:spTree>
    <p:extLst>
      <p:ext uri="{BB962C8B-B14F-4D97-AF65-F5344CB8AC3E}">
        <p14:creationId xmlns:p14="http://schemas.microsoft.com/office/powerpoint/2010/main" val="209363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buNone/>
            </a:pPr>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14728048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71854A-F7E1-42CF-8E9E-CAB4466EBEC5}"/>
              </a:ext>
            </a:extLst>
          </p:cNvPr>
          <p:cNvPicPr>
            <a:picLocks noChangeAspect="1"/>
          </p:cNvPicPr>
          <p:nvPr/>
        </p:nvPicPr>
        <p:blipFill>
          <a:blip r:embed="rId3"/>
          <a:stretch>
            <a:fillRect/>
          </a:stretch>
        </p:blipFill>
        <p:spPr>
          <a:xfrm>
            <a:off x="2590800" y="314907"/>
            <a:ext cx="7010399" cy="6228186"/>
          </a:xfrm>
          <a:prstGeom prst="rect">
            <a:avLst/>
          </a:prstGeom>
        </p:spPr>
      </p:pic>
      <p:sp>
        <p:nvSpPr>
          <p:cNvPr id="5" name="Arrow: Up 4">
            <a:extLst>
              <a:ext uri="{FF2B5EF4-FFF2-40B4-BE49-F238E27FC236}">
                <a16:creationId xmlns:a16="http://schemas.microsoft.com/office/drawing/2014/main" id="{ACF1CE73-A20E-468B-A4EF-19FD5F1EB26C}"/>
              </a:ext>
            </a:extLst>
          </p:cNvPr>
          <p:cNvSpPr/>
          <p:nvPr/>
        </p:nvSpPr>
        <p:spPr>
          <a:xfrm>
            <a:off x="4993240" y="2867219"/>
            <a:ext cx="969196" cy="873303"/>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rgbClr val="C00000"/>
                </a:solidFill>
                <a:latin typeface="Amazon Ember Cd RC" panose="020B0606020204020204" pitchFamily="34" charset="0"/>
                <a:ea typeface="Amazon Ember Cd RC" panose="020B0606020204020204" pitchFamily="34" charset="0"/>
                <a:cs typeface="Amazon Ember Cd RC" panose="020B0606020204020204" pitchFamily="34" charset="0"/>
              </a:rPr>
              <a:t>You are here</a:t>
            </a:r>
          </a:p>
        </p:txBody>
      </p:sp>
    </p:spTree>
    <p:extLst>
      <p:ext uri="{BB962C8B-B14F-4D97-AF65-F5344CB8AC3E}">
        <p14:creationId xmlns:p14="http://schemas.microsoft.com/office/powerpoint/2010/main" val="15916485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FAF9F-A4FA-CF4C-998B-EEF92B0C4076}"/>
              </a:ext>
            </a:extLst>
          </p:cNvPr>
          <p:cNvSpPr txBox="1"/>
          <p:nvPr/>
        </p:nvSpPr>
        <p:spPr>
          <a:xfrm>
            <a:off x="2567354" y="324729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699461AD-9788-964F-8B22-A6D471164554}"/>
              </a:ext>
            </a:extLst>
          </p:cNvPr>
          <p:cNvSpPr txBox="1"/>
          <p:nvPr/>
        </p:nvSpPr>
        <p:spPr>
          <a:xfrm>
            <a:off x="8023115" y="2575066"/>
            <a:ext cx="3432551" cy="1015663"/>
          </a:xfrm>
          <a:prstGeom prst="rect">
            <a:avLst/>
          </a:prstGeom>
          <a:noFill/>
        </p:spPr>
        <p:txBody>
          <a:bodyPr wrap="square" rtlCol="0">
            <a:spAutoFit/>
          </a:bodyPr>
          <a:lstStyle/>
          <a:p>
            <a:r>
              <a:rPr lang="en-US" sz="2000" dirty="0"/>
              <a:t>Instructor Alias: TK</a:t>
            </a:r>
          </a:p>
          <a:p>
            <a:endParaRPr lang="en-US" sz="2000" dirty="0"/>
          </a:p>
          <a:p>
            <a:r>
              <a:rPr lang="en-US" sz="2000" dirty="0"/>
              <a:t>Start Date: TK</a:t>
            </a:r>
          </a:p>
        </p:txBody>
      </p:sp>
    </p:spTree>
    <p:extLst>
      <p:ext uri="{BB962C8B-B14F-4D97-AF65-F5344CB8AC3E}">
        <p14:creationId xmlns:p14="http://schemas.microsoft.com/office/powerpoint/2010/main" val="4061152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lgn="ctr">
              <a:buNone/>
            </a:pPr>
            <a:endParaRPr lang="en-US" dirty="0"/>
          </a:p>
          <a:p>
            <a:r>
              <a:rPr lang="en-US" dirty="0"/>
              <a:t>Even if just 0.1% of books in Amazon’s catalog were missing a price, that equals ~60,000 books that can’t be sold.</a:t>
            </a:r>
          </a:p>
          <a:p>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171141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Crucial Gaps in the Catalog</a:t>
            </a:r>
          </a:p>
        </p:txBody>
      </p:sp>
      <p:sp>
        <p:nvSpPr>
          <p:cNvPr id="6" name="Content Placeholder 5">
            <a:extLst>
              <a:ext uri="{FF2B5EF4-FFF2-40B4-BE49-F238E27FC236}">
                <a16:creationId xmlns:a16="http://schemas.microsoft.com/office/drawing/2014/main" id="{DC54F5CD-57B0-1548-BD99-2B3D7535D2AB}"/>
              </a:ext>
            </a:extLst>
          </p:cNvPr>
          <p:cNvSpPr>
            <a:spLocks noGrp="1"/>
          </p:cNvSpPr>
          <p:nvPr>
            <p:ph idx="1"/>
          </p:nvPr>
        </p:nvSpPr>
        <p:spPr/>
        <p:txBody>
          <a:bodyPr/>
          <a:lstStyle/>
          <a:p>
            <a:r>
              <a:rPr lang="en-US" dirty="0"/>
              <a:t>What if due to data loss or buyer error…</a:t>
            </a:r>
          </a:p>
          <a:p>
            <a:pPr marL="0" indent="0">
              <a:buNone/>
            </a:pPr>
            <a:endParaRPr lang="en-US" dirty="0"/>
          </a:p>
          <a:p>
            <a:pPr marL="0" indent="0" algn="ctr">
              <a:buNone/>
            </a:pPr>
            <a:r>
              <a:rPr lang="en-US" dirty="0"/>
              <a:t>the </a:t>
            </a:r>
            <a:r>
              <a:rPr lang="en-US" b="1" dirty="0">
                <a:solidFill>
                  <a:schemeClr val="tx2"/>
                </a:solidFill>
              </a:rPr>
              <a:t>price information is missing</a:t>
            </a:r>
            <a:r>
              <a:rPr lang="en-US" dirty="0"/>
              <a:t>?!</a:t>
            </a:r>
          </a:p>
          <a:p>
            <a:pPr marL="0" indent="0" algn="ctr">
              <a:buNone/>
            </a:pPr>
            <a:endParaRPr lang="en-US" dirty="0"/>
          </a:p>
          <a:p>
            <a:r>
              <a:rPr lang="en-US" dirty="0"/>
              <a:t>Even if just 0.1% of books in Amazon’s catalog were missing a price, that equals ~60,000 books that can’t be sold.</a:t>
            </a:r>
          </a:p>
          <a:p>
            <a:endParaRPr lang="en-US" dirty="0"/>
          </a:p>
          <a:p>
            <a:r>
              <a:rPr lang="en-US" dirty="0"/>
              <a:t>We cannot manually add prices as the product catalog constantly updates and grows → </a:t>
            </a:r>
            <a:r>
              <a:rPr lang="en-US" b="1" dirty="0">
                <a:solidFill>
                  <a:schemeClr val="tx2"/>
                </a:solidFill>
              </a:rPr>
              <a:t>require an automated solution</a:t>
            </a:r>
            <a:r>
              <a:rPr lang="en-US" dirty="0"/>
              <a:t>.</a:t>
            </a:r>
          </a:p>
          <a:p>
            <a:endParaRPr lang="en-US" dirty="0"/>
          </a:p>
          <a:p>
            <a:endParaRPr lang="en-US" dirty="0"/>
          </a:p>
          <a:p>
            <a:pPr algn="ctr">
              <a:buFont typeface="Arial" panose="020B0604020202020204" pitchFamily="34" charset="0"/>
              <a:buChar char="•"/>
            </a:pPr>
            <a:endParaRPr lang="en-US" dirty="0"/>
          </a:p>
          <a:p>
            <a:pPr algn="ctr">
              <a:buFont typeface="Arial" panose="020B0604020202020204" pitchFamily="34" charset="0"/>
              <a:buChar char="•"/>
            </a:pPr>
            <a:endParaRPr lang="en-US" dirty="0"/>
          </a:p>
        </p:txBody>
      </p:sp>
    </p:spTree>
    <p:extLst>
      <p:ext uri="{BB962C8B-B14F-4D97-AF65-F5344CB8AC3E}">
        <p14:creationId xmlns:p14="http://schemas.microsoft.com/office/powerpoint/2010/main" val="475311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16</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p:txBody>
      </p:sp>
    </p:spTree>
    <p:extLst>
      <p:ext uri="{BB962C8B-B14F-4D97-AF65-F5344CB8AC3E}">
        <p14:creationId xmlns:p14="http://schemas.microsoft.com/office/powerpoint/2010/main" val="146318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17</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p:txBody>
      </p:sp>
      <p:sp>
        <p:nvSpPr>
          <p:cNvPr id="7" name="Rounded Rectangle 6">
            <a:extLst>
              <a:ext uri="{FF2B5EF4-FFF2-40B4-BE49-F238E27FC236}">
                <a16:creationId xmlns:a16="http://schemas.microsoft.com/office/drawing/2014/main" id="{176E5F36-A100-9140-81A9-17C7E2D07EE5}"/>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2563181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2012DFD-8B31-AB4B-A46B-56EF31ACCE93}"/>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18</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a:p>
            <a:pPr lvl="1"/>
            <a:endParaRPr lang="en-US" dirty="0"/>
          </a:p>
          <a:p>
            <a:pPr lvl="1"/>
            <a:endParaRPr lang="en-US" dirty="0"/>
          </a:p>
          <a:p>
            <a:pPr lvl="1"/>
            <a:endParaRPr lang="en-US" dirty="0"/>
          </a:p>
          <a:p>
            <a:pPr lvl="1"/>
            <a:r>
              <a:rPr lang="en-US" dirty="0"/>
              <a:t>A 1000 page book for just $30?! …cheating with font size?</a:t>
            </a:r>
          </a:p>
          <a:p>
            <a:pPr lvl="1"/>
            <a:endParaRPr lang="en-US" dirty="0"/>
          </a:p>
          <a:p>
            <a:pPr marL="406400" lvl="1" indent="0">
              <a:buNone/>
            </a:pPr>
            <a:endParaRPr lang="en-US" dirty="0"/>
          </a:p>
          <a:p>
            <a:pPr lvl="1"/>
            <a:endParaRPr lang="en-US" dirty="0"/>
          </a:p>
        </p:txBody>
      </p:sp>
      <p:sp>
        <p:nvSpPr>
          <p:cNvPr id="6" name="Rounded Rectangle 6">
            <a:extLst>
              <a:ext uri="{FF2B5EF4-FFF2-40B4-BE49-F238E27FC236}">
                <a16:creationId xmlns:a16="http://schemas.microsoft.com/office/drawing/2014/main" id="{A0DC59B8-D634-F84C-83FE-8204F680533F}"/>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3012037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C0CDA5-B4A8-7E43-89C3-8DC05C1427EE}"/>
              </a:ext>
            </a:extLst>
          </p:cNvPr>
          <p:cNvSpPr>
            <a:spLocks noGrp="1"/>
          </p:cNvSpPr>
          <p:nvPr>
            <p:ph type="sldNum" sz="quarter" idx="12"/>
          </p:nvPr>
        </p:nvSpPr>
        <p:spPr/>
        <p:txBody>
          <a:bodyPr/>
          <a:lstStyle/>
          <a:p>
            <a:fld id="{2613A35D-97EF-7A48-AACF-97D95E22C11E}" type="slidenum">
              <a:rPr lang="en-US" smtClean="0"/>
              <a:pPr/>
              <a:t>19</a:t>
            </a:fld>
            <a:endParaRPr lang="en-US" dirty="0"/>
          </a:p>
        </p:txBody>
      </p:sp>
      <p:sp>
        <p:nvSpPr>
          <p:cNvPr id="4" name="Title 3">
            <a:extLst>
              <a:ext uri="{FF2B5EF4-FFF2-40B4-BE49-F238E27FC236}">
                <a16:creationId xmlns:a16="http://schemas.microsoft.com/office/drawing/2014/main" id="{C2FC7408-3471-0549-9361-4FB21970914E}"/>
              </a:ext>
            </a:extLst>
          </p:cNvPr>
          <p:cNvSpPr>
            <a:spLocks noGrp="1"/>
          </p:cNvSpPr>
          <p:nvPr>
            <p:ph type="title"/>
          </p:nvPr>
        </p:nvSpPr>
        <p:spPr/>
        <p:txBody>
          <a:bodyPr/>
          <a:lstStyle/>
          <a:p>
            <a:r>
              <a:rPr lang="en-US" dirty="0"/>
              <a:t>Let’s try out some ideas</a:t>
            </a:r>
          </a:p>
        </p:txBody>
      </p:sp>
      <p:sp>
        <p:nvSpPr>
          <p:cNvPr id="5" name="Content Placeholder 4">
            <a:extLst>
              <a:ext uri="{FF2B5EF4-FFF2-40B4-BE49-F238E27FC236}">
                <a16:creationId xmlns:a16="http://schemas.microsoft.com/office/drawing/2014/main" id="{4D76FB6E-F705-9146-8C93-5BC107C78EE4}"/>
              </a:ext>
            </a:extLst>
          </p:cNvPr>
          <p:cNvSpPr>
            <a:spLocks noGrp="1"/>
          </p:cNvSpPr>
          <p:nvPr>
            <p:ph idx="1"/>
          </p:nvPr>
        </p:nvSpPr>
        <p:spPr/>
        <p:txBody>
          <a:bodyPr/>
          <a:lstStyle/>
          <a:p>
            <a:r>
              <a:rPr lang="en-US" dirty="0"/>
              <a:t>Let’s try simple ‘</a:t>
            </a:r>
            <a:r>
              <a:rPr lang="en-US" b="1" dirty="0">
                <a:solidFill>
                  <a:schemeClr val="tx2"/>
                </a:solidFill>
              </a:rPr>
              <a:t>if – then</a:t>
            </a:r>
            <a:r>
              <a:rPr lang="en-US" dirty="0"/>
              <a:t>’ rule (short books should be cheaper, as there is less material cost).</a:t>
            </a:r>
          </a:p>
          <a:p>
            <a:pPr lvl="1"/>
            <a:r>
              <a:rPr lang="en-US" dirty="0"/>
              <a:t>If book &gt; 200 pages: 30 USD, else: 10 USD.</a:t>
            </a:r>
          </a:p>
          <a:p>
            <a:pPr lvl="1"/>
            <a:endParaRPr lang="en-US" dirty="0"/>
          </a:p>
          <a:p>
            <a:pPr lvl="1"/>
            <a:endParaRPr lang="en-US" dirty="0"/>
          </a:p>
          <a:p>
            <a:pPr lvl="1"/>
            <a:endParaRPr lang="en-US" dirty="0"/>
          </a:p>
          <a:p>
            <a:pPr lvl="1"/>
            <a:endParaRPr lang="en-US" dirty="0"/>
          </a:p>
          <a:p>
            <a:pPr lvl="1"/>
            <a:r>
              <a:rPr lang="en-US" dirty="0"/>
              <a:t>A 1000 page book for just $30?! …cheating with font size?</a:t>
            </a:r>
          </a:p>
          <a:p>
            <a:pPr lvl="1"/>
            <a:endParaRPr lang="en-US" dirty="0"/>
          </a:p>
          <a:p>
            <a:r>
              <a:rPr lang="en-US" dirty="0"/>
              <a:t>Need a smarter &amp; scalable way to fill gaps → </a:t>
            </a:r>
            <a:r>
              <a:rPr lang="en-US" b="1" dirty="0">
                <a:solidFill>
                  <a:schemeClr val="tx2"/>
                </a:solidFill>
              </a:rPr>
              <a:t>Machine Learning</a:t>
            </a:r>
            <a:r>
              <a:rPr lang="en-US" dirty="0"/>
              <a:t>!</a:t>
            </a:r>
          </a:p>
          <a:p>
            <a:pPr marL="406400" lvl="1" indent="0">
              <a:buNone/>
            </a:pPr>
            <a:endParaRPr lang="en-US" dirty="0"/>
          </a:p>
          <a:p>
            <a:pPr lvl="1"/>
            <a:endParaRPr lang="en-US" dirty="0"/>
          </a:p>
        </p:txBody>
      </p:sp>
      <p:sp>
        <p:nvSpPr>
          <p:cNvPr id="6" name="Rounded Rectangle 6">
            <a:extLst>
              <a:ext uri="{FF2B5EF4-FFF2-40B4-BE49-F238E27FC236}">
                <a16:creationId xmlns:a16="http://schemas.microsoft.com/office/drawing/2014/main" id="{A0DC59B8-D634-F84C-83FE-8204F680533F}"/>
              </a:ext>
            </a:extLst>
          </p:cNvPr>
          <p:cNvSpPr/>
          <p:nvPr/>
        </p:nvSpPr>
        <p:spPr>
          <a:xfrm>
            <a:off x="3698889" y="3597099"/>
            <a:ext cx="4827098" cy="759125"/>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2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What could go wrong?</a:t>
            </a:r>
          </a:p>
        </p:txBody>
      </p:sp>
    </p:spTree>
    <p:extLst>
      <p:ext uri="{BB962C8B-B14F-4D97-AF65-F5344CB8AC3E}">
        <p14:creationId xmlns:p14="http://schemas.microsoft.com/office/powerpoint/2010/main" val="140213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26AD-1636-4A65-805C-28F0B2A2AAC3}"/>
              </a:ext>
            </a:extLst>
          </p:cNvPr>
          <p:cNvSpPr>
            <a:spLocks noGrp="1"/>
          </p:cNvSpPr>
          <p:nvPr>
            <p:ph type="ctrTitle"/>
          </p:nvPr>
        </p:nvSpPr>
        <p:spPr>
          <a:xfrm>
            <a:off x="1832088" y="534111"/>
            <a:ext cx="9772240" cy="748095"/>
          </a:xfrm>
        </p:spPr>
        <p:txBody>
          <a:bodyPr/>
          <a:lstStyle/>
          <a:p>
            <a:r>
              <a:rPr lang="en-US" sz="4000" dirty="0">
                <a:solidFill>
                  <a:schemeClr val="bg1"/>
                </a:solidFill>
              </a:rPr>
              <a:t>While you’re waiting for class to begin…</a:t>
            </a:r>
          </a:p>
        </p:txBody>
      </p:sp>
      <p:sp>
        <p:nvSpPr>
          <p:cNvPr id="3" name="Subtitle 2">
            <a:extLst>
              <a:ext uri="{FF2B5EF4-FFF2-40B4-BE49-F238E27FC236}">
                <a16:creationId xmlns:a16="http://schemas.microsoft.com/office/drawing/2014/main" id="{C3C22F79-427E-44E7-AF30-D9273A178398}"/>
              </a:ext>
            </a:extLst>
          </p:cNvPr>
          <p:cNvSpPr>
            <a:spLocks noGrp="1"/>
          </p:cNvSpPr>
          <p:nvPr>
            <p:ph type="subTitle" idx="1"/>
          </p:nvPr>
        </p:nvSpPr>
        <p:spPr>
          <a:xfrm>
            <a:off x="427567" y="1751776"/>
            <a:ext cx="11336866" cy="4294181"/>
          </a:xfrm>
        </p:spPr>
        <p:txBody>
          <a:bodyPr>
            <a:normAutofit lnSpcReduction="10000"/>
          </a:bodyPr>
          <a:lstStyle/>
          <a:p>
            <a:pPr algn="ctr"/>
            <a:r>
              <a:rPr lang="en-US" sz="2800" dirty="0">
                <a:solidFill>
                  <a:schemeClr val="bg1"/>
                </a:solidFill>
              </a:rPr>
              <a:t>Answer this question in a </a:t>
            </a:r>
            <a:r>
              <a:rPr lang="en-US" sz="2800" b="1" dirty="0"/>
              <a:t>text document</a:t>
            </a:r>
            <a:r>
              <a:rPr lang="en-US" sz="2800" b="1" dirty="0">
                <a:solidFill>
                  <a:schemeClr val="bg1"/>
                </a:solidFill>
              </a:rPr>
              <a:t> </a:t>
            </a:r>
            <a:r>
              <a:rPr lang="en-US" sz="2800" dirty="0">
                <a:solidFill>
                  <a:schemeClr val="bg1"/>
                </a:solidFill>
              </a:rPr>
              <a:t>and keep it handy:</a:t>
            </a:r>
          </a:p>
          <a:p>
            <a:pPr algn="ctr"/>
            <a:endParaRPr lang="en-US" sz="2400" b="1" dirty="0">
              <a:solidFill>
                <a:schemeClr val="bg1"/>
              </a:solidFill>
              <a:latin typeface="Amazon Ember" panose="02000000000000000000" pitchFamily="2" charset="0"/>
              <a:ea typeface="Amazon Ember" panose="02000000000000000000" pitchFamily="2" charset="0"/>
            </a:endParaRPr>
          </a:p>
          <a:p>
            <a:pPr algn="ctr"/>
            <a:r>
              <a:rPr lang="en-US" sz="3900" b="1" dirty="0">
                <a:latin typeface="Amazon Ember" panose="02000000000000000000" pitchFamily="2" charset="0"/>
                <a:ea typeface="Amazon Ember" panose="02000000000000000000" pitchFamily="2" charset="0"/>
              </a:rPr>
              <a:t>What business problem(s) do you want to solve with Machine Learning (ML) in your own work/team? </a:t>
            </a:r>
            <a:br>
              <a:rPr lang="en-US" sz="3900" b="1" dirty="0">
                <a:latin typeface="Amazon Ember" panose="02000000000000000000" pitchFamily="2" charset="0"/>
                <a:ea typeface="Amazon Ember" panose="02000000000000000000" pitchFamily="2" charset="0"/>
              </a:rPr>
            </a:br>
            <a:endParaRPr lang="en-US" sz="3900" b="1" dirty="0">
              <a:latin typeface="Amazon Ember" panose="02000000000000000000" pitchFamily="2" charset="0"/>
              <a:ea typeface="Amazon Ember" panose="02000000000000000000" pitchFamily="2" charset="0"/>
            </a:endParaRPr>
          </a:p>
          <a:p>
            <a:pPr algn="ctr"/>
            <a:r>
              <a:rPr lang="en-US" sz="3900" b="1" dirty="0">
                <a:latin typeface="Amazon Ember" panose="02000000000000000000" pitchFamily="2" charset="0"/>
                <a:ea typeface="Amazon Ember" panose="02000000000000000000" pitchFamily="2" charset="0"/>
              </a:rPr>
              <a:t>Try to be as specific as possible </a:t>
            </a:r>
          </a:p>
          <a:p>
            <a:pPr algn="ctr"/>
            <a:r>
              <a:rPr lang="en-US" sz="3900" b="1" dirty="0">
                <a:latin typeface="Amazon Ember" panose="02000000000000000000" pitchFamily="2" charset="0"/>
                <a:ea typeface="Amazon Ember" panose="02000000000000000000" pitchFamily="2" charset="0"/>
              </a:rPr>
              <a:t>(2-3 sentences max)!</a:t>
            </a:r>
          </a:p>
        </p:txBody>
      </p:sp>
    </p:spTree>
    <p:extLst>
      <p:ext uri="{BB962C8B-B14F-4D97-AF65-F5344CB8AC3E}">
        <p14:creationId xmlns:p14="http://schemas.microsoft.com/office/powerpoint/2010/main" val="2090574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a:xfrm>
            <a:off x="936491" y="3145743"/>
            <a:ext cx="10319018" cy="748095"/>
          </a:xfrm>
        </p:spPr>
        <p:txBody>
          <a:bodyPr/>
          <a:lstStyle/>
          <a:p>
            <a:r>
              <a:rPr lang="en-US" dirty="0"/>
              <a:t>What is ML?</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2092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073F6DC-B8AD-4BFB-A3B2-83A756842EC3}"/>
              </a:ext>
            </a:extLst>
          </p:cNvPr>
          <p:cNvGrpSpPr/>
          <p:nvPr/>
        </p:nvGrpSpPr>
        <p:grpSpPr>
          <a:xfrm>
            <a:off x="875371" y="1812689"/>
            <a:ext cx="10396807" cy="851231"/>
            <a:chOff x="648227" y="1665618"/>
            <a:chExt cx="10396807" cy="851231"/>
          </a:xfrm>
        </p:grpSpPr>
        <p:grpSp>
          <p:nvGrpSpPr>
            <p:cNvPr id="6" name="Group 5">
              <a:extLst>
                <a:ext uri="{FF2B5EF4-FFF2-40B4-BE49-F238E27FC236}">
                  <a16:creationId xmlns:a16="http://schemas.microsoft.com/office/drawing/2014/main" id="{C59434E2-233D-114E-8236-CB19468D8855}"/>
                </a:ext>
              </a:extLst>
            </p:cNvPr>
            <p:cNvGrpSpPr/>
            <p:nvPr/>
          </p:nvGrpSpPr>
          <p:grpSpPr>
            <a:xfrm>
              <a:off x="648227" y="1665618"/>
              <a:ext cx="10396807" cy="851231"/>
              <a:chOff x="701465" y="3449064"/>
              <a:chExt cx="10396807" cy="851231"/>
            </a:xfrm>
          </p:grpSpPr>
          <p:grpSp>
            <p:nvGrpSpPr>
              <p:cNvPr id="7" name="Group 6">
                <a:extLst>
                  <a:ext uri="{FF2B5EF4-FFF2-40B4-BE49-F238E27FC236}">
                    <a16:creationId xmlns:a16="http://schemas.microsoft.com/office/drawing/2014/main" id="{FFEF541E-5E26-FA41-B2F3-C78184B97E5B}"/>
                  </a:ext>
                </a:extLst>
              </p:cNvPr>
              <p:cNvGrpSpPr/>
              <p:nvPr/>
            </p:nvGrpSpPr>
            <p:grpSpPr>
              <a:xfrm>
                <a:off x="2884124" y="3552860"/>
                <a:ext cx="7755641" cy="634251"/>
                <a:chOff x="960299" y="2674800"/>
                <a:chExt cx="4396675" cy="836809"/>
              </a:xfrm>
            </p:grpSpPr>
            <p:sp>
              <p:nvSpPr>
                <p:cNvPr id="11" name="Rounded Rectangle 10">
                  <a:extLst>
                    <a:ext uri="{FF2B5EF4-FFF2-40B4-BE49-F238E27FC236}">
                      <a16:creationId xmlns:a16="http://schemas.microsoft.com/office/drawing/2014/main" id="{B62D1B13-260C-7D47-9001-026187CD8F21}"/>
                    </a:ext>
                  </a:extLst>
                </p:cNvPr>
                <p:cNvSpPr/>
                <p:nvPr/>
              </p:nvSpPr>
              <p:spPr>
                <a:xfrm>
                  <a:off x="960299" y="2674800"/>
                  <a:ext cx="3419253" cy="836809"/>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Rules get applied to Data (classical programming)</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4721462" y="2835687"/>
                  <a:ext cx="635512"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5" name="Chevron 14">
                  <a:extLst>
                    <a:ext uri="{FF2B5EF4-FFF2-40B4-BE49-F238E27FC236}">
                      <a16:creationId xmlns:a16="http://schemas.microsoft.com/office/drawing/2014/main" id="{9AB0C9D6-165A-EF42-8A76-129920FDF941}"/>
                    </a:ext>
                  </a:extLst>
                </p:cNvPr>
                <p:cNvSpPr/>
                <p:nvPr/>
              </p:nvSpPr>
              <p:spPr>
                <a:xfrm>
                  <a:off x="4451145" y="2932080"/>
                  <a:ext cx="217156" cy="322246"/>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701465" y="3449064"/>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8" name="Chevron 37">
              <a:extLst>
                <a:ext uri="{FF2B5EF4-FFF2-40B4-BE49-F238E27FC236}">
                  <a16:creationId xmlns:a16="http://schemas.microsoft.com/office/drawing/2014/main" id="{CCA99CB1-F574-F548-8FC0-EB7F58B821AA}"/>
                </a:ext>
              </a:extLst>
            </p:cNvPr>
            <p:cNvSpPr/>
            <p:nvPr/>
          </p:nvSpPr>
          <p:spPr>
            <a:xfrm>
              <a:off x="2321538" y="179469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Chevron 38">
              <a:extLst>
                <a:ext uri="{FF2B5EF4-FFF2-40B4-BE49-F238E27FC236}">
                  <a16:creationId xmlns:a16="http://schemas.microsoft.com/office/drawing/2014/main" id="{337BCDB8-1BB3-404E-B302-6FAAEC9F8073}"/>
                </a:ext>
              </a:extLst>
            </p:cNvPr>
            <p:cNvSpPr/>
            <p:nvPr/>
          </p:nvSpPr>
          <p:spPr>
            <a:xfrm>
              <a:off x="2321537" y="215087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 name="Title 8">
            <a:extLst>
              <a:ext uri="{FF2B5EF4-FFF2-40B4-BE49-F238E27FC236}">
                <a16:creationId xmlns:a16="http://schemas.microsoft.com/office/drawing/2014/main" id="{E902676A-1C13-A843-AAD4-AB346D86A118}"/>
              </a:ext>
            </a:extLst>
          </p:cNvPr>
          <p:cNvSpPr>
            <a:spLocks noGrp="1"/>
          </p:cNvSpPr>
          <p:nvPr>
            <p:ph type="title"/>
          </p:nvPr>
        </p:nvSpPr>
        <p:spPr/>
        <p:txBody>
          <a:bodyPr/>
          <a:lstStyle/>
          <a:p>
            <a:r>
              <a:rPr lang="en-US" dirty="0"/>
              <a:t>Traditional: Rules-based</a:t>
            </a:r>
          </a:p>
        </p:txBody>
      </p:sp>
      <p:sp>
        <p:nvSpPr>
          <p:cNvPr id="14" name="Text Placeholder 4">
            <a:extLst>
              <a:ext uri="{FF2B5EF4-FFF2-40B4-BE49-F238E27FC236}">
                <a16:creationId xmlns:a16="http://schemas.microsoft.com/office/drawing/2014/main" id="{2A275E34-0AAA-964C-9A4B-2CB8ACE64D42}"/>
              </a:ext>
            </a:extLst>
          </p:cNvPr>
          <p:cNvSpPr txBox="1">
            <a:spLocks/>
          </p:cNvSpPr>
          <p:nvPr/>
        </p:nvSpPr>
        <p:spPr>
          <a:xfrm>
            <a:off x="1155723" y="2235787"/>
            <a:ext cx="1303216"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6" name="Text Placeholder 4">
            <a:extLst>
              <a:ext uri="{FF2B5EF4-FFF2-40B4-BE49-F238E27FC236}">
                <a16:creationId xmlns:a16="http://schemas.microsoft.com/office/drawing/2014/main" id="{C35B5DE5-4DE8-6A44-AA03-08604A0C51C0}"/>
              </a:ext>
            </a:extLst>
          </p:cNvPr>
          <p:cNvSpPr txBox="1">
            <a:spLocks/>
          </p:cNvSpPr>
          <p:nvPr/>
        </p:nvSpPr>
        <p:spPr>
          <a:xfrm>
            <a:off x="1155727" y="1863511"/>
            <a:ext cx="1303212"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Tree>
    <p:extLst>
      <p:ext uri="{BB962C8B-B14F-4D97-AF65-F5344CB8AC3E}">
        <p14:creationId xmlns:p14="http://schemas.microsoft.com/office/powerpoint/2010/main" val="1706380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073F6DC-B8AD-4BFB-A3B2-83A756842EC3}"/>
              </a:ext>
            </a:extLst>
          </p:cNvPr>
          <p:cNvGrpSpPr/>
          <p:nvPr/>
        </p:nvGrpSpPr>
        <p:grpSpPr>
          <a:xfrm>
            <a:off x="875371" y="1812689"/>
            <a:ext cx="10396807" cy="851231"/>
            <a:chOff x="648227" y="1665618"/>
            <a:chExt cx="10396807" cy="851231"/>
          </a:xfrm>
        </p:grpSpPr>
        <p:grpSp>
          <p:nvGrpSpPr>
            <p:cNvPr id="6" name="Group 5">
              <a:extLst>
                <a:ext uri="{FF2B5EF4-FFF2-40B4-BE49-F238E27FC236}">
                  <a16:creationId xmlns:a16="http://schemas.microsoft.com/office/drawing/2014/main" id="{C59434E2-233D-114E-8236-CB19468D8855}"/>
                </a:ext>
              </a:extLst>
            </p:cNvPr>
            <p:cNvGrpSpPr/>
            <p:nvPr/>
          </p:nvGrpSpPr>
          <p:grpSpPr>
            <a:xfrm>
              <a:off x="648227" y="1665618"/>
              <a:ext cx="10396807" cy="851231"/>
              <a:chOff x="701465" y="3449064"/>
              <a:chExt cx="10396807" cy="851231"/>
            </a:xfrm>
          </p:grpSpPr>
          <p:grpSp>
            <p:nvGrpSpPr>
              <p:cNvPr id="7" name="Group 6">
                <a:extLst>
                  <a:ext uri="{FF2B5EF4-FFF2-40B4-BE49-F238E27FC236}">
                    <a16:creationId xmlns:a16="http://schemas.microsoft.com/office/drawing/2014/main" id="{FFEF541E-5E26-FA41-B2F3-C78184B97E5B}"/>
                  </a:ext>
                </a:extLst>
              </p:cNvPr>
              <p:cNvGrpSpPr/>
              <p:nvPr/>
            </p:nvGrpSpPr>
            <p:grpSpPr>
              <a:xfrm>
                <a:off x="2884124" y="3552860"/>
                <a:ext cx="7755641" cy="634251"/>
                <a:chOff x="960299" y="2674800"/>
                <a:chExt cx="4396675" cy="836809"/>
              </a:xfrm>
            </p:grpSpPr>
            <p:sp>
              <p:nvSpPr>
                <p:cNvPr id="11" name="Rounded Rectangle 10">
                  <a:extLst>
                    <a:ext uri="{FF2B5EF4-FFF2-40B4-BE49-F238E27FC236}">
                      <a16:creationId xmlns:a16="http://schemas.microsoft.com/office/drawing/2014/main" id="{B62D1B13-260C-7D47-9001-026187CD8F21}"/>
                    </a:ext>
                  </a:extLst>
                </p:cNvPr>
                <p:cNvSpPr/>
                <p:nvPr/>
              </p:nvSpPr>
              <p:spPr>
                <a:xfrm>
                  <a:off x="960299" y="2674800"/>
                  <a:ext cx="3419253" cy="836809"/>
                </a:xfrm>
                <a:prstGeom prst="roundRect">
                  <a:avLst/>
                </a:prstGeom>
                <a:solidFill>
                  <a:schemeClr val="tx1">
                    <a:lumMod val="60000"/>
                    <a:lumOff val="40000"/>
                  </a:schemeClr>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Rules get applied to Data (classical programming)</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4721462" y="2835687"/>
                  <a:ext cx="635512"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5" name="Chevron 14">
                  <a:extLst>
                    <a:ext uri="{FF2B5EF4-FFF2-40B4-BE49-F238E27FC236}">
                      <a16:creationId xmlns:a16="http://schemas.microsoft.com/office/drawing/2014/main" id="{9AB0C9D6-165A-EF42-8A76-129920FDF941}"/>
                    </a:ext>
                  </a:extLst>
                </p:cNvPr>
                <p:cNvSpPr/>
                <p:nvPr/>
              </p:nvSpPr>
              <p:spPr>
                <a:xfrm>
                  <a:off x="4451145" y="2932080"/>
                  <a:ext cx="217156" cy="322246"/>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701465" y="3449064"/>
                <a:ext cx="10396807" cy="851231"/>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6" name="Text Placeholder 4">
              <a:extLst>
                <a:ext uri="{FF2B5EF4-FFF2-40B4-BE49-F238E27FC236}">
                  <a16:creationId xmlns:a16="http://schemas.microsoft.com/office/drawing/2014/main" id="{FA4CE736-2C08-8B46-8231-BA12300B2A7A}"/>
                </a:ext>
              </a:extLst>
            </p:cNvPr>
            <p:cNvSpPr txBox="1">
              <a:spLocks/>
            </p:cNvSpPr>
            <p:nvPr/>
          </p:nvSpPr>
          <p:spPr>
            <a:xfrm>
              <a:off x="928579" y="2088716"/>
              <a:ext cx="1303216"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37" name="Text Placeholder 4">
              <a:extLst>
                <a:ext uri="{FF2B5EF4-FFF2-40B4-BE49-F238E27FC236}">
                  <a16:creationId xmlns:a16="http://schemas.microsoft.com/office/drawing/2014/main" id="{885D5939-470A-5044-BD91-D2CB2B1779BE}"/>
                </a:ext>
              </a:extLst>
            </p:cNvPr>
            <p:cNvSpPr txBox="1">
              <a:spLocks/>
            </p:cNvSpPr>
            <p:nvPr/>
          </p:nvSpPr>
          <p:spPr>
            <a:xfrm>
              <a:off x="928583" y="1716440"/>
              <a:ext cx="1303212"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38" name="Chevron 37">
              <a:extLst>
                <a:ext uri="{FF2B5EF4-FFF2-40B4-BE49-F238E27FC236}">
                  <a16:creationId xmlns:a16="http://schemas.microsoft.com/office/drawing/2014/main" id="{CCA99CB1-F574-F548-8FC0-EB7F58B821AA}"/>
                </a:ext>
              </a:extLst>
            </p:cNvPr>
            <p:cNvSpPr/>
            <p:nvPr/>
          </p:nvSpPr>
          <p:spPr>
            <a:xfrm>
              <a:off x="2321538" y="1794699"/>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Chevron 38">
              <a:extLst>
                <a:ext uri="{FF2B5EF4-FFF2-40B4-BE49-F238E27FC236}">
                  <a16:creationId xmlns:a16="http://schemas.microsoft.com/office/drawing/2014/main" id="{337BCDB8-1BB3-404E-B302-6FAAEC9F8073}"/>
                </a:ext>
              </a:extLst>
            </p:cNvPr>
            <p:cNvSpPr/>
            <p:nvPr/>
          </p:nvSpPr>
          <p:spPr>
            <a:xfrm>
              <a:off x="2321537" y="2150870"/>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42" name="Group 41">
            <a:extLst>
              <a:ext uri="{FF2B5EF4-FFF2-40B4-BE49-F238E27FC236}">
                <a16:creationId xmlns:a16="http://schemas.microsoft.com/office/drawing/2014/main" id="{E03FDACA-AC22-1648-9A76-74A03FF5C33D}"/>
              </a:ext>
            </a:extLst>
          </p:cNvPr>
          <p:cNvGrpSpPr/>
          <p:nvPr/>
        </p:nvGrpSpPr>
        <p:grpSpPr>
          <a:xfrm>
            <a:off x="848773" y="5151422"/>
            <a:ext cx="10396807" cy="1694390"/>
            <a:chOff x="911108" y="4362812"/>
            <a:chExt cx="10396807" cy="1694390"/>
          </a:xfrm>
        </p:grpSpPr>
        <p:grpSp>
          <p:nvGrpSpPr>
            <p:cNvPr id="43" name="Group 42">
              <a:extLst>
                <a:ext uri="{FF2B5EF4-FFF2-40B4-BE49-F238E27FC236}">
                  <a16:creationId xmlns:a16="http://schemas.microsoft.com/office/drawing/2014/main" id="{34511638-7CC8-034D-9ADC-943F9588666B}"/>
                </a:ext>
              </a:extLst>
            </p:cNvPr>
            <p:cNvGrpSpPr/>
            <p:nvPr/>
          </p:nvGrpSpPr>
          <p:grpSpPr>
            <a:xfrm>
              <a:off x="1074900" y="4378563"/>
              <a:ext cx="2293898" cy="746752"/>
              <a:chOff x="1240050" y="2834583"/>
              <a:chExt cx="2293898" cy="746752"/>
            </a:xfrm>
          </p:grpSpPr>
          <p:sp>
            <p:nvSpPr>
              <p:cNvPr id="51" name="Text Placeholder 4">
                <a:extLst>
                  <a:ext uri="{FF2B5EF4-FFF2-40B4-BE49-F238E27FC236}">
                    <a16:creationId xmlns:a16="http://schemas.microsoft.com/office/drawing/2014/main" id="{C5B0C0A7-8D3E-304A-BF13-C281BB038F07}"/>
                  </a:ext>
                </a:extLst>
              </p:cNvPr>
              <p:cNvSpPr txBox="1">
                <a:spLocks/>
              </p:cNvSpPr>
              <p:nvPr/>
            </p:nvSpPr>
            <p:spPr>
              <a:xfrm>
                <a:off x="1240050" y="3193301"/>
                <a:ext cx="1885527"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ML Algorithm</a:t>
                </a:r>
              </a:p>
            </p:txBody>
          </p:sp>
          <p:sp>
            <p:nvSpPr>
              <p:cNvPr id="52" name="Text Placeholder 4">
                <a:extLst>
                  <a:ext uri="{FF2B5EF4-FFF2-40B4-BE49-F238E27FC236}">
                    <a16:creationId xmlns:a16="http://schemas.microsoft.com/office/drawing/2014/main" id="{8851C3C7-FBFF-7D4F-995D-770C30FA8F03}"/>
                  </a:ext>
                </a:extLst>
              </p:cNvPr>
              <p:cNvSpPr txBox="1">
                <a:spLocks/>
              </p:cNvSpPr>
              <p:nvPr/>
            </p:nvSpPr>
            <p:spPr>
              <a:xfrm>
                <a:off x="2146406" y="2834583"/>
                <a:ext cx="941337"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53" name="Chevron 52">
                <a:extLst>
                  <a:ext uri="{FF2B5EF4-FFF2-40B4-BE49-F238E27FC236}">
                    <a16:creationId xmlns:a16="http://schemas.microsoft.com/office/drawing/2014/main" id="{41FE6168-E6C2-7749-BEA6-0AF7EB3A023C}"/>
                  </a:ext>
                </a:extLst>
              </p:cNvPr>
              <p:cNvSpPr/>
              <p:nvPr/>
            </p:nvSpPr>
            <p:spPr>
              <a:xfrm>
                <a:off x="3150889" y="292081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Chevron 53">
                <a:extLst>
                  <a:ext uri="{FF2B5EF4-FFF2-40B4-BE49-F238E27FC236}">
                    <a16:creationId xmlns:a16="http://schemas.microsoft.com/office/drawing/2014/main" id="{CF8C653C-C480-A441-A5D5-15482683E4D9}"/>
                  </a:ext>
                </a:extLst>
              </p:cNvPr>
              <p:cNvSpPr/>
              <p:nvPr/>
            </p:nvSpPr>
            <p:spPr>
              <a:xfrm>
                <a:off x="3150888" y="3276988"/>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4" name="Rounded Rectangle 43">
              <a:extLst>
                <a:ext uri="{FF2B5EF4-FFF2-40B4-BE49-F238E27FC236}">
                  <a16:creationId xmlns:a16="http://schemas.microsoft.com/office/drawing/2014/main" id="{939A65EB-B607-1042-9F2C-A149EFC8CDFC}"/>
                </a:ext>
              </a:extLst>
            </p:cNvPr>
            <p:cNvSpPr/>
            <p:nvPr/>
          </p:nvSpPr>
          <p:spPr>
            <a:xfrm>
              <a:off x="911108" y="4362812"/>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Rounded Rectangle 45">
              <a:extLst>
                <a:ext uri="{FF2B5EF4-FFF2-40B4-BE49-F238E27FC236}">
                  <a16:creationId xmlns:a16="http://schemas.microsoft.com/office/drawing/2014/main" id="{85018656-7F24-9A40-8441-AB4E7F29B685}"/>
                </a:ext>
              </a:extLst>
            </p:cNvPr>
            <p:cNvSpPr/>
            <p:nvPr/>
          </p:nvSpPr>
          <p:spPr>
            <a:xfrm>
              <a:off x="3459512" y="4445823"/>
              <a:ext cx="5513690" cy="634251"/>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Model (learns rules from data using algo)</a:t>
              </a:r>
            </a:p>
          </p:txBody>
        </p:sp>
        <p:sp>
          <p:nvSpPr>
            <p:cNvPr id="47" name="Chevron 46">
              <a:extLst>
                <a:ext uri="{FF2B5EF4-FFF2-40B4-BE49-F238E27FC236}">
                  <a16:creationId xmlns:a16="http://schemas.microsoft.com/office/drawing/2014/main" id="{1CF9A2C0-C36E-174A-ACE7-91B067FC5EDD}"/>
                </a:ext>
              </a:extLst>
            </p:cNvPr>
            <p:cNvSpPr/>
            <p:nvPr/>
          </p:nvSpPr>
          <p:spPr>
            <a:xfrm>
              <a:off x="9251544" y="4640827"/>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Chevron 47">
              <a:extLst>
                <a:ext uri="{FF2B5EF4-FFF2-40B4-BE49-F238E27FC236}">
                  <a16:creationId xmlns:a16="http://schemas.microsoft.com/office/drawing/2014/main" id="{73E44D08-C3B3-9541-B0D6-D9707C8DA6C4}"/>
                </a:ext>
              </a:extLst>
            </p:cNvPr>
            <p:cNvSpPr/>
            <p:nvPr/>
          </p:nvSpPr>
          <p:spPr>
            <a:xfrm rot="16200000">
              <a:off x="5966804" y="5269738"/>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Rounded Rectangle 48">
              <a:extLst>
                <a:ext uri="{FF2B5EF4-FFF2-40B4-BE49-F238E27FC236}">
                  <a16:creationId xmlns:a16="http://schemas.microsoft.com/office/drawing/2014/main" id="{ED5164EB-B215-3143-BEB9-B2E52D7A5D51}"/>
                </a:ext>
              </a:extLst>
            </p:cNvPr>
            <p:cNvSpPr/>
            <p:nvPr/>
          </p:nvSpPr>
          <p:spPr>
            <a:xfrm>
              <a:off x="5079269" y="5577739"/>
              <a:ext cx="2158131"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New Data</a:t>
              </a:r>
            </a:p>
          </p:txBody>
        </p:sp>
        <p:sp>
          <p:nvSpPr>
            <p:cNvPr id="50" name="Rounded Rectangle 49">
              <a:extLst>
                <a:ext uri="{FF2B5EF4-FFF2-40B4-BE49-F238E27FC236}">
                  <a16:creationId xmlns:a16="http://schemas.microsoft.com/office/drawing/2014/main" id="{F47E2A27-D478-C64A-BBB3-D9B79A649FC5}"/>
                </a:ext>
              </a:extLst>
            </p:cNvPr>
            <p:cNvSpPr/>
            <p:nvPr/>
          </p:nvSpPr>
          <p:spPr>
            <a:xfrm>
              <a:off x="9563863" y="4556397"/>
              <a:ext cx="1259543"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grpSp>
      <p:grpSp>
        <p:nvGrpSpPr>
          <p:cNvPr id="10" name="Group 9">
            <a:extLst>
              <a:ext uri="{FF2B5EF4-FFF2-40B4-BE49-F238E27FC236}">
                <a16:creationId xmlns:a16="http://schemas.microsoft.com/office/drawing/2014/main" id="{73479FAF-EDFA-4F6A-B7AD-635CCD3F7B4B}"/>
              </a:ext>
            </a:extLst>
          </p:cNvPr>
          <p:cNvGrpSpPr/>
          <p:nvPr/>
        </p:nvGrpSpPr>
        <p:grpSpPr>
          <a:xfrm>
            <a:off x="428444" y="2913997"/>
            <a:ext cx="11085754" cy="1961090"/>
            <a:chOff x="317789" y="2766926"/>
            <a:chExt cx="11085754" cy="1961090"/>
          </a:xfrm>
        </p:grpSpPr>
        <p:pic>
          <p:nvPicPr>
            <p:cNvPr id="31" name="Picture 30">
              <a:extLst>
                <a:ext uri="{FF2B5EF4-FFF2-40B4-BE49-F238E27FC236}">
                  <a16:creationId xmlns:a16="http://schemas.microsoft.com/office/drawing/2014/main" id="{5B23B89F-BF36-8D41-B53A-97AA1EC3888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897290" y="2767398"/>
              <a:ext cx="1506253" cy="1958128"/>
            </a:xfrm>
            <a:prstGeom prst="rect">
              <a:avLst/>
            </a:prstGeom>
          </p:spPr>
        </p:pic>
        <p:grpSp>
          <p:nvGrpSpPr>
            <p:cNvPr id="32" name="Group 31">
              <a:extLst>
                <a:ext uri="{FF2B5EF4-FFF2-40B4-BE49-F238E27FC236}">
                  <a16:creationId xmlns:a16="http://schemas.microsoft.com/office/drawing/2014/main" id="{C2BE7A4C-6FA7-E549-9165-CADF1832E259}"/>
                </a:ext>
              </a:extLst>
            </p:cNvPr>
            <p:cNvGrpSpPr/>
            <p:nvPr/>
          </p:nvGrpSpPr>
          <p:grpSpPr>
            <a:xfrm>
              <a:off x="702896" y="2766926"/>
              <a:ext cx="9194396" cy="1961090"/>
              <a:chOff x="726021" y="3286897"/>
              <a:chExt cx="2610410" cy="1321810"/>
            </a:xfrm>
          </p:grpSpPr>
          <p:sp>
            <p:nvSpPr>
              <p:cNvPr id="58" name="TextBox 57">
                <a:extLst>
                  <a:ext uri="{FF2B5EF4-FFF2-40B4-BE49-F238E27FC236}">
                    <a16:creationId xmlns:a16="http://schemas.microsoft.com/office/drawing/2014/main" id="{46A51CFC-C36F-FA45-AD8B-2DA0FD14A84E}"/>
                  </a:ext>
                </a:extLst>
              </p:cNvPr>
              <p:cNvSpPr txBox="1"/>
              <p:nvPr/>
            </p:nvSpPr>
            <p:spPr bwMode="auto">
              <a:xfrm>
                <a:off x="726021" y="3286897"/>
                <a:ext cx="2610410" cy="1321810"/>
              </a:xfrm>
              <a:prstGeom prst="rect">
                <a:avLst/>
              </a:prstGeom>
              <a:solidFill>
                <a:schemeClr val="bg1">
                  <a:lumMod val="95000"/>
                </a:schemeClr>
              </a:solidFill>
              <a:ln w="9525">
                <a:noFill/>
                <a:miter lim="800000"/>
                <a:headEnd/>
                <a:tailEnd/>
              </a:ln>
            </p:spPr>
            <p:txBody>
              <a:bodyPr vert="horz" wrap="square" lIns="0" tIns="91416" rIns="91416" bIns="45708" numCol="1" rtlCol="0" anchor="t" anchorCtr="0" compatLnSpc="1">
                <a:prstTxWarp prst="textNoShape">
                  <a:avLst/>
                </a:prstTxWarp>
                <a:noAutofit/>
              </a:bodyPr>
              <a:lstStyle>
                <a:defPPr>
                  <a:defRPr lang="en-US"/>
                </a:defPPr>
                <a:lvl3pPr marL="114300" lvl="2">
                  <a:defRPr sz="1200" kern="0">
                    <a:solidFill>
                      <a:schemeClr val="tx1">
                        <a:lumMod val="65000"/>
                        <a:lumOff val="35000"/>
                      </a:schemeClr>
                    </a:solidFill>
                  </a:defRPr>
                </a:lvl3pPr>
              </a:lstStyle>
              <a:p>
                <a:pPr lvl="2" defTabSz="340117">
                  <a:spcAft>
                    <a:spcPts val="600"/>
                  </a:spcAft>
                </a:pPr>
                <a:r>
                  <a:rPr lang="en-US" sz="2400" dirty="0">
                    <a:solidFill>
                      <a:schemeClr val="tx1"/>
                    </a:solidFill>
                    <a:latin typeface="Amazon Ember Light"/>
                  </a:rPr>
                  <a:t>“Programming computers to </a:t>
                </a:r>
                <a:r>
                  <a:rPr lang="en-US" sz="2400" b="1" kern="12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a:t>
                </a:r>
                <a:r>
                  <a:rPr lang="en-US" sz="2400" dirty="0">
                    <a:solidFill>
                      <a:schemeClr val="tx2"/>
                    </a:solidFill>
                    <a:latin typeface="Amazon Ember Light"/>
                  </a:rPr>
                  <a:t> </a:t>
                </a:r>
                <a:r>
                  <a:rPr lang="en-US" sz="2400" dirty="0">
                    <a:solidFill>
                      <a:schemeClr val="tx1"/>
                    </a:solidFill>
                    <a:latin typeface="Amazon Ember Light"/>
                  </a:rPr>
                  <a:t>should eventually eliminate the need for […] detailed programming effort.”</a:t>
                </a:r>
                <a:endParaRPr lang="en-US" sz="1800" i="1" dirty="0">
                  <a:solidFill>
                    <a:schemeClr val="tx1"/>
                  </a:solidFill>
                  <a:latin typeface="Amazon Ember Light"/>
                </a:endParaRPr>
              </a:p>
              <a:p>
                <a:pPr lvl="2" algn="r" defTabSz="340117">
                  <a:spcAft>
                    <a:spcPts val="600"/>
                  </a:spcAft>
                </a:pPr>
                <a:r>
                  <a:rPr lang="en-US" sz="1800" i="1" dirty="0">
                    <a:solidFill>
                      <a:schemeClr val="tx1"/>
                    </a:solidFill>
                    <a:latin typeface="Amazon Ember Light"/>
                  </a:rPr>
                  <a:t>Arthur Samuel, 1959</a:t>
                </a:r>
                <a:br>
                  <a:rPr lang="en-US" sz="1800" i="1" dirty="0">
                    <a:solidFill>
                      <a:schemeClr val="tx1"/>
                    </a:solidFill>
                    <a:latin typeface="Amazon Ember Light"/>
                  </a:rPr>
                </a:br>
                <a:r>
                  <a:rPr lang="en-US" sz="1800" dirty="0">
                    <a:solidFill>
                      <a:schemeClr val="tx1"/>
                    </a:solidFill>
                    <a:latin typeface="Amazon Ember Light"/>
                  </a:rPr>
                  <a:t>Pioneer of AI research</a:t>
                </a:r>
                <a:endParaRPr lang="en-US" sz="1800" i="1" dirty="0">
                  <a:solidFill>
                    <a:schemeClr val="tx1"/>
                  </a:solidFill>
                  <a:latin typeface="Amazon Ember Light"/>
                </a:endParaRPr>
              </a:p>
            </p:txBody>
          </p:sp>
          <p:cxnSp>
            <p:nvCxnSpPr>
              <p:cNvPr id="59" name="Straight Connector 58">
                <a:extLst>
                  <a:ext uri="{FF2B5EF4-FFF2-40B4-BE49-F238E27FC236}">
                    <a16:creationId xmlns:a16="http://schemas.microsoft.com/office/drawing/2014/main" id="{3D3F89B7-3CD4-1340-805B-8116AA3CC72D}"/>
                  </a:ext>
                </a:extLst>
              </p:cNvPr>
              <p:cNvCxnSpPr/>
              <p:nvPr/>
            </p:nvCxnSpPr>
            <p:spPr bwMode="auto">
              <a:xfrm>
                <a:off x="726021" y="3301184"/>
                <a:ext cx="2610410" cy="0"/>
              </a:xfrm>
              <a:prstGeom prst="line">
                <a:avLst/>
              </a:prstGeom>
              <a:noFill/>
              <a:ln w="38100" cap="flat" cmpd="sng" algn="ctr">
                <a:solidFill>
                  <a:schemeClr val="bg1">
                    <a:lumMod val="50000"/>
                  </a:schemeClr>
                </a:solidFill>
                <a:prstDash val="solid"/>
                <a:round/>
                <a:headEnd type="none" w="med" len="med"/>
                <a:tailEnd type="none" w="med" len="med"/>
              </a:ln>
              <a:effectLst/>
            </p:spPr>
          </p:cxnSp>
        </p:grpSp>
        <p:grpSp>
          <p:nvGrpSpPr>
            <p:cNvPr id="33" name="Group 32">
              <a:extLst>
                <a:ext uri="{FF2B5EF4-FFF2-40B4-BE49-F238E27FC236}">
                  <a16:creationId xmlns:a16="http://schemas.microsoft.com/office/drawing/2014/main" id="{2E2FF5A4-6147-7C4A-9269-F7672617AF8D}"/>
                </a:ext>
              </a:extLst>
            </p:cNvPr>
            <p:cNvGrpSpPr>
              <a:grpSpLocks noChangeAspect="1"/>
            </p:cNvGrpSpPr>
            <p:nvPr/>
          </p:nvGrpSpPr>
          <p:grpSpPr>
            <a:xfrm>
              <a:off x="317789" y="2783877"/>
              <a:ext cx="420327" cy="322748"/>
              <a:chOff x="1435959" y="1931663"/>
              <a:chExt cx="206694" cy="158710"/>
            </a:xfrm>
            <a:solidFill>
              <a:schemeClr val="bg1">
                <a:lumMod val="50000"/>
              </a:schemeClr>
            </a:solidFill>
          </p:grpSpPr>
          <p:grpSp>
            <p:nvGrpSpPr>
              <p:cNvPr id="34" name="Group 33">
                <a:extLst>
                  <a:ext uri="{FF2B5EF4-FFF2-40B4-BE49-F238E27FC236}">
                    <a16:creationId xmlns:a16="http://schemas.microsoft.com/office/drawing/2014/main" id="{054584A5-BEC5-344C-9061-50F63A2D8406}"/>
                  </a:ext>
                </a:extLst>
              </p:cNvPr>
              <p:cNvGrpSpPr/>
              <p:nvPr/>
            </p:nvGrpSpPr>
            <p:grpSpPr>
              <a:xfrm>
                <a:off x="1525849" y="1931663"/>
                <a:ext cx="116804" cy="158710"/>
                <a:chOff x="1293301" y="1942173"/>
                <a:chExt cx="116804" cy="158710"/>
              </a:xfrm>
              <a:grpFill/>
            </p:grpSpPr>
            <p:sp>
              <p:nvSpPr>
                <p:cNvPr id="56" name="Rectangle 55">
                  <a:extLst>
                    <a:ext uri="{FF2B5EF4-FFF2-40B4-BE49-F238E27FC236}">
                      <a16:creationId xmlns:a16="http://schemas.microsoft.com/office/drawing/2014/main" id="{B88FFFC2-FD7E-A347-A540-AB020849A757}"/>
                    </a:ext>
                  </a:extLst>
                </p:cNvPr>
                <p:cNvSpPr>
                  <a:spLocks noChangeAspect="1"/>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57" name="Block Arc 56">
                  <a:extLst>
                    <a:ext uri="{FF2B5EF4-FFF2-40B4-BE49-F238E27FC236}">
                      <a16:creationId xmlns:a16="http://schemas.microsoft.com/office/drawing/2014/main" id="{018DB5AD-EDFD-824F-A140-371C448CE382}"/>
                    </a:ext>
                  </a:extLst>
                </p:cNvPr>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nvGrpSpPr>
              <p:cNvPr id="35" name="Group 34">
                <a:extLst>
                  <a:ext uri="{FF2B5EF4-FFF2-40B4-BE49-F238E27FC236}">
                    <a16:creationId xmlns:a16="http://schemas.microsoft.com/office/drawing/2014/main" id="{6B194923-5898-5F44-B7B8-B221F7F3F698}"/>
                  </a:ext>
                </a:extLst>
              </p:cNvPr>
              <p:cNvGrpSpPr/>
              <p:nvPr/>
            </p:nvGrpSpPr>
            <p:grpSpPr>
              <a:xfrm>
                <a:off x="1435959" y="1931663"/>
                <a:ext cx="116804" cy="158710"/>
                <a:chOff x="1293301" y="1942173"/>
                <a:chExt cx="116804" cy="158710"/>
              </a:xfrm>
              <a:grpFill/>
            </p:grpSpPr>
            <p:sp>
              <p:nvSpPr>
                <p:cNvPr id="40" name="Rectangle 39">
                  <a:extLst>
                    <a:ext uri="{FF2B5EF4-FFF2-40B4-BE49-F238E27FC236}">
                      <a16:creationId xmlns:a16="http://schemas.microsoft.com/office/drawing/2014/main" id="{D3E29D6B-1F77-3340-8A09-37413CEA8488}"/>
                    </a:ext>
                  </a:extLst>
                </p:cNvPr>
                <p:cNvSpPr/>
                <p:nvPr/>
              </p:nvSpPr>
              <p:spPr bwMode="auto">
                <a:xfrm>
                  <a:off x="1293301" y="2025926"/>
                  <a:ext cx="64293" cy="74957"/>
                </a:xfrm>
                <a:prstGeom prst="rect">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sp>
              <p:nvSpPr>
                <p:cNvPr id="41" name="Block Arc 40">
                  <a:extLst>
                    <a:ext uri="{FF2B5EF4-FFF2-40B4-BE49-F238E27FC236}">
                      <a16:creationId xmlns:a16="http://schemas.microsoft.com/office/drawing/2014/main" id="{A4A5220D-5CF7-2048-9DB0-23FBC4985636}"/>
                    </a:ext>
                  </a:extLst>
                </p:cNvPr>
                <p:cNvSpPr>
                  <a:spLocks noChangeAspect="1"/>
                </p:cNvSpPr>
                <p:nvPr/>
              </p:nvSpPr>
              <p:spPr bwMode="auto">
                <a:xfrm rot="16200000">
                  <a:off x="1272349" y="1963126"/>
                  <a:ext cx="158710" cy="116803"/>
                </a:xfrm>
                <a:prstGeom prst="blockArc">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rgbClr val="FF9900"/>
                    </a:buClr>
                  </a:pPr>
                  <a:endParaRPr kumimoji="1" lang="en-US" sz="1400" b="1" dirty="0">
                    <a:solidFill>
                      <a:srgbClr val="FFFFFF"/>
                    </a:solidFill>
                    <a:latin typeface="Arial" pitchFamily="34" charset="0"/>
                    <a:ea typeface="굴림" pitchFamily="50" charset="-127"/>
                    <a:cs typeface="Arial" pitchFamily="34" charset="0"/>
                  </a:endParaRPr>
                </a:p>
              </p:txBody>
            </p:sp>
          </p:grpSp>
        </p:grpSp>
      </p:grpSp>
      <p:sp>
        <p:nvSpPr>
          <p:cNvPr id="9" name="Title 8">
            <a:extLst>
              <a:ext uri="{FF2B5EF4-FFF2-40B4-BE49-F238E27FC236}">
                <a16:creationId xmlns:a16="http://schemas.microsoft.com/office/drawing/2014/main" id="{E902676A-1C13-A843-AAD4-AB346D86A118}"/>
              </a:ext>
            </a:extLst>
          </p:cNvPr>
          <p:cNvSpPr>
            <a:spLocks noGrp="1"/>
          </p:cNvSpPr>
          <p:nvPr>
            <p:ph type="title"/>
          </p:nvPr>
        </p:nvSpPr>
        <p:spPr/>
        <p:txBody>
          <a:bodyPr/>
          <a:lstStyle/>
          <a:p>
            <a:r>
              <a:rPr lang="en-US" dirty="0"/>
              <a:t>What is Machine Learning?</a:t>
            </a:r>
          </a:p>
        </p:txBody>
      </p:sp>
    </p:spTree>
    <p:extLst>
      <p:ext uri="{BB962C8B-B14F-4D97-AF65-F5344CB8AC3E}">
        <p14:creationId xmlns:p14="http://schemas.microsoft.com/office/powerpoint/2010/main" val="6079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6D982E-E9D9-904D-8DF7-4B242E443A37}"/>
              </a:ext>
            </a:extLst>
          </p:cNvPr>
          <p:cNvSpPr>
            <a:spLocks noGrp="1"/>
          </p:cNvSpPr>
          <p:nvPr>
            <p:ph type="ftr" sz="quarter" idx="11"/>
          </p:nvPr>
        </p:nvSpPr>
        <p:spPr/>
        <p:txBody>
          <a:bodyPr/>
          <a:lstStyle/>
          <a:p>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5560844"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𝑥</m:t>
                    </m:r>
                  </m:oMath>
                </a14:m>
                <a:r>
                  <a:rPr lang="en-US" sz="2400" dirty="0"/>
                  <a:t> (for single feature) and </a:t>
                </a:r>
                <a14:m>
                  <m:oMath xmlns:m="http://schemas.openxmlformats.org/officeDocument/2006/math">
                    <m:r>
                      <a:rPr lang="en-US" sz="2400" b="0" i="1" smtClean="0">
                        <a:latin typeface="Cambria Math" panose="02040503050406030204" pitchFamily="18" charset="0"/>
                      </a:rPr>
                      <m:t>𝑋</m:t>
                    </m:r>
                  </m:oMath>
                </a14:m>
                <a:r>
                  <a:rPr lang="en-US" sz="2400" dirty="0"/>
                  <a:t> for collection of features.</a:t>
                </a:r>
              </a:p>
              <a:p>
                <a:r>
                  <a:rPr lang="en-US" sz="2400" dirty="0"/>
                  <a:t>Tabular: Raw values are strings or number.</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5560844" cy="3726751"/>
              </a:xfrm>
              <a:blipFill>
                <a:blip r:embed="rId3"/>
                <a:stretch>
                  <a:fillRect l="-1591" t="-1017" r="-1591"/>
                </a:stretch>
              </a:blipFill>
            </p:spPr>
            <p:txBody>
              <a:bodyPr/>
              <a:lstStyle/>
              <a:p>
                <a:r>
                  <a:rPr lang="en-US">
                    <a:noFill/>
                  </a:rPr>
                  <a:t> </a:t>
                </a:r>
              </a:p>
            </p:txBody>
          </p:sp>
        </mc:Fallback>
      </mc:AlternateContent>
      <p:graphicFrame>
        <p:nvGraphicFramePr>
          <p:cNvPr id="7" name="Table 3">
            <a:extLst>
              <a:ext uri="{FF2B5EF4-FFF2-40B4-BE49-F238E27FC236}">
                <a16:creationId xmlns:a16="http://schemas.microsoft.com/office/drawing/2014/main" id="{01DF92DF-2650-C441-8E86-00117D658090}"/>
              </a:ext>
            </a:extLst>
          </p:cNvPr>
          <p:cNvGraphicFramePr>
            <a:graphicFrameLocks noGrp="1"/>
          </p:cNvGraphicFramePr>
          <p:nvPr>
            <p:extLst>
              <p:ext uri="{D42A27DB-BD31-4B8C-83A1-F6EECF244321}">
                <p14:modId xmlns:p14="http://schemas.microsoft.com/office/powerpoint/2010/main" val="192438081"/>
              </p:ext>
            </p:extLst>
          </p:nvPr>
        </p:nvGraphicFramePr>
        <p:xfrm>
          <a:off x="6813754" y="2862759"/>
          <a:ext cx="4762895" cy="2499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58351">
                  <a:extLst>
                    <a:ext uri="{9D8B030D-6E8A-4147-A177-3AD203B41FA5}">
                      <a16:colId xmlns:a16="http://schemas.microsoft.com/office/drawing/2014/main" val="3061260050"/>
                    </a:ext>
                  </a:extLst>
                </a:gridCol>
                <a:gridCol w="1158351">
                  <a:extLst>
                    <a:ext uri="{9D8B030D-6E8A-4147-A177-3AD203B41FA5}">
                      <a16:colId xmlns:a16="http://schemas.microsoft.com/office/drawing/2014/main" val="120097463"/>
                    </a:ext>
                  </a:extLst>
                </a:gridCol>
                <a:gridCol w="1287842">
                  <a:extLst>
                    <a:ext uri="{9D8B030D-6E8A-4147-A177-3AD203B41FA5}">
                      <a16:colId xmlns:a16="http://schemas.microsoft.com/office/drawing/2014/main" val="3635344076"/>
                    </a:ext>
                  </a:extLst>
                </a:gridCol>
                <a:gridCol w="1158351">
                  <a:extLst>
                    <a:ext uri="{9D8B030D-6E8A-4147-A177-3AD203B41FA5}">
                      <a16:colId xmlns:a16="http://schemas.microsoft.com/office/drawing/2014/main" val="323086489"/>
                    </a:ext>
                  </a:extLst>
                </a:gridCol>
              </a:tblGrid>
              <a:tr h="276847">
                <a:tc>
                  <a:txBody>
                    <a:bodyPr/>
                    <a:lstStyle/>
                    <a:p>
                      <a:pPr algn="ctr"/>
                      <a:r>
                        <a:rPr lang="en-US" sz="1400" dirty="0"/>
                        <a:t>Month Sold</a:t>
                      </a:r>
                    </a:p>
                  </a:txBody>
                  <a:tcPr/>
                </a:tc>
                <a:tc>
                  <a:txBody>
                    <a:bodyPr/>
                    <a:lstStyle/>
                    <a:p>
                      <a:pPr algn="ctr"/>
                      <a:r>
                        <a:rPr lang="en-US" sz="1400" dirty="0"/>
                        <a:t>Year Sold</a:t>
                      </a:r>
                    </a:p>
                  </a:txBody>
                  <a:tcPr/>
                </a:tc>
                <a:tc>
                  <a:txBody>
                    <a:bodyPr/>
                    <a:lstStyle/>
                    <a:p>
                      <a:pPr algn="ctr"/>
                      <a:r>
                        <a:rPr lang="en-US" sz="1400" dirty="0"/>
                        <a:t>Condition</a:t>
                      </a:r>
                    </a:p>
                  </a:txBody>
                  <a:tcPr/>
                </a:tc>
                <a:tc>
                  <a:txBody>
                    <a:bodyPr/>
                    <a:lstStyle/>
                    <a:p>
                      <a:pPr algn="ctr"/>
                      <a:r>
                        <a:rPr lang="en-US" sz="1400" dirty="0"/>
                        <a:t>Sale Price</a:t>
                      </a:r>
                    </a:p>
                  </a:txBody>
                  <a:tcPr/>
                </a:tc>
                <a:extLst>
                  <a:ext uri="{0D108BD9-81ED-4DB2-BD59-A6C34878D82A}">
                    <a16:rowId xmlns:a16="http://schemas.microsoft.com/office/drawing/2014/main" val="1846816325"/>
                  </a:ext>
                </a:extLst>
              </a:tr>
              <a:tr h="341988">
                <a:tc>
                  <a:txBody>
                    <a:bodyPr/>
                    <a:lstStyle/>
                    <a:p>
                      <a:pPr algn="ctr"/>
                      <a:r>
                        <a:rPr lang="en-US" dirty="0"/>
                        <a:t>7</a:t>
                      </a:r>
                    </a:p>
                  </a:txBody>
                  <a:tcPr/>
                </a:tc>
                <a:tc>
                  <a:txBody>
                    <a:bodyPr/>
                    <a:lstStyle/>
                    <a:p>
                      <a:pPr algn="ctr"/>
                      <a:r>
                        <a:rPr lang="en-US" dirty="0"/>
                        <a:t>2008</a:t>
                      </a:r>
                    </a:p>
                  </a:txBody>
                  <a:tcPr/>
                </a:tc>
                <a:tc>
                  <a:txBody>
                    <a:bodyPr/>
                    <a:lstStyle/>
                    <a:p>
                      <a:pPr algn="ctr"/>
                      <a:r>
                        <a:rPr lang="en-US" dirty="0"/>
                        <a:t>Normal</a:t>
                      </a:r>
                    </a:p>
                  </a:txBody>
                  <a:tcPr/>
                </a:tc>
                <a:tc>
                  <a:txBody>
                    <a:bodyPr/>
                    <a:lstStyle/>
                    <a:p>
                      <a:pPr algn="ctr"/>
                      <a:r>
                        <a:rPr lang="en-US" dirty="0"/>
                        <a:t>18.10</a:t>
                      </a:r>
                    </a:p>
                  </a:txBody>
                  <a:tcPr/>
                </a:tc>
                <a:extLst>
                  <a:ext uri="{0D108BD9-81ED-4DB2-BD59-A6C34878D82A}">
                    <a16:rowId xmlns:a16="http://schemas.microsoft.com/office/drawing/2014/main" val="146263361"/>
                  </a:ext>
                </a:extLst>
              </a:tr>
              <a:tr h="341988">
                <a:tc>
                  <a:txBody>
                    <a:bodyPr/>
                    <a:lstStyle/>
                    <a:p>
                      <a:pPr algn="ctr"/>
                      <a:r>
                        <a:rPr lang="en-US" dirty="0"/>
                        <a:t>7</a:t>
                      </a:r>
                    </a:p>
                  </a:txBody>
                  <a:tcPr/>
                </a:tc>
                <a:tc>
                  <a:txBody>
                    <a:bodyPr/>
                    <a:lstStyle/>
                    <a:p>
                      <a:pPr algn="ctr"/>
                      <a:r>
                        <a:rPr lang="en-US" dirty="0"/>
                        <a:t>2007</a:t>
                      </a:r>
                    </a:p>
                  </a:txBody>
                  <a:tcPr/>
                </a:tc>
                <a:tc>
                  <a:txBody>
                    <a:bodyPr/>
                    <a:lstStyle/>
                    <a:p>
                      <a:pPr algn="ctr"/>
                      <a:r>
                        <a:rPr lang="en-US" dirty="0"/>
                        <a:t>Normal</a:t>
                      </a:r>
                    </a:p>
                  </a:txBody>
                  <a:tcPr/>
                </a:tc>
                <a:tc>
                  <a:txBody>
                    <a:bodyPr/>
                    <a:lstStyle/>
                    <a:p>
                      <a:pPr algn="ctr"/>
                      <a:r>
                        <a:rPr lang="en-US" dirty="0"/>
                        <a:t>13.00</a:t>
                      </a:r>
                    </a:p>
                  </a:txBody>
                  <a:tcPr/>
                </a:tc>
                <a:extLst>
                  <a:ext uri="{0D108BD9-81ED-4DB2-BD59-A6C34878D82A}">
                    <a16:rowId xmlns:a16="http://schemas.microsoft.com/office/drawing/2014/main" val="1209902434"/>
                  </a:ext>
                </a:extLst>
              </a:tr>
              <a:tr h="341988">
                <a:tc>
                  <a:txBody>
                    <a:bodyPr/>
                    <a:lstStyle/>
                    <a:p>
                      <a:pPr algn="ctr"/>
                      <a:r>
                        <a:rPr lang="en-US" dirty="0"/>
                        <a:t>7</a:t>
                      </a:r>
                    </a:p>
                  </a:txBody>
                  <a:tcPr/>
                </a:tc>
                <a:tc>
                  <a:txBody>
                    <a:bodyPr/>
                    <a:lstStyle/>
                    <a:p>
                      <a:pPr algn="ctr"/>
                      <a:r>
                        <a:rPr lang="en-US" dirty="0"/>
                        <a:t>2008</a:t>
                      </a:r>
                    </a:p>
                  </a:txBody>
                  <a:tcPr/>
                </a:tc>
                <a:tc>
                  <a:txBody>
                    <a:bodyPr/>
                    <a:lstStyle/>
                    <a:p>
                      <a:pPr algn="ctr"/>
                      <a:r>
                        <a:rPr lang="en-US" dirty="0"/>
                        <a:t>Normal</a:t>
                      </a:r>
                    </a:p>
                  </a:txBody>
                  <a:tcPr/>
                </a:tc>
                <a:tc>
                  <a:txBody>
                    <a:bodyPr/>
                    <a:lstStyle/>
                    <a:p>
                      <a:pPr algn="ctr"/>
                      <a:r>
                        <a:rPr lang="en-US" dirty="0"/>
                        <a:t>19.99</a:t>
                      </a:r>
                    </a:p>
                  </a:txBody>
                  <a:tcPr/>
                </a:tc>
                <a:extLst>
                  <a:ext uri="{0D108BD9-81ED-4DB2-BD59-A6C34878D82A}">
                    <a16:rowId xmlns:a16="http://schemas.microsoft.com/office/drawing/2014/main" val="1248750244"/>
                  </a:ext>
                </a:extLst>
              </a:tr>
              <a:tr h="341988">
                <a:tc>
                  <a:txBody>
                    <a:bodyPr/>
                    <a:lstStyle/>
                    <a:p>
                      <a:pPr algn="ctr"/>
                      <a:r>
                        <a:rPr lang="en-US" dirty="0"/>
                        <a:t>10</a:t>
                      </a:r>
                    </a:p>
                  </a:txBody>
                  <a:tcPr/>
                </a:tc>
                <a:tc>
                  <a:txBody>
                    <a:bodyPr/>
                    <a:lstStyle/>
                    <a:p>
                      <a:pPr algn="ctr"/>
                      <a:r>
                        <a:rPr lang="en-US" dirty="0"/>
                        <a:t>2006</a:t>
                      </a:r>
                    </a:p>
                  </a:txBody>
                  <a:tcPr/>
                </a:tc>
                <a:tc>
                  <a:txBody>
                    <a:bodyPr/>
                    <a:lstStyle/>
                    <a:p>
                      <a:pPr algn="ctr"/>
                      <a:r>
                        <a:rPr lang="en-US" dirty="0"/>
                        <a:t>Abnormal</a:t>
                      </a:r>
                    </a:p>
                  </a:txBody>
                  <a:tcPr/>
                </a:tc>
                <a:tc>
                  <a:txBody>
                    <a:bodyPr/>
                    <a:lstStyle/>
                    <a:p>
                      <a:pPr algn="ctr"/>
                      <a:r>
                        <a:rPr lang="en-US" dirty="0"/>
                        <a:t>25.20</a:t>
                      </a:r>
                    </a:p>
                  </a:txBody>
                  <a:tcPr/>
                </a:tc>
                <a:extLst>
                  <a:ext uri="{0D108BD9-81ED-4DB2-BD59-A6C34878D82A}">
                    <a16:rowId xmlns:a16="http://schemas.microsoft.com/office/drawing/2014/main" val="2810709739"/>
                  </a:ext>
                </a:extLst>
              </a:tr>
              <a:tr h="341988">
                <a:tc>
                  <a:txBody>
                    <a:bodyPr/>
                    <a:lstStyle/>
                    <a:p>
                      <a:pPr algn="ctr"/>
                      <a:r>
                        <a:rPr lang="en-US" dirty="0"/>
                        <a:t>9</a:t>
                      </a:r>
                    </a:p>
                  </a:txBody>
                  <a:tcPr/>
                </a:tc>
                <a:tc>
                  <a:txBody>
                    <a:bodyPr/>
                    <a:lstStyle/>
                    <a:p>
                      <a:pPr algn="ctr"/>
                      <a:r>
                        <a:rPr lang="en-US" dirty="0"/>
                        <a:t>2006</a:t>
                      </a:r>
                    </a:p>
                  </a:txBody>
                  <a:tcPr/>
                </a:tc>
                <a:tc>
                  <a:txBody>
                    <a:bodyPr/>
                    <a:lstStyle/>
                    <a:p>
                      <a:pPr algn="ctr"/>
                      <a:r>
                        <a:rPr lang="en-US" dirty="0"/>
                        <a:t>Normal</a:t>
                      </a:r>
                    </a:p>
                  </a:txBody>
                  <a:tcPr/>
                </a:tc>
                <a:tc>
                  <a:txBody>
                    <a:bodyPr/>
                    <a:lstStyle/>
                    <a:p>
                      <a:pPr algn="ctr"/>
                      <a:r>
                        <a:rPr lang="en-US" dirty="0"/>
                        <a:t>30.90</a:t>
                      </a:r>
                    </a:p>
                  </a:txBody>
                  <a:tcPr/>
                </a:tc>
                <a:extLst>
                  <a:ext uri="{0D108BD9-81ED-4DB2-BD59-A6C34878D82A}">
                    <a16:rowId xmlns:a16="http://schemas.microsoft.com/office/drawing/2014/main" val="741356477"/>
                  </a:ext>
                </a:extLst>
              </a:tr>
              <a:tr h="341988">
                <a:tc>
                  <a:txBody>
                    <a:bodyPr/>
                    <a:lstStyle/>
                    <a:p>
                      <a:pPr algn="ctr"/>
                      <a:r>
                        <a:rPr lang="en-US" dirty="0"/>
                        <a:t>6</a:t>
                      </a:r>
                    </a:p>
                  </a:txBody>
                  <a:tcPr/>
                </a:tc>
                <a:tc>
                  <a:txBody>
                    <a:bodyPr/>
                    <a:lstStyle/>
                    <a:p>
                      <a:pPr algn="ctr"/>
                      <a:r>
                        <a:rPr lang="en-US" dirty="0"/>
                        <a:t>2010</a:t>
                      </a:r>
                    </a:p>
                  </a:txBody>
                  <a:tcPr/>
                </a:tc>
                <a:tc>
                  <a:txBody>
                    <a:bodyPr/>
                    <a:lstStyle/>
                    <a:p>
                      <a:pPr algn="ctr"/>
                      <a:r>
                        <a:rPr lang="en-US" dirty="0"/>
                        <a:t>Normal</a:t>
                      </a:r>
                    </a:p>
                  </a:txBody>
                  <a:tcPr/>
                </a:tc>
                <a:tc>
                  <a:txBody>
                    <a:bodyPr/>
                    <a:lstStyle/>
                    <a:p>
                      <a:pPr algn="ctr"/>
                      <a:r>
                        <a:rPr lang="en-US" dirty="0"/>
                        <a:t>16.60</a:t>
                      </a:r>
                    </a:p>
                  </a:txBody>
                  <a:tcPr/>
                </a:tc>
                <a:extLst>
                  <a:ext uri="{0D108BD9-81ED-4DB2-BD59-A6C34878D82A}">
                    <a16:rowId xmlns:a16="http://schemas.microsoft.com/office/drawing/2014/main" val="503228994"/>
                  </a:ext>
                </a:extLst>
              </a:tr>
            </a:tbl>
          </a:graphicData>
        </a:graphic>
      </p:graphicFrame>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Features (Data/Input)</a:t>
            </a:r>
            <a:endParaRPr lang="en-US" sz="2400" b="1" dirty="0">
              <a:solidFill>
                <a:schemeClr val="tx2"/>
              </a:solidFill>
            </a:endParaRPr>
          </a:p>
        </p:txBody>
      </p:sp>
      <p:sp>
        <p:nvSpPr>
          <p:cNvPr id="11" name="TextBox 10">
            <a:extLst>
              <a:ext uri="{FF2B5EF4-FFF2-40B4-BE49-F238E27FC236}">
                <a16:creationId xmlns:a16="http://schemas.microsoft.com/office/drawing/2014/main" id="{D66B217A-2D3A-F54A-BF12-E798423FC48E}"/>
              </a:ext>
            </a:extLst>
          </p:cNvPr>
          <p:cNvSpPr txBox="1"/>
          <p:nvPr/>
        </p:nvSpPr>
        <p:spPr>
          <a:xfrm>
            <a:off x="7690020" y="5447647"/>
            <a:ext cx="2825085" cy="338554"/>
          </a:xfrm>
          <a:prstGeom prst="rect">
            <a:avLst/>
          </a:prstGeom>
          <a:noFill/>
        </p:spPr>
        <p:txBody>
          <a:bodyPr wrap="square" rtlCol="0">
            <a:spAutoFit/>
          </a:bodyPr>
          <a:lstStyle/>
          <a:p>
            <a:pPr algn="ctr"/>
            <a:r>
              <a:rPr lang="en-US" sz="1600" dirty="0"/>
              <a:t>Table 1: Tabular dataset</a:t>
            </a:r>
          </a:p>
        </p:txBody>
      </p:sp>
    </p:spTree>
    <p:extLst>
      <p:ext uri="{BB962C8B-B14F-4D97-AF65-F5344CB8AC3E}">
        <p14:creationId xmlns:p14="http://schemas.microsoft.com/office/powerpoint/2010/main" val="602835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6D982E-E9D9-904D-8DF7-4B242E443A37}"/>
              </a:ext>
            </a:extLst>
          </p:cNvPr>
          <p:cNvSpPr>
            <a:spLocks noGrp="1"/>
          </p:cNvSpPr>
          <p:nvPr>
            <p:ph type="ftr" sz="quarter" idx="11"/>
          </p:nvPr>
        </p:nvSpPr>
        <p:spPr/>
        <p:txBody>
          <a:bodyPr/>
          <a:lstStyle/>
          <a:p>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5560844"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𝑥</m:t>
                    </m:r>
                  </m:oMath>
                </a14:m>
                <a:r>
                  <a:rPr lang="en-US" sz="2400" dirty="0"/>
                  <a:t> (for single feature) and </a:t>
                </a:r>
                <a14:m>
                  <m:oMath xmlns:m="http://schemas.openxmlformats.org/officeDocument/2006/math">
                    <m:r>
                      <a:rPr lang="en-US" sz="2400" b="0" i="1" smtClean="0">
                        <a:latin typeface="Cambria Math" panose="02040503050406030204" pitchFamily="18" charset="0"/>
                      </a:rPr>
                      <m:t>𝑋</m:t>
                    </m:r>
                  </m:oMath>
                </a14:m>
                <a:r>
                  <a:rPr lang="en-US" sz="2400" dirty="0"/>
                  <a:t> for collection of features.</a:t>
                </a:r>
              </a:p>
              <a:p>
                <a:r>
                  <a:rPr lang="en-US" sz="2400" dirty="0"/>
                  <a:t>Tabular: Raw values are strings or number.</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5560844" cy="3726751"/>
              </a:xfrm>
              <a:blipFill>
                <a:blip r:embed="rId3"/>
                <a:stretch>
                  <a:fillRect l="-1591" t="-1017" r="-1591"/>
                </a:stretch>
              </a:blipFill>
            </p:spPr>
            <p:txBody>
              <a:bodyPr/>
              <a:lstStyle/>
              <a:p>
                <a:r>
                  <a:rPr lang="en-US">
                    <a:noFill/>
                  </a:rPr>
                  <a:t> </a:t>
                </a:r>
              </a:p>
            </p:txBody>
          </p:sp>
        </mc:Fallback>
      </mc:AlternateContent>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Features (Data/Input)</a:t>
            </a:r>
            <a:endParaRPr lang="en-US" sz="3600" b="1" dirty="0">
              <a:solidFill>
                <a:schemeClr val="tx2"/>
              </a:solidFill>
            </a:endParaRPr>
          </a:p>
        </p:txBody>
      </p:sp>
      <p:sp>
        <p:nvSpPr>
          <p:cNvPr id="11" name="TextBox 10">
            <a:extLst>
              <a:ext uri="{FF2B5EF4-FFF2-40B4-BE49-F238E27FC236}">
                <a16:creationId xmlns:a16="http://schemas.microsoft.com/office/drawing/2014/main" id="{D66B217A-2D3A-F54A-BF12-E798423FC48E}"/>
              </a:ext>
            </a:extLst>
          </p:cNvPr>
          <p:cNvSpPr txBox="1"/>
          <p:nvPr/>
        </p:nvSpPr>
        <p:spPr>
          <a:xfrm>
            <a:off x="7690020" y="5447647"/>
            <a:ext cx="2825085" cy="338554"/>
          </a:xfrm>
          <a:prstGeom prst="rect">
            <a:avLst/>
          </a:prstGeom>
          <a:noFill/>
        </p:spPr>
        <p:txBody>
          <a:bodyPr wrap="square" rtlCol="0">
            <a:spAutoFit/>
          </a:bodyPr>
          <a:lstStyle/>
          <a:p>
            <a:pPr algn="ctr"/>
            <a:r>
              <a:rPr lang="en-US" sz="1600" dirty="0"/>
              <a:t>Table 1: Tabular dataset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1A99277-66C7-F543-BF79-83898F038D5B}"/>
                  </a:ext>
                </a:extLst>
              </p:cNvPr>
              <p:cNvSpPr/>
              <p:nvPr/>
            </p:nvSpPr>
            <p:spPr>
              <a:xfrm>
                <a:off x="7155775" y="2493427"/>
                <a:ext cx="4687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3" name="Rectangle 2">
                <a:extLst>
                  <a:ext uri="{FF2B5EF4-FFF2-40B4-BE49-F238E27FC236}">
                    <a16:creationId xmlns:a16="http://schemas.microsoft.com/office/drawing/2014/main" id="{71A99277-66C7-F543-BF79-83898F038D5B}"/>
                  </a:ext>
                </a:extLst>
              </p:cNvPr>
              <p:cNvSpPr>
                <a:spLocks noRot="1" noChangeAspect="1" noMove="1" noResize="1" noEditPoints="1" noAdjustHandles="1" noChangeArrowheads="1" noChangeShapeType="1" noTextEdit="1"/>
              </p:cNvSpPr>
              <p:nvPr/>
            </p:nvSpPr>
            <p:spPr>
              <a:xfrm>
                <a:off x="7155775" y="2493427"/>
                <a:ext cx="46878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FA31BEA-B295-5A47-9034-7E270D553698}"/>
                  </a:ext>
                </a:extLst>
              </p:cNvPr>
              <p:cNvSpPr/>
              <p:nvPr/>
            </p:nvSpPr>
            <p:spPr>
              <a:xfrm>
                <a:off x="8336870" y="2493427"/>
                <a:ext cx="474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9" name="Rectangle 8">
                <a:extLst>
                  <a:ext uri="{FF2B5EF4-FFF2-40B4-BE49-F238E27FC236}">
                    <a16:creationId xmlns:a16="http://schemas.microsoft.com/office/drawing/2014/main" id="{7FA31BEA-B295-5A47-9034-7E270D553698}"/>
                  </a:ext>
                </a:extLst>
              </p:cNvPr>
              <p:cNvSpPr>
                <a:spLocks noRot="1" noChangeAspect="1" noMove="1" noResize="1" noEditPoints="1" noAdjustHandles="1" noChangeArrowheads="1" noChangeShapeType="1" noTextEdit="1"/>
              </p:cNvSpPr>
              <p:nvPr/>
            </p:nvSpPr>
            <p:spPr>
              <a:xfrm>
                <a:off x="8336870" y="2493427"/>
                <a:ext cx="474104" cy="369332"/>
              </a:xfrm>
              <a:prstGeom prst="rect">
                <a:avLst/>
              </a:prstGeom>
              <a:blipFill>
                <a:blip r:embed="rId7"/>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C8A5B764-B015-C144-AF3A-ACD7112EB37C}"/>
              </a:ext>
            </a:extLst>
          </p:cNvPr>
          <p:cNvSpPr/>
          <p:nvPr/>
        </p:nvSpPr>
        <p:spPr>
          <a:xfrm>
            <a:off x="9570564" y="2493427"/>
            <a:ext cx="415498" cy="369332"/>
          </a:xfrm>
          <a:prstGeom prst="rect">
            <a:avLst/>
          </a:prstGeom>
        </p:spPr>
        <p:txBody>
          <a:bodyPr wrap="none">
            <a:spAutoFit/>
          </a:bodyPr>
          <a:lstStyle/>
          <a:p>
            <a:r>
              <a:rPr lang="en-US" dirty="0"/>
              <a:t>…</a:t>
            </a:r>
          </a:p>
        </p:txBody>
      </p:sp>
      <p:graphicFrame>
        <p:nvGraphicFramePr>
          <p:cNvPr id="15" name="Table 3">
            <a:extLst>
              <a:ext uri="{FF2B5EF4-FFF2-40B4-BE49-F238E27FC236}">
                <a16:creationId xmlns:a16="http://schemas.microsoft.com/office/drawing/2014/main" id="{942EF0B5-E37F-8E45-BF9C-69B58D48D1C8}"/>
              </a:ext>
            </a:extLst>
          </p:cNvPr>
          <p:cNvGraphicFramePr>
            <a:graphicFrameLocks noGrp="1"/>
          </p:cNvGraphicFramePr>
          <p:nvPr>
            <p:extLst>
              <p:ext uri="{D42A27DB-BD31-4B8C-83A1-F6EECF244321}">
                <p14:modId xmlns:p14="http://schemas.microsoft.com/office/powerpoint/2010/main" val="1942177577"/>
              </p:ext>
            </p:extLst>
          </p:nvPr>
        </p:nvGraphicFramePr>
        <p:xfrm>
          <a:off x="6813754" y="2862759"/>
          <a:ext cx="4762895" cy="2499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158351">
                  <a:extLst>
                    <a:ext uri="{9D8B030D-6E8A-4147-A177-3AD203B41FA5}">
                      <a16:colId xmlns:a16="http://schemas.microsoft.com/office/drawing/2014/main" val="3061260050"/>
                    </a:ext>
                  </a:extLst>
                </a:gridCol>
                <a:gridCol w="1158351">
                  <a:extLst>
                    <a:ext uri="{9D8B030D-6E8A-4147-A177-3AD203B41FA5}">
                      <a16:colId xmlns:a16="http://schemas.microsoft.com/office/drawing/2014/main" val="120097463"/>
                    </a:ext>
                  </a:extLst>
                </a:gridCol>
                <a:gridCol w="1287842">
                  <a:extLst>
                    <a:ext uri="{9D8B030D-6E8A-4147-A177-3AD203B41FA5}">
                      <a16:colId xmlns:a16="http://schemas.microsoft.com/office/drawing/2014/main" val="3635344076"/>
                    </a:ext>
                  </a:extLst>
                </a:gridCol>
                <a:gridCol w="1158351">
                  <a:extLst>
                    <a:ext uri="{9D8B030D-6E8A-4147-A177-3AD203B41FA5}">
                      <a16:colId xmlns:a16="http://schemas.microsoft.com/office/drawing/2014/main" val="323086489"/>
                    </a:ext>
                  </a:extLst>
                </a:gridCol>
              </a:tblGrid>
              <a:tr h="276847">
                <a:tc>
                  <a:txBody>
                    <a:bodyPr/>
                    <a:lstStyle/>
                    <a:p>
                      <a:pPr algn="ctr"/>
                      <a:r>
                        <a:rPr lang="en-US" sz="1400" dirty="0"/>
                        <a:t>Month Sold</a:t>
                      </a:r>
                    </a:p>
                  </a:txBody>
                  <a:tcPr/>
                </a:tc>
                <a:tc>
                  <a:txBody>
                    <a:bodyPr/>
                    <a:lstStyle/>
                    <a:p>
                      <a:pPr algn="ctr"/>
                      <a:r>
                        <a:rPr lang="en-US" sz="1400" dirty="0"/>
                        <a:t>Year Sold</a:t>
                      </a:r>
                    </a:p>
                  </a:txBody>
                  <a:tcPr/>
                </a:tc>
                <a:tc>
                  <a:txBody>
                    <a:bodyPr/>
                    <a:lstStyle/>
                    <a:p>
                      <a:pPr algn="ctr"/>
                      <a:r>
                        <a:rPr lang="en-US" sz="1400" dirty="0"/>
                        <a:t>Condition</a:t>
                      </a:r>
                    </a:p>
                  </a:txBody>
                  <a:tcPr/>
                </a:tc>
                <a:tc>
                  <a:txBody>
                    <a:bodyPr/>
                    <a:lstStyle/>
                    <a:p>
                      <a:pPr algn="ctr"/>
                      <a:r>
                        <a:rPr lang="en-US" sz="1400" dirty="0"/>
                        <a:t>Sale Price</a:t>
                      </a:r>
                    </a:p>
                  </a:txBody>
                  <a:tcPr/>
                </a:tc>
                <a:extLst>
                  <a:ext uri="{0D108BD9-81ED-4DB2-BD59-A6C34878D82A}">
                    <a16:rowId xmlns:a16="http://schemas.microsoft.com/office/drawing/2014/main" val="1846816325"/>
                  </a:ext>
                </a:extLst>
              </a:tr>
              <a:tr h="341988">
                <a:tc>
                  <a:txBody>
                    <a:bodyPr/>
                    <a:lstStyle/>
                    <a:p>
                      <a:pPr algn="ctr"/>
                      <a:r>
                        <a:rPr lang="en-US" dirty="0"/>
                        <a:t>7</a:t>
                      </a:r>
                    </a:p>
                  </a:txBody>
                  <a:tcPr/>
                </a:tc>
                <a:tc>
                  <a:txBody>
                    <a:bodyPr/>
                    <a:lstStyle/>
                    <a:p>
                      <a:pPr algn="ctr"/>
                      <a:r>
                        <a:rPr lang="en-US" dirty="0"/>
                        <a:t>2008</a:t>
                      </a:r>
                    </a:p>
                  </a:txBody>
                  <a:tcPr/>
                </a:tc>
                <a:tc>
                  <a:txBody>
                    <a:bodyPr/>
                    <a:lstStyle/>
                    <a:p>
                      <a:pPr algn="ctr"/>
                      <a:r>
                        <a:rPr lang="en-US" dirty="0"/>
                        <a:t>Normal</a:t>
                      </a:r>
                    </a:p>
                  </a:txBody>
                  <a:tcPr/>
                </a:tc>
                <a:tc>
                  <a:txBody>
                    <a:bodyPr/>
                    <a:lstStyle/>
                    <a:p>
                      <a:pPr algn="ctr"/>
                      <a:r>
                        <a:rPr lang="en-US" dirty="0"/>
                        <a:t>18.10</a:t>
                      </a:r>
                    </a:p>
                  </a:txBody>
                  <a:tcPr/>
                </a:tc>
                <a:extLst>
                  <a:ext uri="{0D108BD9-81ED-4DB2-BD59-A6C34878D82A}">
                    <a16:rowId xmlns:a16="http://schemas.microsoft.com/office/drawing/2014/main" val="146263361"/>
                  </a:ext>
                </a:extLst>
              </a:tr>
              <a:tr h="341988">
                <a:tc>
                  <a:txBody>
                    <a:bodyPr/>
                    <a:lstStyle/>
                    <a:p>
                      <a:pPr algn="ctr"/>
                      <a:r>
                        <a:rPr lang="en-US" dirty="0"/>
                        <a:t>7</a:t>
                      </a:r>
                    </a:p>
                  </a:txBody>
                  <a:tcPr/>
                </a:tc>
                <a:tc>
                  <a:txBody>
                    <a:bodyPr/>
                    <a:lstStyle/>
                    <a:p>
                      <a:pPr algn="ctr"/>
                      <a:r>
                        <a:rPr lang="en-US" dirty="0"/>
                        <a:t>2007</a:t>
                      </a:r>
                    </a:p>
                  </a:txBody>
                  <a:tcPr/>
                </a:tc>
                <a:tc>
                  <a:txBody>
                    <a:bodyPr/>
                    <a:lstStyle/>
                    <a:p>
                      <a:pPr algn="ctr"/>
                      <a:r>
                        <a:rPr lang="en-US" dirty="0"/>
                        <a:t>Normal</a:t>
                      </a:r>
                    </a:p>
                  </a:txBody>
                  <a:tcPr/>
                </a:tc>
                <a:tc>
                  <a:txBody>
                    <a:bodyPr/>
                    <a:lstStyle/>
                    <a:p>
                      <a:pPr algn="ctr"/>
                      <a:r>
                        <a:rPr lang="en-US" dirty="0"/>
                        <a:t>13.00</a:t>
                      </a:r>
                    </a:p>
                  </a:txBody>
                  <a:tcPr/>
                </a:tc>
                <a:extLst>
                  <a:ext uri="{0D108BD9-81ED-4DB2-BD59-A6C34878D82A}">
                    <a16:rowId xmlns:a16="http://schemas.microsoft.com/office/drawing/2014/main" val="1209902434"/>
                  </a:ext>
                </a:extLst>
              </a:tr>
              <a:tr h="341988">
                <a:tc>
                  <a:txBody>
                    <a:bodyPr/>
                    <a:lstStyle/>
                    <a:p>
                      <a:pPr algn="ctr"/>
                      <a:r>
                        <a:rPr lang="en-US" dirty="0"/>
                        <a:t>7</a:t>
                      </a:r>
                    </a:p>
                  </a:txBody>
                  <a:tcPr/>
                </a:tc>
                <a:tc>
                  <a:txBody>
                    <a:bodyPr/>
                    <a:lstStyle/>
                    <a:p>
                      <a:pPr algn="ctr"/>
                      <a:r>
                        <a:rPr lang="en-US" dirty="0"/>
                        <a:t>2008</a:t>
                      </a:r>
                    </a:p>
                  </a:txBody>
                  <a:tcPr/>
                </a:tc>
                <a:tc>
                  <a:txBody>
                    <a:bodyPr/>
                    <a:lstStyle/>
                    <a:p>
                      <a:pPr algn="ctr"/>
                      <a:r>
                        <a:rPr lang="en-US" dirty="0"/>
                        <a:t>Normal</a:t>
                      </a:r>
                    </a:p>
                  </a:txBody>
                  <a:tcPr/>
                </a:tc>
                <a:tc>
                  <a:txBody>
                    <a:bodyPr/>
                    <a:lstStyle/>
                    <a:p>
                      <a:pPr algn="ctr"/>
                      <a:r>
                        <a:rPr lang="en-US" dirty="0"/>
                        <a:t>19.99</a:t>
                      </a:r>
                    </a:p>
                  </a:txBody>
                  <a:tcPr/>
                </a:tc>
                <a:extLst>
                  <a:ext uri="{0D108BD9-81ED-4DB2-BD59-A6C34878D82A}">
                    <a16:rowId xmlns:a16="http://schemas.microsoft.com/office/drawing/2014/main" val="1248750244"/>
                  </a:ext>
                </a:extLst>
              </a:tr>
              <a:tr h="341988">
                <a:tc>
                  <a:txBody>
                    <a:bodyPr/>
                    <a:lstStyle/>
                    <a:p>
                      <a:pPr algn="ctr"/>
                      <a:r>
                        <a:rPr lang="en-US" dirty="0"/>
                        <a:t>10</a:t>
                      </a:r>
                    </a:p>
                  </a:txBody>
                  <a:tcPr/>
                </a:tc>
                <a:tc>
                  <a:txBody>
                    <a:bodyPr/>
                    <a:lstStyle/>
                    <a:p>
                      <a:pPr algn="ctr"/>
                      <a:r>
                        <a:rPr lang="en-US" dirty="0"/>
                        <a:t>2006</a:t>
                      </a:r>
                    </a:p>
                  </a:txBody>
                  <a:tcPr/>
                </a:tc>
                <a:tc>
                  <a:txBody>
                    <a:bodyPr/>
                    <a:lstStyle/>
                    <a:p>
                      <a:pPr algn="ctr"/>
                      <a:r>
                        <a:rPr lang="en-US" dirty="0"/>
                        <a:t>Abnormal</a:t>
                      </a:r>
                    </a:p>
                  </a:txBody>
                  <a:tcPr/>
                </a:tc>
                <a:tc>
                  <a:txBody>
                    <a:bodyPr/>
                    <a:lstStyle/>
                    <a:p>
                      <a:pPr algn="ctr"/>
                      <a:r>
                        <a:rPr lang="en-US" dirty="0"/>
                        <a:t>25.20</a:t>
                      </a:r>
                    </a:p>
                  </a:txBody>
                  <a:tcPr/>
                </a:tc>
                <a:extLst>
                  <a:ext uri="{0D108BD9-81ED-4DB2-BD59-A6C34878D82A}">
                    <a16:rowId xmlns:a16="http://schemas.microsoft.com/office/drawing/2014/main" val="2810709739"/>
                  </a:ext>
                </a:extLst>
              </a:tr>
              <a:tr h="341988">
                <a:tc>
                  <a:txBody>
                    <a:bodyPr/>
                    <a:lstStyle/>
                    <a:p>
                      <a:pPr algn="ctr"/>
                      <a:r>
                        <a:rPr lang="en-US" dirty="0"/>
                        <a:t>9</a:t>
                      </a:r>
                    </a:p>
                  </a:txBody>
                  <a:tcPr/>
                </a:tc>
                <a:tc>
                  <a:txBody>
                    <a:bodyPr/>
                    <a:lstStyle/>
                    <a:p>
                      <a:pPr algn="ctr"/>
                      <a:r>
                        <a:rPr lang="en-US" dirty="0"/>
                        <a:t>2006</a:t>
                      </a:r>
                    </a:p>
                  </a:txBody>
                  <a:tcPr/>
                </a:tc>
                <a:tc>
                  <a:txBody>
                    <a:bodyPr/>
                    <a:lstStyle/>
                    <a:p>
                      <a:pPr algn="ctr"/>
                      <a:r>
                        <a:rPr lang="en-US" dirty="0"/>
                        <a:t>Normal</a:t>
                      </a:r>
                    </a:p>
                  </a:txBody>
                  <a:tcPr/>
                </a:tc>
                <a:tc>
                  <a:txBody>
                    <a:bodyPr/>
                    <a:lstStyle/>
                    <a:p>
                      <a:pPr algn="ctr"/>
                      <a:r>
                        <a:rPr lang="en-US" dirty="0"/>
                        <a:t>30.90</a:t>
                      </a:r>
                    </a:p>
                  </a:txBody>
                  <a:tcPr/>
                </a:tc>
                <a:extLst>
                  <a:ext uri="{0D108BD9-81ED-4DB2-BD59-A6C34878D82A}">
                    <a16:rowId xmlns:a16="http://schemas.microsoft.com/office/drawing/2014/main" val="741356477"/>
                  </a:ext>
                </a:extLst>
              </a:tr>
              <a:tr h="341988">
                <a:tc>
                  <a:txBody>
                    <a:bodyPr/>
                    <a:lstStyle/>
                    <a:p>
                      <a:pPr algn="ctr"/>
                      <a:r>
                        <a:rPr lang="en-US" dirty="0"/>
                        <a:t>6</a:t>
                      </a:r>
                    </a:p>
                  </a:txBody>
                  <a:tcPr/>
                </a:tc>
                <a:tc>
                  <a:txBody>
                    <a:bodyPr/>
                    <a:lstStyle/>
                    <a:p>
                      <a:pPr algn="ctr"/>
                      <a:r>
                        <a:rPr lang="en-US" dirty="0"/>
                        <a:t>2010</a:t>
                      </a:r>
                    </a:p>
                  </a:txBody>
                  <a:tcPr/>
                </a:tc>
                <a:tc>
                  <a:txBody>
                    <a:bodyPr/>
                    <a:lstStyle/>
                    <a:p>
                      <a:pPr algn="ctr"/>
                      <a:r>
                        <a:rPr lang="en-US" dirty="0"/>
                        <a:t>Normal</a:t>
                      </a:r>
                    </a:p>
                  </a:txBody>
                  <a:tcPr/>
                </a:tc>
                <a:tc>
                  <a:txBody>
                    <a:bodyPr/>
                    <a:lstStyle/>
                    <a:p>
                      <a:pPr algn="ctr"/>
                      <a:r>
                        <a:rPr lang="en-US" dirty="0"/>
                        <a:t>16.60</a:t>
                      </a:r>
                    </a:p>
                  </a:txBody>
                  <a:tcPr/>
                </a:tc>
                <a:extLst>
                  <a:ext uri="{0D108BD9-81ED-4DB2-BD59-A6C34878D82A}">
                    <a16:rowId xmlns:a16="http://schemas.microsoft.com/office/drawing/2014/main" val="503228994"/>
                  </a:ext>
                </a:extLst>
              </a:tr>
            </a:tbl>
          </a:graphicData>
        </a:graphic>
      </p:graphicFrame>
    </p:spTree>
    <p:extLst>
      <p:ext uri="{BB962C8B-B14F-4D97-AF65-F5344CB8AC3E}">
        <p14:creationId xmlns:p14="http://schemas.microsoft.com/office/powerpoint/2010/main" val="1838529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6D982E-E9D9-904D-8DF7-4B242E443A37}"/>
              </a:ext>
            </a:extLst>
          </p:cNvPr>
          <p:cNvSpPr>
            <a:spLocks noGrp="1"/>
          </p:cNvSpPr>
          <p:nvPr>
            <p:ph type="ftr" sz="quarter" idx="11"/>
          </p:nvPr>
        </p:nvSpPr>
        <p:spPr/>
        <p:txBody>
          <a:bodyPr/>
          <a:lstStyle/>
          <a:p>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5560844"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𝑥</m:t>
                    </m:r>
                  </m:oMath>
                </a14:m>
                <a:r>
                  <a:rPr lang="en-US" sz="2400" dirty="0"/>
                  <a:t> (for single feature) and </a:t>
                </a:r>
                <a14:m>
                  <m:oMath xmlns:m="http://schemas.openxmlformats.org/officeDocument/2006/math">
                    <m:r>
                      <a:rPr lang="en-US" sz="2400" b="0" i="1" smtClean="0">
                        <a:latin typeface="Cambria Math" panose="02040503050406030204" pitchFamily="18" charset="0"/>
                      </a:rPr>
                      <m:t>𝑋</m:t>
                    </m:r>
                  </m:oMath>
                </a14:m>
                <a:r>
                  <a:rPr lang="en-US" sz="2400" dirty="0"/>
                  <a:t> for collection of features.</a:t>
                </a:r>
              </a:p>
              <a:p>
                <a:r>
                  <a:rPr lang="en-US" sz="2400" dirty="0"/>
                  <a:t>Tabular: Raw values are strings or number.</a:t>
                </a:r>
              </a:p>
              <a:p>
                <a:r>
                  <a:rPr lang="en-US" sz="2400" dirty="0"/>
                  <a:t>Image: Images where raw values are numbers (light intensity in pixels). </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5560844" cy="3726751"/>
              </a:xfrm>
              <a:blipFill>
                <a:blip r:embed="rId3"/>
                <a:stretch>
                  <a:fillRect l="-1591" t="-1017" r="-1591"/>
                </a:stretch>
              </a:blipFill>
            </p:spPr>
            <p:txBody>
              <a:bodyPr/>
              <a:lstStyle/>
              <a:p>
                <a:r>
                  <a:rPr lang="en-US">
                    <a:noFill/>
                  </a:rPr>
                  <a:t> </a:t>
                </a:r>
              </a:p>
            </p:txBody>
          </p:sp>
        </mc:Fallback>
      </mc:AlternateContent>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Features (Data/Input)</a:t>
            </a:r>
            <a:endParaRPr lang="en-US" sz="3600" b="1" dirty="0">
              <a:solidFill>
                <a:schemeClr val="tx2"/>
              </a:solidFill>
            </a:endParaRPr>
          </a:p>
        </p:txBody>
      </p:sp>
      <p:sp>
        <p:nvSpPr>
          <p:cNvPr id="11" name="TextBox 10">
            <a:extLst>
              <a:ext uri="{FF2B5EF4-FFF2-40B4-BE49-F238E27FC236}">
                <a16:creationId xmlns:a16="http://schemas.microsoft.com/office/drawing/2014/main" id="{D66B217A-2D3A-F54A-BF12-E798423FC48E}"/>
              </a:ext>
            </a:extLst>
          </p:cNvPr>
          <p:cNvSpPr txBox="1"/>
          <p:nvPr/>
        </p:nvSpPr>
        <p:spPr>
          <a:xfrm>
            <a:off x="7690020" y="5447647"/>
            <a:ext cx="2825085" cy="338554"/>
          </a:xfrm>
          <a:prstGeom prst="rect">
            <a:avLst/>
          </a:prstGeom>
          <a:noFill/>
        </p:spPr>
        <p:txBody>
          <a:bodyPr wrap="square" rtlCol="0">
            <a:spAutoFit/>
          </a:bodyPr>
          <a:lstStyle/>
          <a:p>
            <a:pPr algn="ctr"/>
            <a:r>
              <a:rPr lang="en-US" sz="1600" dirty="0"/>
              <a:t>Table 2: Image dataset</a:t>
            </a:r>
          </a:p>
        </p:txBody>
      </p:sp>
      <p:pic>
        <p:nvPicPr>
          <p:cNvPr id="9" name="Picture 8">
            <a:extLst>
              <a:ext uri="{FF2B5EF4-FFF2-40B4-BE49-F238E27FC236}">
                <a16:creationId xmlns:a16="http://schemas.microsoft.com/office/drawing/2014/main" id="{1689DE50-F562-0A40-BB97-B973DCC657D2}"/>
              </a:ext>
            </a:extLst>
          </p:cNvPr>
          <p:cNvPicPr>
            <a:picLocks noChangeAspect="1"/>
          </p:cNvPicPr>
          <p:nvPr/>
        </p:nvPicPr>
        <p:blipFill>
          <a:blip r:embed="rId6"/>
          <a:stretch>
            <a:fillRect/>
          </a:stretch>
        </p:blipFill>
        <p:spPr>
          <a:xfrm>
            <a:off x="6857458" y="2879072"/>
            <a:ext cx="4686315" cy="25685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4905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6D982E-E9D9-904D-8DF7-4B242E443A37}"/>
              </a:ext>
            </a:extLst>
          </p:cNvPr>
          <p:cNvSpPr>
            <a:spLocks noGrp="1"/>
          </p:cNvSpPr>
          <p:nvPr>
            <p:ph type="ftr" sz="quarter" idx="11"/>
          </p:nvPr>
        </p:nvSpPr>
        <p:spPr/>
        <p:txBody>
          <a:bodyPr/>
          <a:lstStyle/>
          <a:p>
            <a:endParaRPr lang="en-US" dirty="0"/>
          </a:p>
        </p:txBody>
      </p:sp>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5560844"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𝑥</m:t>
                    </m:r>
                  </m:oMath>
                </a14:m>
                <a:r>
                  <a:rPr lang="en-US" sz="2400" dirty="0"/>
                  <a:t> (for single feature) and </a:t>
                </a:r>
                <a14:m>
                  <m:oMath xmlns:m="http://schemas.openxmlformats.org/officeDocument/2006/math">
                    <m:r>
                      <a:rPr lang="en-US" sz="2400" b="0" i="1" smtClean="0">
                        <a:latin typeface="Cambria Math" panose="02040503050406030204" pitchFamily="18" charset="0"/>
                      </a:rPr>
                      <m:t>𝑋</m:t>
                    </m:r>
                  </m:oMath>
                </a14:m>
                <a:r>
                  <a:rPr lang="en-US" sz="2400" dirty="0"/>
                  <a:t> for collection of features.</a:t>
                </a:r>
              </a:p>
              <a:p>
                <a:r>
                  <a:rPr lang="en-US" sz="2400" dirty="0"/>
                  <a:t>Tabular: Raw values are strings or number.</a:t>
                </a:r>
              </a:p>
              <a:p>
                <a:r>
                  <a:rPr lang="en-US" sz="2400" dirty="0"/>
                  <a:t>Image: Images where raw values are numbers (light intensity in pixels). </a:t>
                </a:r>
              </a:p>
              <a:p>
                <a:r>
                  <a:rPr lang="en-US" sz="2400" dirty="0"/>
                  <a:t>Language: Raw values are strings (text snippets or words).</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5560844" cy="3726751"/>
              </a:xfrm>
              <a:blipFill>
                <a:blip r:embed="rId3"/>
                <a:stretch>
                  <a:fillRect l="-1591" t="-1017" r="-1591"/>
                </a:stretch>
              </a:blipFill>
            </p:spPr>
            <p:txBody>
              <a:bodyPr/>
              <a:lstStyle/>
              <a:p>
                <a:r>
                  <a:rPr lang="en-US">
                    <a:noFill/>
                  </a:rPr>
                  <a:t> </a:t>
                </a:r>
              </a:p>
            </p:txBody>
          </p:sp>
        </mc:Fallback>
      </mc:AlternateContent>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Features (Data/Input)</a:t>
            </a:r>
            <a:endParaRPr lang="en-US" sz="3600" b="1" dirty="0">
              <a:solidFill>
                <a:schemeClr val="tx2"/>
              </a:solidFill>
            </a:endParaRPr>
          </a:p>
        </p:txBody>
      </p:sp>
      <p:sp>
        <p:nvSpPr>
          <p:cNvPr id="11" name="TextBox 10">
            <a:extLst>
              <a:ext uri="{FF2B5EF4-FFF2-40B4-BE49-F238E27FC236}">
                <a16:creationId xmlns:a16="http://schemas.microsoft.com/office/drawing/2014/main" id="{D66B217A-2D3A-F54A-BF12-E798423FC48E}"/>
              </a:ext>
            </a:extLst>
          </p:cNvPr>
          <p:cNvSpPr txBox="1"/>
          <p:nvPr/>
        </p:nvSpPr>
        <p:spPr>
          <a:xfrm>
            <a:off x="7690020" y="5447647"/>
            <a:ext cx="2825085" cy="338554"/>
          </a:xfrm>
          <a:prstGeom prst="rect">
            <a:avLst/>
          </a:prstGeom>
          <a:noFill/>
        </p:spPr>
        <p:txBody>
          <a:bodyPr wrap="square" rtlCol="0">
            <a:spAutoFit/>
          </a:bodyPr>
          <a:lstStyle/>
          <a:p>
            <a:pPr algn="ctr"/>
            <a:r>
              <a:rPr lang="en-US" sz="1600" dirty="0"/>
              <a:t>Table 3: Language dataset</a:t>
            </a:r>
          </a:p>
        </p:txBody>
      </p:sp>
      <p:pic>
        <p:nvPicPr>
          <p:cNvPr id="6" name="Picture 5">
            <a:extLst>
              <a:ext uri="{FF2B5EF4-FFF2-40B4-BE49-F238E27FC236}">
                <a16:creationId xmlns:a16="http://schemas.microsoft.com/office/drawing/2014/main" id="{BD6FE835-7F74-794B-A8D5-EE56A54B15AE}"/>
              </a:ext>
            </a:extLst>
          </p:cNvPr>
          <p:cNvPicPr>
            <a:picLocks noChangeAspect="1"/>
          </p:cNvPicPr>
          <p:nvPr/>
        </p:nvPicPr>
        <p:blipFill>
          <a:blip r:embed="rId6"/>
          <a:stretch>
            <a:fillRect/>
          </a:stretch>
        </p:blipFill>
        <p:spPr>
          <a:xfrm>
            <a:off x="6385628" y="2555427"/>
            <a:ext cx="5433868" cy="2892220"/>
          </a:xfrm>
          <a:prstGeom prst="rect">
            <a:avLst/>
          </a:prstGeom>
          <a:ln>
            <a:solidFill>
              <a:schemeClr val="tx1"/>
            </a:solidFill>
          </a:ln>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81292477-8370-EF47-A383-3C76A3FAEE7A}"/>
              </a:ext>
            </a:extLst>
          </p:cNvPr>
          <p:cNvSpPr/>
          <p:nvPr/>
        </p:nvSpPr>
        <p:spPr>
          <a:xfrm>
            <a:off x="5821199" y="5948953"/>
            <a:ext cx="6562726" cy="230832"/>
          </a:xfrm>
          <a:prstGeom prst="rect">
            <a:avLst/>
          </a:prstGeom>
        </p:spPr>
        <p:txBody>
          <a:bodyPr wrap="square">
            <a:spAutoFit/>
          </a:bodyPr>
          <a:lstStyle/>
          <a:p>
            <a:pPr algn="ctr"/>
            <a:r>
              <a:rPr lang="en-US" sz="900" dirty="0">
                <a:hlinkClick r:id="rId7"/>
              </a:rPr>
              <a:t>https://www.salesforce.com/products/einstein/ai-research/the-wikitext-dependency-language-modeling-dataset/</a:t>
            </a:r>
            <a:endParaRPr lang="en-US" sz="900" dirty="0"/>
          </a:p>
        </p:txBody>
      </p:sp>
    </p:spTree>
    <p:extLst>
      <p:ext uri="{BB962C8B-B14F-4D97-AF65-F5344CB8AC3E}">
        <p14:creationId xmlns:p14="http://schemas.microsoft.com/office/powerpoint/2010/main" val="1166134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5560844"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𝑥</m:t>
                    </m:r>
                  </m:oMath>
                </a14:m>
                <a:r>
                  <a:rPr lang="en-US" sz="2400" dirty="0"/>
                  <a:t> (for single feature) and </a:t>
                </a:r>
                <a14:m>
                  <m:oMath xmlns:m="http://schemas.openxmlformats.org/officeDocument/2006/math">
                    <m:r>
                      <a:rPr lang="en-US" sz="2400" b="0" i="1" smtClean="0">
                        <a:latin typeface="Cambria Math" panose="02040503050406030204" pitchFamily="18" charset="0"/>
                      </a:rPr>
                      <m:t>𝑋</m:t>
                    </m:r>
                  </m:oMath>
                </a14:m>
                <a:r>
                  <a:rPr lang="en-US" sz="2400" dirty="0"/>
                  <a:t> for collection of features.</a:t>
                </a:r>
              </a:p>
              <a:p>
                <a:r>
                  <a:rPr lang="en-US" sz="2400" dirty="0"/>
                  <a:t>Tabular: Raw values are strings or number.</a:t>
                </a:r>
              </a:p>
              <a:p>
                <a:r>
                  <a:rPr lang="en-US" sz="2400" dirty="0"/>
                  <a:t>Image: Images where raw values are numbers (light intensity in pixels). </a:t>
                </a:r>
              </a:p>
              <a:p>
                <a:r>
                  <a:rPr lang="en-US" sz="2400" dirty="0"/>
                  <a:t>Language: Raw values are strings (text snippets or words).</a:t>
                </a:r>
              </a:p>
              <a:p>
                <a:r>
                  <a:rPr lang="en-US" sz="2400" dirty="0"/>
                  <a:t>Multimodal: Combination of all the above.</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5560844" cy="3726751"/>
              </a:xfrm>
              <a:blipFill>
                <a:blip r:embed="rId3"/>
                <a:stretch>
                  <a:fillRect l="-1591" t="-1017" r="-1591" b="-12542"/>
                </a:stretch>
              </a:blipFill>
            </p:spPr>
            <p:txBody>
              <a:bodyPr/>
              <a:lstStyle/>
              <a:p>
                <a:r>
                  <a:rPr lang="en-US">
                    <a:noFill/>
                  </a:rPr>
                  <a:t> </a:t>
                </a:r>
              </a:p>
            </p:txBody>
          </p:sp>
        </mc:Fallback>
      </mc:AlternateContent>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Features (Data/Input)</a:t>
            </a:r>
            <a:endParaRPr lang="en-US" sz="3600" b="1" dirty="0">
              <a:solidFill>
                <a:schemeClr val="tx2"/>
              </a:solidFill>
            </a:endParaRPr>
          </a:p>
        </p:txBody>
      </p:sp>
      <p:sp>
        <p:nvSpPr>
          <p:cNvPr id="11" name="TextBox 10">
            <a:extLst>
              <a:ext uri="{FF2B5EF4-FFF2-40B4-BE49-F238E27FC236}">
                <a16:creationId xmlns:a16="http://schemas.microsoft.com/office/drawing/2014/main" id="{D66B217A-2D3A-F54A-BF12-E798423FC48E}"/>
              </a:ext>
            </a:extLst>
          </p:cNvPr>
          <p:cNvSpPr txBox="1"/>
          <p:nvPr/>
        </p:nvSpPr>
        <p:spPr>
          <a:xfrm>
            <a:off x="7690020" y="5447647"/>
            <a:ext cx="2825085" cy="338554"/>
          </a:xfrm>
          <a:prstGeom prst="rect">
            <a:avLst/>
          </a:prstGeom>
          <a:noFill/>
        </p:spPr>
        <p:txBody>
          <a:bodyPr wrap="square" rtlCol="0">
            <a:spAutoFit/>
          </a:bodyPr>
          <a:lstStyle/>
          <a:p>
            <a:pPr algn="ctr"/>
            <a:r>
              <a:rPr lang="en-US" sz="1600" dirty="0"/>
              <a:t>Table 4: Multimodal dataset</a:t>
            </a:r>
          </a:p>
        </p:txBody>
      </p:sp>
      <p:graphicFrame>
        <p:nvGraphicFramePr>
          <p:cNvPr id="8" name="Table 3">
            <a:extLst>
              <a:ext uri="{FF2B5EF4-FFF2-40B4-BE49-F238E27FC236}">
                <a16:creationId xmlns:a16="http://schemas.microsoft.com/office/drawing/2014/main" id="{2D5BB0BE-9841-E040-88DA-8852E3644202}"/>
              </a:ext>
            </a:extLst>
          </p:cNvPr>
          <p:cNvGraphicFramePr>
            <a:graphicFrameLocks noGrp="1"/>
          </p:cNvGraphicFramePr>
          <p:nvPr>
            <p:extLst>
              <p:ext uri="{D42A27DB-BD31-4B8C-83A1-F6EECF244321}">
                <p14:modId xmlns:p14="http://schemas.microsoft.com/office/powerpoint/2010/main" val="1740661428"/>
              </p:ext>
            </p:extLst>
          </p:nvPr>
        </p:nvGraphicFramePr>
        <p:xfrm>
          <a:off x="6400524" y="3592177"/>
          <a:ext cx="5560844" cy="1672752"/>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19660">
                  <a:extLst>
                    <a:ext uri="{9D8B030D-6E8A-4147-A177-3AD203B41FA5}">
                      <a16:colId xmlns:a16="http://schemas.microsoft.com/office/drawing/2014/main" val="3061260050"/>
                    </a:ext>
                  </a:extLst>
                </a:gridCol>
                <a:gridCol w="1258585">
                  <a:extLst>
                    <a:ext uri="{9D8B030D-6E8A-4147-A177-3AD203B41FA5}">
                      <a16:colId xmlns:a16="http://schemas.microsoft.com/office/drawing/2014/main" val="120097463"/>
                    </a:ext>
                  </a:extLst>
                </a:gridCol>
                <a:gridCol w="1772543">
                  <a:extLst>
                    <a:ext uri="{9D8B030D-6E8A-4147-A177-3AD203B41FA5}">
                      <a16:colId xmlns:a16="http://schemas.microsoft.com/office/drawing/2014/main" val="3635344076"/>
                    </a:ext>
                  </a:extLst>
                </a:gridCol>
                <a:gridCol w="1610056">
                  <a:extLst>
                    <a:ext uri="{9D8B030D-6E8A-4147-A177-3AD203B41FA5}">
                      <a16:colId xmlns:a16="http://schemas.microsoft.com/office/drawing/2014/main" val="323086489"/>
                    </a:ext>
                  </a:extLst>
                </a:gridCol>
              </a:tblGrid>
              <a:tr h="276847">
                <a:tc>
                  <a:txBody>
                    <a:bodyPr/>
                    <a:lstStyle/>
                    <a:p>
                      <a:pPr algn="ctr"/>
                      <a:r>
                        <a:rPr lang="en-US" sz="1400" dirty="0"/>
                        <a:t>Price</a:t>
                      </a:r>
                    </a:p>
                  </a:txBody>
                  <a:tcPr/>
                </a:tc>
                <a:tc>
                  <a:txBody>
                    <a:bodyPr/>
                    <a:lstStyle/>
                    <a:p>
                      <a:pPr algn="ctr"/>
                      <a:r>
                        <a:rPr lang="en-US" sz="1400" dirty="0"/>
                        <a:t>Type</a:t>
                      </a:r>
                    </a:p>
                  </a:txBody>
                  <a:tcPr/>
                </a:tc>
                <a:tc>
                  <a:txBody>
                    <a:bodyPr/>
                    <a:lstStyle/>
                    <a:p>
                      <a:pPr algn="ctr"/>
                      <a:r>
                        <a:rPr lang="en-US" sz="1400" dirty="0"/>
                        <a:t>Description</a:t>
                      </a:r>
                    </a:p>
                  </a:txBody>
                  <a:tcPr/>
                </a:tc>
                <a:tc>
                  <a:txBody>
                    <a:bodyPr/>
                    <a:lstStyle/>
                    <a:p>
                      <a:pPr algn="ctr"/>
                      <a:r>
                        <a:rPr lang="en-US" sz="1400" dirty="0"/>
                        <a:t>imgID</a:t>
                      </a:r>
                    </a:p>
                  </a:txBody>
                  <a:tcPr/>
                </a:tc>
                <a:extLst>
                  <a:ext uri="{0D108BD9-81ED-4DB2-BD59-A6C34878D82A}">
                    <a16:rowId xmlns:a16="http://schemas.microsoft.com/office/drawing/2014/main" val="1846816325"/>
                  </a:ext>
                </a:extLst>
              </a:tr>
              <a:tr h="341988">
                <a:tc>
                  <a:txBody>
                    <a:bodyPr/>
                    <a:lstStyle/>
                    <a:p>
                      <a:pPr marL="0" algn="ctr" defTabSz="914400" rtl="0" eaLnBrk="1" fontAlgn="b" latinLnBrk="0" hangingPunct="1"/>
                      <a:r>
                        <a:rPr lang="en-US" sz="1500" kern="1200" dirty="0">
                          <a:solidFill>
                            <a:schemeClr val="dk1"/>
                          </a:solidFill>
                          <a:latin typeface="+mn-lt"/>
                          <a:ea typeface="+mn-ea"/>
                          <a:cs typeface="+mn-cs"/>
                        </a:rPr>
                        <a:t>99.99</a:t>
                      </a:r>
                    </a:p>
                  </a:txBody>
                  <a:tcPr marL="9525" marR="9525" marT="9525" marB="0" anchor="ctr"/>
                </a:tc>
                <a:tc>
                  <a:txBody>
                    <a:bodyPr/>
                    <a:lstStyle/>
                    <a:p>
                      <a:pPr algn="ctr"/>
                      <a:r>
                        <a:rPr lang="en-US" sz="1500" dirty="0"/>
                        <a:t>Grocery</a:t>
                      </a:r>
                    </a:p>
                  </a:txBody>
                  <a:tcPr anchor="ctr"/>
                </a:tc>
                <a:tc>
                  <a:txBody>
                    <a:bodyPr/>
                    <a:lstStyle/>
                    <a:p>
                      <a:pPr algn="l"/>
                      <a:r>
                        <a:rPr lang="en-US" sz="1500" dirty="0"/>
                        <a:t>Sugar Free …</a:t>
                      </a:r>
                    </a:p>
                  </a:txBody>
                  <a:tcPr anchor="ctr"/>
                </a:tc>
                <a:tc>
                  <a:txBody>
                    <a:bodyPr/>
                    <a:lstStyle/>
                    <a:p>
                      <a:pPr marL="0" algn="ctr" defTabSz="914400" rtl="0" eaLnBrk="1" fontAlgn="b" latinLnBrk="0" hangingPunct="1"/>
                      <a:r>
                        <a:rPr lang="en-US" sz="1500" kern="1200" dirty="0">
                          <a:solidFill>
                            <a:schemeClr val="dk1"/>
                          </a:solidFill>
                          <a:latin typeface="+mn-lt"/>
                          <a:ea typeface="+mn-ea"/>
                          <a:cs typeface="+mn-cs"/>
                        </a:rPr>
                        <a:t>51QjPP6oAVL</a:t>
                      </a:r>
                    </a:p>
                  </a:txBody>
                  <a:tcPr marL="9525" marR="9525" marT="9525" marB="0" anchor="ctr"/>
                </a:tc>
                <a:extLst>
                  <a:ext uri="{0D108BD9-81ED-4DB2-BD59-A6C34878D82A}">
                    <a16:rowId xmlns:a16="http://schemas.microsoft.com/office/drawing/2014/main" val="146263361"/>
                  </a:ext>
                </a:extLst>
              </a:tr>
              <a:tr h="341988">
                <a:tc>
                  <a:txBody>
                    <a:bodyPr/>
                    <a:lstStyle/>
                    <a:p>
                      <a:pPr marL="0" algn="ctr" defTabSz="914400" rtl="0" eaLnBrk="1" fontAlgn="b" latinLnBrk="0" hangingPunct="1"/>
                      <a:r>
                        <a:rPr lang="en-US" sz="1500" kern="1200" dirty="0">
                          <a:solidFill>
                            <a:schemeClr val="dk1"/>
                          </a:solidFill>
                          <a:latin typeface="+mn-lt"/>
                          <a:ea typeface="+mn-ea"/>
                          <a:cs typeface="+mn-cs"/>
                        </a:rPr>
                        <a:t>36.99</a:t>
                      </a:r>
                    </a:p>
                  </a:txBody>
                  <a:tcPr marL="9525" marR="9525" marT="9525" marB="0" anchor="ctr"/>
                </a:tc>
                <a:tc>
                  <a:txBody>
                    <a:bodyPr/>
                    <a:lstStyle/>
                    <a:p>
                      <a:pPr algn="ctr"/>
                      <a:r>
                        <a:rPr lang="en-US" sz="1500" dirty="0"/>
                        <a:t>Health</a:t>
                      </a:r>
                    </a:p>
                  </a:txBody>
                  <a:tcPr anchor="ctr"/>
                </a:tc>
                <a:tc>
                  <a:txBody>
                    <a:bodyPr/>
                    <a:lstStyle/>
                    <a:p>
                      <a:pPr marL="0" algn="l" defTabSz="914400" rtl="0" eaLnBrk="1" latinLnBrk="0" hangingPunct="1"/>
                      <a:r>
                        <a:rPr lang="en-US" sz="1500" kern="1200" dirty="0">
                          <a:solidFill>
                            <a:schemeClr val="dk1"/>
                          </a:solidFill>
                          <a:latin typeface="+mn-lt"/>
                          <a:ea typeface="+mn-ea"/>
                          <a:cs typeface="+mn-cs"/>
                        </a:rPr>
                        <a:t>Sports Recovery …</a:t>
                      </a:r>
                    </a:p>
                  </a:txBody>
                  <a:tcPr anchor="ctr"/>
                </a:tc>
                <a:tc>
                  <a:txBody>
                    <a:bodyPr/>
                    <a:lstStyle/>
                    <a:p>
                      <a:pPr marL="0" algn="ctr" defTabSz="914400" rtl="0" eaLnBrk="1" fontAlgn="b" latinLnBrk="0" hangingPunct="1"/>
                      <a:r>
                        <a:rPr lang="en-US" sz="1500" kern="1200" dirty="0">
                          <a:solidFill>
                            <a:schemeClr val="dk1"/>
                          </a:solidFill>
                          <a:latin typeface="+mn-lt"/>
                          <a:ea typeface="+mn-ea"/>
                          <a:cs typeface="+mn-cs"/>
                        </a:rPr>
                        <a:t>31WGVoL8mlL</a:t>
                      </a:r>
                    </a:p>
                  </a:txBody>
                  <a:tcPr marL="9525" marR="9525" marT="9525" marB="0" anchor="ctr"/>
                </a:tc>
                <a:extLst>
                  <a:ext uri="{0D108BD9-81ED-4DB2-BD59-A6C34878D82A}">
                    <a16:rowId xmlns:a16="http://schemas.microsoft.com/office/drawing/2014/main" val="1209902434"/>
                  </a:ext>
                </a:extLst>
              </a:tr>
              <a:tr h="341988">
                <a:tc>
                  <a:txBody>
                    <a:bodyPr/>
                    <a:lstStyle/>
                    <a:p>
                      <a:pPr marL="0" algn="ctr" defTabSz="914400" rtl="0" eaLnBrk="1" fontAlgn="b" latinLnBrk="0" hangingPunct="1"/>
                      <a:r>
                        <a:rPr lang="en-US" sz="1500" kern="1200" dirty="0">
                          <a:solidFill>
                            <a:schemeClr val="dk1"/>
                          </a:solidFill>
                          <a:latin typeface="+mn-lt"/>
                          <a:ea typeface="+mn-ea"/>
                          <a:cs typeface="+mn-cs"/>
                        </a:rPr>
                        <a:t>19.99</a:t>
                      </a:r>
                    </a:p>
                  </a:txBody>
                  <a:tcPr marL="9525" marR="9525" marT="9525" marB="0" anchor="ctr"/>
                </a:tc>
                <a:tc>
                  <a:txBody>
                    <a:bodyPr/>
                    <a:lstStyle/>
                    <a:p>
                      <a:pPr algn="ctr"/>
                      <a:r>
                        <a:rPr lang="en-US" sz="1500" dirty="0"/>
                        <a:t>Grocery</a:t>
                      </a:r>
                    </a:p>
                  </a:txBody>
                  <a:tcPr anchor="ctr"/>
                </a:tc>
                <a:tc>
                  <a:txBody>
                    <a:bodyPr/>
                    <a:lstStyle/>
                    <a:p>
                      <a:pPr marL="0" algn="l" defTabSz="914400" rtl="0" eaLnBrk="1" latinLnBrk="0" hangingPunct="1"/>
                      <a:r>
                        <a:rPr lang="en-US" sz="1500" kern="1200" dirty="0">
                          <a:solidFill>
                            <a:schemeClr val="dk1"/>
                          </a:solidFill>
                          <a:latin typeface="+mn-lt"/>
                          <a:ea typeface="+mn-ea"/>
                          <a:cs typeface="+mn-cs"/>
                        </a:rPr>
                        <a:t>Simple Jam…</a:t>
                      </a:r>
                    </a:p>
                  </a:txBody>
                  <a:tcPr anchor="ctr"/>
                </a:tc>
                <a:tc>
                  <a:txBody>
                    <a:bodyPr/>
                    <a:lstStyle/>
                    <a:p>
                      <a:pPr marL="0" algn="ctr" defTabSz="914400" rtl="0" eaLnBrk="1" fontAlgn="b" latinLnBrk="0" hangingPunct="1"/>
                      <a:r>
                        <a:rPr lang="en-US" sz="1500" kern="1200" dirty="0">
                          <a:solidFill>
                            <a:schemeClr val="dk1"/>
                          </a:solidFill>
                          <a:latin typeface="+mn-lt"/>
                          <a:ea typeface="+mn-ea"/>
                          <a:cs typeface="+mn-cs"/>
                        </a:rPr>
                        <a:t>41c3RVsWGfL</a:t>
                      </a:r>
                    </a:p>
                  </a:txBody>
                  <a:tcPr marL="9525" marR="9525" marT="9525" marB="0" anchor="ctr"/>
                </a:tc>
                <a:extLst>
                  <a:ext uri="{0D108BD9-81ED-4DB2-BD59-A6C34878D82A}">
                    <a16:rowId xmlns:a16="http://schemas.microsoft.com/office/drawing/2014/main" val="1248750244"/>
                  </a:ext>
                </a:extLst>
              </a:tr>
              <a:tr h="341988">
                <a:tc>
                  <a:txBody>
                    <a:bodyPr/>
                    <a:lstStyle/>
                    <a:p>
                      <a:pPr marL="0" algn="ctr" defTabSz="914400" rtl="0" eaLnBrk="1" fontAlgn="b" latinLnBrk="0" hangingPunct="1"/>
                      <a:r>
                        <a:rPr lang="en-US" sz="1500" kern="1200" dirty="0">
                          <a:solidFill>
                            <a:schemeClr val="dk1"/>
                          </a:solidFill>
                          <a:latin typeface="+mn-lt"/>
                          <a:ea typeface="+mn-ea"/>
                          <a:cs typeface="+mn-cs"/>
                        </a:rPr>
                        <a:t>39.99</a:t>
                      </a:r>
                    </a:p>
                  </a:txBody>
                  <a:tcPr marL="9525" marR="9525" marT="9525" marB="0" anchor="ctr"/>
                </a:tc>
                <a:tc>
                  <a:txBody>
                    <a:bodyPr/>
                    <a:lstStyle/>
                    <a:p>
                      <a:pPr algn="ctr"/>
                      <a:r>
                        <a:rPr lang="en-US" sz="1500" dirty="0"/>
                        <a:t>Beauty</a:t>
                      </a:r>
                    </a:p>
                  </a:txBody>
                  <a:tcPr anchor="ctr"/>
                </a:tc>
                <a:tc>
                  <a:txBody>
                    <a:bodyPr/>
                    <a:lstStyle/>
                    <a:p>
                      <a:pPr marL="0" algn="l" defTabSz="914400" rtl="0" eaLnBrk="1" latinLnBrk="0" hangingPunct="1"/>
                      <a:r>
                        <a:rPr lang="en-US" sz="1500" kern="1200" dirty="0">
                          <a:solidFill>
                            <a:schemeClr val="dk1"/>
                          </a:solidFill>
                          <a:latin typeface="+mn-lt"/>
                          <a:ea typeface="+mn-ea"/>
                          <a:cs typeface="+mn-cs"/>
                        </a:rPr>
                        <a:t>Therapy Oil …</a:t>
                      </a:r>
                    </a:p>
                  </a:txBody>
                  <a:tcPr anchor="ctr"/>
                </a:tc>
                <a:tc>
                  <a:txBody>
                    <a:bodyPr/>
                    <a:lstStyle/>
                    <a:p>
                      <a:pPr marL="0" algn="ctr" defTabSz="914400" rtl="0" eaLnBrk="1" fontAlgn="b" latinLnBrk="0" hangingPunct="1"/>
                      <a:r>
                        <a:rPr lang="en-US" sz="1500" kern="1200" dirty="0">
                          <a:solidFill>
                            <a:schemeClr val="dk1"/>
                          </a:solidFill>
                          <a:latin typeface="+mn-lt"/>
                          <a:ea typeface="+mn-ea"/>
                          <a:cs typeface="+mn-cs"/>
                        </a:rPr>
                        <a:t>51OMvEHU2QL</a:t>
                      </a:r>
                    </a:p>
                  </a:txBody>
                  <a:tcPr marL="9525" marR="9525" marT="9525" marB="0" anchor="ctr"/>
                </a:tc>
                <a:extLst>
                  <a:ext uri="{0D108BD9-81ED-4DB2-BD59-A6C34878D82A}">
                    <a16:rowId xmlns:a16="http://schemas.microsoft.com/office/drawing/2014/main" val="2810709739"/>
                  </a:ext>
                </a:extLst>
              </a:tr>
            </a:tbl>
          </a:graphicData>
        </a:graphic>
      </p:graphicFrame>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B37989A-2955-644F-A16A-79EC7FEE310E}"/>
                  </a:ext>
                </a:extLst>
              </p:cNvPr>
              <p:cNvSpPr/>
              <p:nvPr/>
            </p:nvSpPr>
            <p:spPr>
              <a:xfrm>
                <a:off x="7684818" y="3131486"/>
                <a:ext cx="4687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p:sp>
            <p:nvSpPr>
              <p:cNvPr id="9" name="Rectangle 8">
                <a:extLst>
                  <a:ext uri="{FF2B5EF4-FFF2-40B4-BE49-F238E27FC236}">
                    <a16:creationId xmlns:a16="http://schemas.microsoft.com/office/drawing/2014/main" id="{6B37989A-2955-644F-A16A-79EC7FEE310E}"/>
                  </a:ext>
                </a:extLst>
              </p:cNvPr>
              <p:cNvSpPr>
                <a:spLocks noRot="1" noChangeAspect="1" noMove="1" noResize="1" noEditPoints="1" noAdjustHandles="1" noChangeArrowheads="1" noChangeShapeType="1" noTextEdit="1"/>
              </p:cNvSpPr>
              <p:nvPr/>
            </p:nvSpPr>
            <p:spPr>
              <a:xfrm>
                <a:off x="7684818" y="3131486"/>
                <a:ext cx="46878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167843F0-6308-FF49-9F03-E26C8353F992}"/>
                  </a:ext>
                </a:extLst>
              </p:cNvPr>
              <p:cNvSpPr/>
              <p:nvPr/>
            </p:nvSpPr>
            <p:spPr>
              <a:xfrm>
                <a:off x="9074967" y="3131486"/>
                <a:ext cx="4741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p:sp>
            <p:nvSpPr>
              <p:cNvPr id="12" name="Rectangle 11">
                <a:extLst>
                  <a:ext uri="{FF2B5EF4-FFF2-40B4-BE49-F238E27FC236}">
                    <a16:creationId xmlns:a16="http://schemas.microsoft.com/office/drawing/2014/main" id="{167843F0-6308-FF49-9F03-E26C8353F992}"/>
                  </a:ext>
                </a:extLst>
              </p:cNvPr>
              <p:cNvSpPr>
                <a:spLocks noRot="1" noChangeAspect="1" noMove="1" noResize="1" noEditPoints="1" noAdjustHandles="1" noChangeArrowheads="1" noChangeShapeType="1" noTextEdit="1"/>
              </p:cNvSpPr>
              <p:nvPr/>
            </p:nvSpPr>
            <p:spPr>
              <a:xfrm>
                <a:off x="9074967" y="3131486"/>
                <a:ext cx="474104" cy="369332"/>
              </a:xfrm>
              <a:prstGeom prst="rect">
                <a:avLst/>
              </a:prstGeom>
              <a:blipFill>
                <a:blip r:embed="rId7"/>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8D0CACF0-E8E0-494A-BDC8-DF85A19E5BB9}"/>
              </a:ext>
            </a:extLst>
          </p:cNvPr>
          <p:cNvSpPr/>
          <p:nvPr/>
        </p:nvSpPr>
        <p:spPr>
          <a:xfrm>
            <a:off x="10781778" y="3131486"/>
            <a:ext cx="415498" cy="369332"/>
          </a:xfrm>
          <a:prstGeom prst="rect">
            <a:avLst/>
          </a:prstGeom>
        </p:spPr>
        <p:txBody>
          <a:bodyPr wrap="none">
            <a:spAutoFit/>
          </a:bodyPr>
          <a:lstStyle/>
          <a:p>
            <a:r>
              <a:rPr lang="en-US" dirty="0"/>
              <a:t>…</a:t>
            </a:r>
          </a:p>
        </p:txBody>
      </p:sp>
      <p:sp>
        <p:nvSpPr>
          <p:cNvPr id="3" name="Right Brace 2">
            <a:extLst>
              <a:ext uri="{FF2B5EF4-FFF2-40B4-BE49-F238E27FC236}">
                <a16:creationId xmlns:a16="http://schemas.microsoft.com/office/drawing/2014/main" id="{A75E8E73-DB07-354D-966E-0436513E64E0}"/>
              </a:ext>
            </a:extLst>
          </p:cNvPr>
          <p:cNvSpPr/>
          <p:nvPr/>
        </p:nvSpPr>
        <p:spPr>
          <a:xfrm rot="16200000">
            <a:off x="9286776" y="936303"/>
            <a:ext cx="586162" cy="39278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0F32C3EA-17F5-2B49-A88A-E71673D8F73D}"/>
                  </a:ext>
                </a:extLst>
              </p:cNvPr>
              <p:cNvSpPr/>
              <p:nvPr/>
            </p:nvSpPr>
            <p:spPr>
              <a:xfrm>
                <a:off x="9376917" y="2079014"/>
                <a:ext cx="4058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m:t>
                      </m:r>
                    </m:oMath>
                  </m:oMathPara>
                </a14:m>
                <a:endParaRPr lang="en-US" b="1" dirty="0"/>
              </a:p>
            </p:txBody>
          </p:sp>
        </mc:Choice>
        <mc:Fallback>
          <p:sp>
            <p:nvSpPr>
              <p:cNvPr id="14" name="Rectangle 13">
                <a:extLst>
                  <a:ext uri="{FF2B5EF4-FFF2-40B4-BE49-F238E27FC236}">
                    <a16:creationId xmlns:a16="http://schemas.microsoft.com/office/drawing/2014/main" id="{0F32C3EA-17F5-2B49-A88A-E71673D8F73D}"/>
                  </a:ext>
                </a:extLst>
              </p:cNvPr>
              <p:cNvSpPr>
                <a:spLocks noRot="1" noChangeAspect="1" noMove="1" noResize="1" noEditPoints="1" noAdjustHandles="1" noChangeArrowheads="1" noChangeShapeType="1" noTextEdit="1"/>
              </p:cNvSpPr>
              <p:nvPr/>
            </p:nvSpPr>
            <p:spPr>
              <a:xfrm>
                <a:off x="9376917" y="2079014"/>
                <a:ext cx="405880"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821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E15233-A1C3-0E46-AA13-CCE9EEFE031C}"/>
              </a:ext>
            </a:extLst>
          </p:cNvPr>
          <p:cNvSpPr>
            <a:spLocks noGrp="1"/>
          </p:cNvSpPr>
          <p:nvPr>
            <p:ph type="title"/>
          </p:nvPr>
        </p:nvSpPr>
        <p:spPr/>
        <p:txBody>
          <a:bodyPr/>
          <a:lstStyle/>
          <a:p>
            <a:r>
              <a:rPr lang="en-US" dirty="0"/>
              <a:t>Data: Features &amp; Labels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C2DA70F-FC0E-6448-8C50-B406DA12C736}"/>
                  </a:ext>
                </a:extLst>
              </p:cNvPr>
              <p:cNvSpPr>
                <a:spLocks noGrp="1"/>
              </p:cNvSpPr>
              <p:nvPr>
                <p:ph idx="1"/>
              </p:nvPr>
            </p:nvSpPr>
            <p:spPr>
              <a:xfrm>
                <a:off x="648227" y="2337618"/>
                <a:ext cx="10928422" cy="3726751"/>
              </a:xfrm>
            </p:spPr>
            <p:txBody>
              <a:bodyPr/>
              <a:lstStyle/>
              <a:p>
                <a:pPr marL="0" indent="0">
                  <a:buNone/>
                </a:pPr>
                <a:r>
                  <a:rPr lang="en-US" sz="2400" dirty="0"/>
                  <a:t>Usually denoted as </a:t>
                </a:r>
                <a14:m>
                  <m:oMath xmlns:m="http://schemas.openxmlformats.org/officeDocument/2006/math">
                    <m:r>
                      <a:rPr lang="en-US" sz="2400" i="1">
                        <a:latin typeface="Cambria Math" panose="02040503050406030204" pitchFamily="18" charset="0"/>
                      </a:rPr>
                      <m:t>𝑦</m:t>
                    </m:r>
                  </m:oMath>
                </a14:m>
                <a:r>
                  <a:rPr lang="en-US" sz="2400" dirty="0"/>
                  <a:t>. Simplified: The output we are trying to predict.</a:t>
                </a:r>
              </a:p>
              <a:p>
                <a:pPr marL="0" indent="0">
                  <a:buNone/>
                </a:pPr>
                <a:endParaRPr lang="en-US" sz="2400" dirty="0"/>
              </a:p>
              <a:p>
                <a:r>
                  <a:rPr lang="en-US" sz="2400" dirty="0"/>
                  <a:t>Categories (e.g. book genre, authors, …) </a:t>
                </a:r>
              </a:p>
              <a:p>
                <a:r>
                  <a:rPr lang="en-US" sz="2400" dirty="0"/>
                  <a:t>Numerical values (e.g. book price, rating scores, …)</a:t>
                </a:r>
              </a:p>
            </p:txBody>
          </p:sp>
        </mc:Choice>
        <mc:Fallback xmlns="">
          <p:sp>
            <p:nvSpPr>
              <p:cNvPr id="5" name="Content Placeholder 4">
                <a:extLst>
                  <a:ext uri="{FF2B5EF4-FFF2-40B4-BE49-F238E27FC236}">
                    <a16:creationId xmlns:a16="http://schemas.microsoft.com/office/drawing/2014/main" id="{0C2DA70F-FC0E-6448-8C50-B406DA12C736}"/>
                  </a:ext>
                </a:extLst>
              </p:cNvPr>
              <p:cNvSpPr>
                <a:spLocks noGrp="1" noRot="1" noChangeAspect="1" noMove="1" noResize="1" noEditPoints="1" noAdjustHandles="1" noChangeArrowheads="1" noChangeShapeType="1" noTextEdit="1"/>
              </p:cNvSpPr>
              <p:nvPr>
                <p:ph idx="1"/>
              </p:nvPr>
            </p:nvSpPr>
            <p:spPr>
              <a:xfrm>
                <a:off x="648227" y="2337618"/>
                <a:ext cx="10928422" cy="3726751"/>
              </a:xfrm>
              <a:blipFill>
                <a:blip r:embed="rId3"/>
                <a:stretch>
                  <a:fillRect l="-812" t="-1017"/>
                </a:stretch>
              </a:blipFill>
            </p:spPr>
            <p:txBody>
              <a:bodyPr/>
              <a:lstStyle/>
              <a:p>
                <a:r>
                  <a:rPr lang="en-US">
                    <a:noFill/>
                  </a:rPr>
                  <a:t> </a:t>
                </a:r>
              </a:p>
            </p:txBody>
          </p:sp>
        </mc:Fallback>
      </mc:AlternateContent>
      <p:sp>
        <p:nvSpPr>
          <p:cNvPr id="10" name="Content Placeholder 4">
            <a:extLst>
              <a:ext uri="{FF2B5EF4-FFF2-40B4-BE49-F238E27FC236}">
                <a16:creationId xmlns:a16="http://schemas.microsoft.com/office/drawing/2014/main" id="{1DF9B58A-6022-7F4A-9DBB-914E2C1CFB79}"/>
              </a:ext>
            </a:extLst>
          </p:cNvPr>
          <p:cNvSpPr txBox="1">
            <a:spLocks/>
          </p:cNvSpPr>
          <p:nvPr/>
        </p:nvSpPr>
        <p:spPr>
          <a:xfrm>
            <a:off x="648227" y="1607327"/>
            <a:ext cx="4577618" cy="836248"/>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4">
                  <a:extLst>
                    <a:ext uri="{96DAC541-7B7A-43D3-8B79-37D633B846F1}">
                      <asvg:svgBlip xmlns:asvg="http://schemas.microsoft.com/office/drawing/2016/SVG/main" r:embed="rId5"/>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tx2"/>
                </a:solidFill>
              </a:rPr>
              <a:t>Labels (Target/Output)</a:t>
            </a:r>
            <a:endParaRPr lang="en-US" sz="2400" b="1" dirty="0">
              <a:solidFill>
                <a:schemeClr val="tx2"/>
              </a:solidFill>
            </a:endParaRPr>
          </a:p>
        </p:txBody>
      </p:sp>
    </p:spTree>
    <p:extLst>
      <p:ext uri="{BB962C8B-B14F-4D97-AF65-F5344CB8AC3E}">
        <p14:creationId xmlns:p14="http://schemas.microsoft.com/office/powerpoint/2010/main" val="718100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Example</a:t>
            </a:r>
            <a:endParaRPr lang="en-IN" dirty="0"/>
          </a:p>
        </p:txBody>
      </p:sp>
      <p:sp>
        <p:nvSpPr>
          <p:cNvPr id="4" name="TextBox 3">
            <a:extLst>
              <a:ext uri="{FF2B5EF4-FFF2-40B4-BE49-F238E27FC236}">
                <a16:creationId xmlns:a16="http://schemas.microsoft.com/office/drawing/2014/main" id="{F859F49C-EBF0-7A49-9A5C-4626AFF7BE18}"/>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dirty="0">
                <a:ea typeface="Amazon Ember Light" panose="020B0403020204020204" pitchFamily="34" charset="0"/>
                <a:cs typeface="Amazon Ember Light" panose="020B0403020204020204" pitchFamily="34" charset="0"/>
              </a:rPr>
              <a:t>weighted combination of features</a:t>
            </a:r>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947154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142B-E731-724C-A625-0C40D952993D}"/>
              </a:ext>
            </a:extLst>
          </p:cNvPr>
          <p:cNvSpPr>
            <a:spLocks noGrp="1"/>
          </p:cNvSpPr>
          <p:nvPr>
            <p:ph type="ctrTitle"/>
          </p:nvPr>
        </p:nvSpPr>
        <p:spPr/>
        <p:txBody>
          <a:bodyPr/>
          <a:lstStyle/>
          <a:p>
            <a:r>
              <a:rPr lang="en-US" dirty="0"/>
              <a:t>Agenda &amp; Course Overview</a:t>
            </a:r>
          </a:p>
        </p:txBody>
      </p:sp>
      <p:sp>
        <p:nvSpPr>
          <p:cNvPr id="4" name="Subtitle 3">
            <a:extLst>
              <a:ext uri="{FF2B5EF4-FFF2-40B4-BE49-F238E27FC236}">
                <a16:creationId xmlns:a16="http://schemas.microsoft.com/office/drawing/2014/main" id="{508E53E5-036B-43F4-ABB9-58D85037B818}"/>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35187297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Example</a:t>
            </a:r>
            <a:endParaRPr lang="en-IN" dirty="0"/>
          </a:p>
        </p:txBody>
      </p:sp>
      <p:sp>
        <p:nvSpPr>
          <p:cNvPr id="6" name="TextBox 5">
            <a:extLst>
              <a:ext uri="{FF2B5EF4-FFF2-40B4-BE49-F238E27FC236}">
                <a16:creationId xmlns:a16="http://schemas.microsoft.com/office/drawing/2014/main" id="{54741ECF-9774-D044-99BB-ECD49A8D794F}"/>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dirty="0">
                <a:ea typeface="Amazon Ember Light" panose="020B0403020204020204" pitchFamily="34" charset="0"/>
                <a:cs typeface="Amazon Ember Light" panose="020B0403020204020204" pitchFamily="34" charset="0"/>
              </a:rPr>
              <a:t>weighted combination of features</a:t>
            </a:r>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18FDE-384E-A841-921B-BA088D9774EB}"/>
                  </a:ext>
                </a:extLst>
              </p:cNvPr>
              <p:cNvSpPr txBox="1"/>
              <p:nvPr/>
            </p:nvSpPr>
            <p:spPr>
              <a:xfrm>
                <a:off x="1595490" y="2827479"/>
                <a:ext cx="98335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tx1"/>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8" name="TextBox 7">
                <a:extLst>
                  <a:ext uri="{FF2B5EF4-FFF2-40B4-BE49-F238E27FC236}">
                    <a16:creationId xmlns:a16="http://schemas.microsoft.com/office/drawing/2014/main" id="{EA518FDE-384E-A841-921B-BA088D9774EB}"/>
                  </a:ext>
                </a:extLst>
              </p:cNvPr>
              <p:cNvSpPr txBox="1">
                <a:spLocks noRot="1" noChangeAspect="1" noMove="1" noResize="1" noEditPoints="1" noAdjustHandles="1" noChangeArrowheads="1" noChangeShapeType="1" noTextEdit="1"/>
              </p:cNvSpPr>
              <p:nvPr/>
            </p:nvSpPr>
            <p:spPr>
              <a:xfrm>
                <a:off x="1595490" y="2827479"/>
                <a:ext cx="9833526" cy="553998"/>
              </a:xfrm>
              <a:prstGeom prst="rect">
                <a:avLst/>
              </a:prstGeom>
              <a:blipFill>
                <a:blip r:embed="rId4"/>
                <a:stretch>
                  <a:fillRect l="-515" t="-17778" b="-35556"/>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68946EC2-1E56-C742-BF45-43D74DBC7055}"/>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66FD8633-77C6-CC43-A178-BCF9CE1F9830}"/>
              </a:ext>
            </a:extLst>
          </p:cNvPr>
          <p:cNvSpPr/>
          <p:nvPr/>
        </p:nvSpPr>
        <p:spPr>
          <a:xfrm rot="5400000">
            <a:off x="7562307" y="-965284"/>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00295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Features</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035FFE-1080-9C46-9AC9-FB07B62185AF}"/>
                  </a:ext>
                </a:extLst>
              </p:cNvPr>
              <p:cNvSpPr txBox="1"/>
              <p:nvPr/>
            </p:nvSpPr>
            <p:spPr>
              <a:xfrm>
                <a:off x="1595490" y="2827479"/>
                <a:ext cx="9833526"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1</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4" name="TextBox 3">
                <a:extLst>
                  <a:ext uri="{FF2B5EF4-FFF2-40B4-BE49-F238E27FC236}">
                    <a16:creationId xmlns:a16="http://schemas.microsoft.com/office/drawing/2014/main" id="{68035FFE-1080-9C46-9AC9-FB07B62185AF}"/>
                  </a:ext>
                </a:extLst>
              </p:cNvPr>
              <p:cNvSpPr txBox="1">
                <a:spLocks noRot="1" noChangeAspect="1" noMove="1" noResize="1" noEditPoints="1" noAdjustHandles="1" noChangeArrowheads="1" noChangeShapeType="1" noTextEdit="1"/>
              </p:cNvSpPr>
              <p:nvPr/>
            </p:nvSpPr>
            <p:spPr>
              <a:xfrm>
                <a:off x="1595490" y="2827479"/>
                <a:ext cx="9833526" cy="553998"/>
              </a:xfrm>
              <a:prstGeom prst="rect">
                <a:avLst/>
              </a:prstGeom>
              <a:blipFill>
                <a:blip r:embed="rId4"/>
                <a:stretch>
                  <a:fillRect l="-515" t="-17778" b="-35556"/>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EDF5A0C1-FC60-114C-BFC4-087DB14F4B8E}"/>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4741ECF-9774-D044-99BB-ECD49A8D794F}"/>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dirty="0">
                <a:ea typeface="Amazon Ember Light" panose="020B0403020204020204" pitchFamily="34" charset="0"/>
                <a:cs typeface="Amazon Ember Light" panose="020B0403020204020204" pitchFamily="34" charset="0"/>
              </a:rPr>
              <a:t>weighted</a:t>
            </a:r>
            <a:r>
              <a:rPr lang="en-US" sz="3600" dirty="0">
                <a:solidFill>
                  <a:schemeClr val="accent4"/>
                </a:solidFill>
                <a:ea typeface="Amazon Ember Light" panose="020B0403020204020204" pitchFamily="34" charset="0"/>
                <a:cs typeface="Amazon Ember Light" panose="020B0403020204020204" pitchFamily="34" charset="0"/>
              </a:rPr>
              <a:t> combination of </a:t>
            </a:r>
            <a:r>
              <a:rPr lang="en-US" sz="3600" b="1" dirty="0">
                <a:solidFill>
                  <a:schemeClr val="accent3"/>
                </a:solidFill>
                <a:ea typeface="Amazon Ember Light" panose="020B0403020204020204" pitchFamily="34" charset="0"/>
                <a:cs typeface="Amazon Ember Light" panose="020B0403020204020204" pitchFamily="34" charset="0"/>
              </a:rPr>
              <a:t>features</a:t>
            </a:r>
            <a:endParaRPr lang="en-US" sz="3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Left Brace 6">
            <a:extLst>
              <a:ext uri="{FF2B5EF4-FFF2-40B4-BE49-F238E27FC236}">
                <a16:creationId xmlns:a16="http://schemas.microsoft.com/office/drawing/2014/main" id="{C2A27022-812B-5B47-885C-60BCF909D201}"/>
              </a:ext>
            </a:extLst>
          </p:cNvPr>
          <p:cNvSpPr/>
          <p:nvPr/>
        </p:nvSpPr>
        <p:spPr>
          <a:xfrm rot="5400000">
            <a:off x="7562307" y="-965284"/>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D60808A8-E66C-9146-9D5B-4A7AFDDD0476}"/>
              </a:ext>
            </a:extLst>
          </p:cNvPr>
          <p:cNvSpPr/>
          <p:nvPr/>
        </p:nvSpPr>
        <p:spPr>
          <a:xfrm>
            <a:off x="1857057" y="3740761"/>
            <a:ext cx="8699818" cy="646331"/>
          </a:xfrm>
          <a:prstGeom prst="rect">
            <a:avLst/>
          </a:prstGeom>
        </p:spPr>
        <p:txBody>
          <a:bodyPr wrap="none">
            <a:spAutoFit/>
          </a:bodyPr>
          <a:lstStyle/>
          <a:p>
            <a:pPr marL="228600" lvl="1" algn="ctr">
              <a:spcAft>
                <a:spcPts val="1200"/>
              </a:spcAft>
            </a:pPr>
            <a:r>
              <a:rPr lang="en-US" sz="3600" b="1" dirty="0">
                <a:solidFill>
                  <a:schemeClr val="accent3"/>
                </a:solidFill>
                <a:ea typeface="Amazon Ember" panose="02000000000000000000" pitchFamily="2" charset="0"/>
                <a:cs typeface="Amazon Ember Light" panose="020B0403020204020204" pitchFamily="34" charset="0"/>
              </a:rPr>
              <a:t>Feature</a:t>
            </a:r>
            <a:r>
              <a:rPr lang="en-US" sz="3600" dirty="0">
                <a:solidFill>
                  <a:schemeClr val="accent4"/>
                </a:solidFill>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Measurable piece of information</a:t>
            </a:r>
          </a:p>
        </p:txBody>
      </p:sp>
    </p:spTree>
    <p:custDataLst>
      <p:tags r:id="rId1"/>
    </p:custDataLst>
    <p:extLst>
      <p:ext uri="{BB962C8B-B14F-4D97-AF65-F5344CB8AC3E}">
        <p14:creationId xmlns:p14="http://schemas.microsoft.com/office/powerpoint/2010/main" val="1717415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Features</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035FFE-1080-9C46-9AC9-FB07B62185AF}"/>
                  </a:ext>
                </a:extLst>
              </p:cNvPr>
              <p:cNvSpPr txBox="1"/>
              <p:nvPr/>
            </p:nvSpPr>
            <p:spPr>
              <a:xfrm>
                <a:off x="1595490" y="2827479"/>
                <a:ext cx="101485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4" name="TextBox 3">
                <a:extLst>
                  <a:ext uri="{FF2B5EF4-FFF2-40B4-BE49-F238E27FC236}">
                    <a16:creationId xmlns:a16="http://schemas.microsoft.com/office/drawing/2014/main" id="{68035FFE-1080-9C46-9AC9-FB07B62185AF}"/>
                  </a:ext>
                </a:extLst>
              </p:cNvPr>
              <p:cNvSpPr txBox="1">
                <a:spLocks noRot="1" noChangeAspect="1" noMove="1" noResize="1" noEditPoints="1" noAdjustHandles="1" noChangeArrowheads="1" noChangeShapeType="1" noTextEdit="1"/>
              </p:cNvSpPr>
              <p:nvPr/>
            </p:nvSpPr>
            <p:spPr>
              <a:xfrm>
                <a:off x="1595490" y="2827479"/>
                <a:ext cx="10148547" cy="553998"/>
              </a:xfrm>
              <a:prstGeom prst="rect">
                <a:avLst/>
              </a:prstGeom>
              <a:blipFill>
                <a:blip r:embed="rId4"/>
                <a:stretch>
                  <a:fillRect l="-500" t="-17778" b="-35556"/>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EDF5A0C1-FC60-114C-BFC4-087DB14F4B8E}"/>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4741ECF-9774-D044-99BB-ECD49A8D794F}"/>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dirty="0">
                <a:ea typeface="Amazon Ember Light" panose="020B0403020204020204" pitchFamily="34" charset="0"/>
                <a:cs typeface="Amazon Ember Light" panose="020B0403020204020204" pitchFamily="34" charset="0"/>
              </a:rPr>
              <a:t>weighted</a:t>
            </a:r>
            <a:r>
              <a:rPr lang="en-US" sz="3600" dirty="0">
                <a:solidFill>
                  <a:schemeClr val="accent4"/>
                </a:solidFill>
                <a:ea typeface="Amazon Ember Light" panose="020B0403020204020204" pitchFamily="34" charset="0"/>
                <a:cs typeface="Amazon Ember Light" panose="020B0403020204020204" pitchFamily="34" charset="0"/>
              </a:rPr>
              <a:t> combination of </a:t>
            </a:r>
            <a:r>
              <a:rPr lang="en-US" sz="3600" b="1" dirty="0">
                <a:solidFill>
                  <a:schemeClr val="accent3"/>
                </a:solidFill>
                <a:ea typeface="Amazon Ember Light" panose="020B0403020204020204" pitchFamily="34" charset="0"/>
                <a:cs typeface="Amazon Ember Light" panose="020B0403020204020204" pitchFamily="34" charset="0"/>
              </a:rPr>
              <a:t>features</a:t>
            </a:r>
            <a:endParaRPr lang="en-US" sz="3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Left Brace 6">
            <a:extLst>
              <a:ext uri="{FF2B5EF4-FFF2-40B4-BE49-F238E27FC236}">
                <a16:creationId xmlns:a16="http://schemas.microsoft.com/office/drawing/2014/main" id="{C2A27022-812B-5B47-885C-60BCF909D201}"/>
              </a:ext>
            </a:extLst>
          </p:cNvPr>
          <p:cNvSpPr/>
          <p:nvPr/>
        </p:nvSpPr>
        <p:spPr>
          <a:xfrm rot="5400000">
            <a:off x="7562307" y="-965284"/>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60808A8-E66C-9146-9D5B-4A7AFDDD0476}"/>
                  </a:ext>
                </a:extLst>
              </p:cNvPr>
              <p:cNvSpPr/>
              <p:nvPr/>
            </p:nvSpPr>
            <p:spPr>
              <a:xfrm>
                <a:off x="1857057" y="3740761"/>
                <a:ext cx="8699818" cy="2769989"/>
              </a:xfrm>
              <a:prstGeom prst="rect">
                <a:avLst/>
              </a:prstGeom>
            </p:spPr>
            <p:txBody>
              <a:bodyPr wrap="none">
                <a:spAutoFit/>
              </a:bodyPr>
              <a:lstStyle/>
              <a:p>
                <a:pPr marL="228600" lvl="1" algn="ctr">
                  <a:spcAft>
                    <a:spcPts val="1200"/>
                  </a:spcAft>
                </a:pPr>
                <a:r>
                  <a:rPr lang="en-US" sz="3600" b="1" dirty="0">
                    <a:solidFill>
                      <a:schemeClr val="accent3"/>
                    </a:solidFill>
                    <a:ea typeface="Amazon Ember" panose="02000000000000000000" pitchFamily="2" charset="0"/>
                    <a:cs typeface="Amazon Ember Light" panose="020B0403020204020204" pitchFamily="34" charset="0"/>
                  </a:rPr>
                  <a:t>Feature</a:t>
                </a:r>
                <a:r>
                  <a:rPr lang="en-US" sz="3600" dirty="0">
                    <a:solidFill>
                      <a:schemeClr val="accent4"/>
                    </a:solidFill>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Measurable piece of information</a:t>
                </a:r>
              </a:p>
              <a:p>
                <a:pPr marL="228600" lvl="1" algn="ctr">
                  <a:spcAft>
                    <a:spcPts val="1200"/>
                  </a:spcAft>
                </a:pPr>
                <a:r>
                  <a:rPr lang="en-US" sz="3600" i="1" dirty="0">
                    <a:ea typeface="Amazon Ember" panose="02000000000000000000" pitchFamily="2" charset="0"/>
                    <a:cs typeface="Amazon Ember Light" panose="020B0403020204020204" pitchFamily="34" charset="0"/>
                  </a:rPr>
                  <a:t> </a:t>
                </a:r>
              </a:p>
              <a:p>
                <a:pPr marL="228600" lvl="1" algn="ctr">
                  <a:spcAft>
                    <a:spcPts val="1200"/>
                  </a:spcAft>
                </a:pPr>
                <a14:m>
                  <m:oMath xmlns:m="http://schemas.openxmlformats.org/officeDocument/2006/math">
                    <m:sSub>
                      <m:sSubPr>
                        <m:ctrlPr>
                          <a:rPr lang="en-US" sz="360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3600" dirty="0">
                    <a:ea typeface="Amazon Ember" panose="02000000000000000000" pitchFamily="2" charset="0"/>
                    <a:cs typeface="Amazon Ember Light" panose="020B0403020204020204" pitchFamily="34" charset="0"/>
                  </a:rPr>
                  <a:t>: </a:t>
                </a:r>
                <a:r>
                  <a:rPr lang="en-US" sz="3600" i="1" dirty="0">
                    <a:ea typeface="Amazon Ember" panose="02000000000000000000" pitchFamily="2" charset="0"/>
                    <a:cs typeface="Amazon Ember Light" panose="020B0403020204020204" pitchFamily="34" charset="0"/>
                  </a:rPr>
                  <a:t>Number of pages for a given book</a:t>
                </a:r>
              </a:p>
              <a:p>
                <a:pPr marL="228600" lvl="1" algn="ctr">
                  <a:spcAft>
                    <a:spcPts val="1200"/>
                  </a:spcAft>
                </a:pPr>
                <a14:m>
                  <m:oMath xmlns:m="http://schemas.openxmlformats.org/officeDocument/2006/math">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600" dirty="0">
                    <a:ea typeface="Amazon Ember" panose="02000000000000000000" pitchFamily="2" charset="0"/>
                    <a:cs typeface="Amazon Ember Light" panose="020B0403020204020204" pitchFamily="34" charset="0"/>
                  </a:rPr>
                  <a:t>= </a:t>
                </a:r>
                <a:r>
                  <a:rPr lang="en-US" sz="3600" dirty="0">
                    <a:solidFill>
                      <a:schemeClr val="accent3"/>
                    </a:solidFill>
                    <a:ea typeface="Amazon Ember" panose="02000000000000000000" pitchFamily="2" charset="0"/>
                    <a:cs typeface="Amazon Ember Light" panose="020B0403020204020204" pitchFamily="34" charset="0"/>
                  </a:rPr>
                  <a:t>150</a:t>
                </a:r>
              </a:p>
            </p:txBody>
          </p:sp>
        </mc:Choice>
        <mc:Fallback xmlns="">
          <p:sp>
            <p:nvSpPr>
              <p:cNvPr id="8" name="Rectangle 7">
                <a:extLst>
                  <a:ext uri="{FF2B5EF4-FFF2-40B4-BE49-F238E27FC236}">
                    <a16:creationId xmlns:a16="http://schemas.microsoft.com/office/drawing/2014/main" id="{D60808A8-E66C-9146-9D5B-4A7AFDDD0476}"/>
                  </a:ext>
                </a:extLst>
              </p:cNvPr>
              <p:cNvSpPr>
                <a:spLocks noRot="1" noChangeAspect="1" noMove="1" noResize="1" noEditPoints="1" noAdjustHandles="1" noChangeArrowheads="1" noChangeShapeType="1" noTextEdit="1"/>
              </p:cNvSpPr>
              <p:nvPr/>
            </p:nvSpPr>
            <p:spPr>
              <a:xfrm>
                <a:off x="1857057" y="3740761"/>
                <a:ext cx="8699818" cy="2769989"/>
              </a:xfrm>
              <a:prstGeom prst="rect">
                <a:avLst/>
              </a:prstGeom>
              <a:blipFill>
                <a:blip r:embed="rId5"/>
                <a:stretch>
                  <a:fillRect t="-3196" r="-1603" b="-7306"/>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812518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Weights</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035FFE-1080-9C46-9AC9-FB07B62185AF}"/>
                  </a:ext>
                </a:extLst>
              </p:cNvPr>
              <p:cNvSpPr txBox="1"/>
              <p:nvPr/>
            </p:nvSpPr>
            <p:spPr>
              <a:xfrm>
                <a:off x="1595490" y="2827479"/>
                <a:ext cx="1014854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0</m:t>
                          </m:r>
                        </m:sub>
                      </m:sSub>
                      <m:sSub>
                        <m:sSub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1</m:t>
                          </m:r>
                        </m:sub>
                      </m:sSub>
                      <m:r>
                        <a:rPr lang="en-US" sz="360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m:t>
                      </m:r>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50</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sSub>
                            <m:sSubPr>
                              <m:ctrlP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4" name="TextBox 3">
                <a:extLst>
                  <a:ext uri="{FF2B5EF4-FFF2-40B4-BE49-F238E27FC236}">
                    <a16:creationId xmlns:a16="http://schemas.microsoft.com/office/drawing/2014/main" id="{68035FFE-1080-9C46-9AC9-FB07B62185AF}"/>
                  </a:ext>
                </a:extLst>
              </p:cNvPr>
              <p:cNvSpPr txBox="1">
                <a:spLocks noRot="1" noChangeAspect="1" noMove="1" noResize="1" noEditPoints="1" noAdjustHandles="1" noChangeArrowheads="1" noChangeShapeType="1" noTextEdit="1"/>
              </p:cNvSpPr>
              <p:nvPr/>
            </p:nvSpPr>
            <p:spPr>
              <a:xfrm>
                <a:off x="1595490" y="2827479"/>
                <a:ext cx="10148547" cy="553998"/>
              </a:xfrm>
              <a:prstGeom prst="rect">
                <a:avLst/>
              </a:prstGeom>
              <a:blipFill>
                <a:blip r:embed="rId4"/>
                <a:stretch>
                  <a:fillRect l="-500" t="-17778" b="-35556"/>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EDF5A0C1-FC60-114C-BFC4-087DB14F4B8E}"/>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4741ECF-9774-D044-99BB-ECD49A8D794F}"/>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b="1" dirty="0">
                <a:solidFill>
                  <a:srgbClr val="006EC0"/>
                </a:solidFill>
                <a:ea typeface="Amazon Ember Light" panose="020B0403020204020204" pitchFamily="34" charset="0"/>
                <a:cs typeface="Amazon Ember Light" panose="020B0403020204020204" pitchFamily="34" charset="0"/>
              </a:rPr>
              <a:t>weighted</a:t>
            </a:r>
            <a:r>
              <a:rPr lang="en-US" sz="3600" dirty="0">
                <a:solidFill>
                  <a:schemeClr val="accent4"/>
                </a:solidFill>
                <a:ea typeface="Amazon Ember Light" panose="020B0403020204020204" pitchFamily="34" charset="0"/>
                <a:cs typeface="Amazon Ember Light" panose="020B0403020204020204" pitchFamily="34" charset="0"/>
              </a:rPr>
              <a:t> combination of </a:t>
            </a:r>
            <a:r>
              <a:rPr lang="en-US" sz="3600" b="1" dirty="0">
                <a:solidFill>
                  <a:schemeClr val="accent3"/>
                </a:solidFill>
                <a:ea typeface="Amazon Ember Light" panose="020B0403020204020204" pitchFamily="34" charset="0"/>
                <a:cs typeface="Amazon Ember Light" panose="020B0403020204020204" pitchFamily="34" charset="0"/>
              </a:rPr>
              <a:t>features</a:t>
            </a:r>
            <a:endParaRPr lang="en-US" sz="3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294D473-5457-D64A-9C3A-F1ADB389FDF8}"/>
                  </a:ext>
                </a:extLst>
              </p:cNvPr>
              <p:cNvSpPr/>
              <p:nvPr/>
            </p:nvSpPr>
            <p:spPr>
              <a:xfrm>
                <a:off x="223256" y="6333723"/>
                <a:ext cx="2629374" cy="400110"/>
              </a:xfrm>
              <a:prstGeom prst="rect">
                <a:avLst/>
              </a:prstGeom>
            </p:spPr>
            <p:txBody>
              <a:bodyPr wrap="none">
                <a:spAutoFit/>
              </a:bodyPr>
              <a:lstStyle/>
              <a:p>
                <a14:m>
                  <m:oMath xmlns:m="http://schemas.openxmlformats.org/officeDocument/2006/math">
                    <m:sSub>
                      <m:sSubPr>
                        <m:ctrlPr>
                          <a:rPr lang="en-US" sz="2000" i="1" smtClean="0">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2000" i="1">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2000" b="0" i="1" smtClean="0">
                            <a:latin typeface="Cambria Math" panose="02040503050406030204" pitchFamily="18" charset="0"/>
                            <a:ea typeface="Amazon Ember Light" panose="020B0403020204020204" pitchFamily="34" charset="0"/>
                            <a:cs typeface="Amazon Ember Light" panose="020B0403020204020204" pitchFamily="34" charset="0"/>
                          </a:rPr>
                          <m:t>0</m:t>
                        </m:r>
                      </m:sub>
                    </m:sSub>
                  </m:oMath>
                </a14:m>
                <a:r>
                  <a:rPr lang="en-US" sz="2000" dirty="0">
                    <a:ea typeface="Amazon Ember" panose="02000000000000000000" pitchFamily="2" charset="0"/>
                    <a:cs typeface="Amazon Ember Light" panose="020B0403020204020204" pitchFamily="34" charset="0"/>
                  </a:rPr>
                  <a:t> = 1 per convention</a:t>
                </a:r>
                <a:endParaRPr lang="en-US" sz="2000" dirty="0"/>
              </a:p>
            </p:txBody>
          </p:sp>
        </mc:Choice>
        <mc:Fallback xmlns="">
          <p:sp>
            <p:nvSpPr>
              <p:cNvPr id="10" name="Rectangle 9">
                <a:extLst>
                  <a:ext uri="{FF2B5EF4-FFF2-40B4-BE49-F238E27FC236}">
                    <a16:creationId xmlns:a16="http://schemas.microsoft.com/office/drawing/2014/main" id="{9294D473-5457-D64A-9C3A-F1ADB389FDF8}"/>
                  </a:ext>
                </a:extLst>
              </p:cNvPr>
              <p:cNvSpPr>
                <a:spLocks noRot="1" noChangeAspect="1" noMove="1" noResize="1" noEditPoints="1" noAdjustHandles="1" noChangeArrowheads="1" noChangeShapeType="1" noTextEdit="1"/>
              </p:cNvSpPr>
              <p:nvPr/>
            </p:nvSpPr>
            <p:spPr>
              <a:xfrm>
                <a:off x="223256" y="6333723"/>
                <a:ext cx="2629374" cy="400110"/>
              </a:xfrm>
              <a:prstGeom prst="rect">
                <a:avLst/>
              </a:prstGeom>
              <a:blipFill>
                <a:blip r:embed="rId5"/>
                <a:stretch>
                  <a:fillRect t="-9091" r="-1442"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B470371-2317-0E42-8A0B-8215A3D3681F}"/>
                  </a:ext>
                </a:extLst>
              </p:cNvPr>
              <p:cNvSpPr/>
              <p:nvPr/>
            </p:nvSpPr>
            <p:spPr>
              <a:xfrm>
                <a:off x="1057960" y="3740761"/>
                <a:ext cx="10298012" cy="3085460"/>
              </a:xfrm>
              <a:prstGeom prst="rect">
                <a:avLst/>
              </a:prstGeom>
            </p:spPr>
            <p:txBody>
              <a:bodyPr wrap="none">
                <a:spAutoFit/>
              </a:bodyPr>
              <a:lstStyle/>
              <a:p>
                <a:pPr marL="228600" lvl="1" algn="ctr">
                  <a:spcAft>
                    <a:spcPts val="1200"/>
                  </a:spcAft>
                </a:pPr>
                <a:r>
                  <a:rPr lang="en-US" sz="3600" b="1" dirty="0">
                    <a:solidFill>
                      <a:srgbClr val="0070C0"/>
                    </a:solidFill>
                    <a:ea typeface="Amazon Ember" panose="02000000000000000000" pitchFamily="2" charset="0"/>
                    <a:cs typeface="Amazon Ember Light" panose="020B0403020204020204" pitchFamily="34" charset="0"/>
                  </a:rPr>
                  <a:t>Weight</a:t>
                </a:r>
                <a:r>
                  <a:rPr lang="en-US" sz="3600" dirty="0">
                    <a:solidFill>
                      <a:schemeClr val="accent4"/>
                    </a:solidFill>
                    <a:ea typeface="Amazon Ember" panose="02000000000000000000" pitchFamily="2" charset="0"/>
                    <a:cs typeface="Amazon Ember Light" panose="020B0403020204020204" pitchFamily="34" charset="0"/>
                  </a:rPr>
                  <a:t>:</a:t>
                </a:r>
                <a:r>
                  <a:rPr lang="en-US" sz="3600" dirty="0">
                    <a:ea typeface="Amazon Ember" panose="02000000000000000000" pitchFamily="2" charset="0"/>
                    <a:cs typeface="Amazon Ember Light" panose="020B0403020204020204" pitchFamily="34" charset="0"/>
                  </a:rPr>
                  <a:t> Determines how much influence a given </a:t>
                </a:r>
              </a:p>
              <a:p>
                <a:pPr marL="228600" lvl="1" algn="ctr">
                  <a:spcAft>
                    <a:spcPts val="1200"/>
                  </a:spcAft>
                </a:pPr>
                <a:r>
                  <a:rPr lang="en-US" sz="3600" dirty="0">
                    <a:ea typeface="Amazon Ember" panose="02000000000000000000" pitchFamily="2" charset="0"/>
                    <a:cs typeface="Amazon Ember Light" panose="020B0403020204020204" pitchFamily="34" charset="0"/>
                  </a:rPr>
                  <a:t>feature has on the output (prediction)</a:t>
                </a:r>
              </a:p>
              <a:p>
                <a:pPr marL="228600" lvl="1" algn="ctr">
                  <a:spcAft>
                    <a:spcPts val="1200"/>
                  </a:spcAft>
                </a:pPr>
                <a:endParaRPr lang="en-US" sz="1050" i="1" dirty="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endParaRPr>
              </a:p>
              <a:p>
                <a:pPr marL="228600" lvl="1" algn="ctr">
                  <a:spcAft>
                    <a:spcPts val="1200"/>
                  </a:spcAft>
                </a:pPr>
                <a14:m>
                  <m:oMath xmlns:m="http://schemas.openxmlformats.org/officeDocument/2006/math">
                    <m:sSub>
                      <m:sSubPr>
                        <m:ctrlPr>
                          <a:rPr lang="en-US" sz="360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3600" dirty="0">
                    <a:ea typeface="Amazon Ember" panose="02000000000000000000" pitchFamily="2" charset="0"/>
                    <a:cs typeface="Amazon Ember Light" panose="020B0403020204020204" pitchFamily="34" charset="0"/>
                  </a:rPr>
                  <a:t>: </a:t>
                </a:r>
                <a:r>
                  <a:rPr lang="en-US" sz="3600" i="1" dirty="0">
                    <a:ea typeface="Amazon Ember" panose="02000000000000000000" pitchFamily="2" charset="0"/>
                    <a:cs typeface="Amazon Ember Light" panose="020B0403020204020204" pitchFamily="34" charset="0"/>
                  </a:rPr>
                  <a:t>Weight for “Number of pages” feature </a:t>
                </a:r>
              </a:p>
              <a:p>
                <a:pPr marL="228600" lvl="1" algn="ctr">
                  <a:spcAft>
                    <a:spcPts val="1200"/>
                  </a:spcAft>
                </a:pPr>
                <a14:m>
                  <m:oMath xmlns:m="http://schemas.openxmlformats.org/officeDocument/2006/math">
                    <m:sSub>
                      <m:sSubPr>
                        <m:ctrlP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1</m:t>
                        </m:r>
                      </m:sub>
                    </m:sSub>
                  </m:oMath>
                </a14:m>
                <a:r>
                  <a:rPr lang="en-US" sz="3600" dirty="0">
                    <a:ea typeface="Amazon Ember" panose="02000000000000000000" pitchFamily="2" charset="0"/>
                    <a:cs typeface="Amazon Ember Light" panose="020B0403020204020204" pitchFamily="34" charset="0"/>
                  </a:rPr>
                  <a:t> = </a:t>
                </a:r>
                <a14:m>
                  <m:oMath xmlns:m="http://schemas.openxmlformats.org/officeDocument/2006/math">
                    <m:r>
                      <a:rPr lang="en-US" sz="3600" i="1">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0.</m:t>
                    </m:r>
                  </m:oMath>
                </a14:m>
                <a:r>
                  <a:rPr lang="en-US" sz="3600" b="1" dirty="0">
                    <a:solidFill>
                      <a:srgbClr val="0070C0"/>
                    </a:solidFill>
                    <a:ea typeface="Amazon Ember" panose="02000000000000000000" pitchFamily="2" charset="0"/>
                    <a:cs typeface="Amazon Ember Light" panose="020B0403020204020204" pitchFamily="34" charset="0"/>
                  </a:rPr>
                  <a:t>1</a:t>
                </a:r>
                <a:endParaRPr lang="en-US" sz="3600" dirty="0">
                  <a:solidFill>
                    <a:schemeClr val="accent3"/>
                  </a:solidFill>
                  <a:ea typeface="Amazon Ember" panose="02000000000000000000" pitchFamily="2" charset="0"/>
                  <a:cs typeface="Amazon Ember Light" panose="020B0403020204020204" pitchFamily="34" charset="0"/>
                </a:endParaRPr>
              </a:p>
            </p:txBody>
          </p:sp>
        </mc:Choice>
        <mc:Fallback xmlns="">
          <p:sp>
            <p:nvSpPr>
              <p:cNvPr id="11" name="Rectangle 10">
                <a:extLst>
                  <a:ext uri="{FF2B5EF4-FFF2-40B4-BE49-F238E27FC236}">
                    <a16:creationId xmlns:a16="http://schemas.microsoft.com/office/drawing/2014/main" id="{AB470371-2317-0E42-8A0B-8215A3D3681F}"/>
                  </a:ext>
                </a:extLst>
              </p:cNvPr>
              <p:cNvSpPr>
                <a:spLocks noRot="1" noChangeAspect="1" noMove="1" noResize="1" noEditPoints="1" noAdjustHandles="1" noChangeArrowheads="1" noChangeShapeType="1" noTextEdit="1"/>
              </p:cNvSpPr>
              <p:nvPr/>
            </p:nvSpPr>
            <p:spPr>
              <a:xfrm>
                <a:off x="1057960" y="3740761"/>
                <a:ext cx="10298012" cy="3085460"/>
              </a:xfrm>
              <a:prstGeom prst="rect">
                <a:avLst/>
              </a:prstGeom>
              <a:blipFill>
                <a:blip r:embed="rId6"/>
                <a:stretch>
                  <a:fillRect t="-2869" r="-1232" b="-6557"/>
                </a:stretch>
              </a:blipFill>
            </p:spPr>
            <p:txBody>
              <a:bodyPr/>
              <a:lstStyle/>
              <a:p>
                <a:r>
                  <a:rPr lang="en-US">
                    <a:noFill/>
                  </a:rPr>
                  <a:t> </a:t>
                </a:r>
              </a:p>
            </p:txBody>
          </p:sp>
        </mc:Fallback>
      </mc:AlternateContent>
      <p:sp>
        <p:nvSpPr>
          <p:cNvPr id="13" name="Left Brace 12">
            <a:extLst>
              <a:ext uri="{FF2B5EF4-FFF2-40B4-BE49-F238E27FC236}">
                <a16:creationId xmlns:a16="http://schemas.microsoft.com/office/drawing/2014/main" id="{18A547D1-F94D-F941-B9CC-B7D1536E7279}"/>
              </a:ext>
            </a:extLst>
          </p:cNvPr>
          <p:cNvSpPr/>
          <p:nvPr/>
        </p:nvSpPr>
        <p:spPr>
          <a:xfrm rot="5400000">
            <a:off x="7562307" y="-965284"/>
            <a:ext cx="340658" cy="713232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44662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ML Algorithm: Features &amp; Weights</a:t>
            </a:r>
            <a:endParaRPr lang="en-IN"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8035FFE-1080-9C46-9AC9-FB07B62185AF}"/>
                  </a:ext>
                </a:extLst>
              </p:cNvPr>
              <p:cNvSpPr txBox="1"/>
              <p:nvPr/>
            </p:nvSpPr>
            <p:spPr>
              <a:xfrm>
                <a:off x="1595490" y="2827479"/>
                <a:ext cx="10596683"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m:t>≈</m:t>
                      </m:r>
                      <m:sSub>
                        <m:sSubPr>
                          <m:ctrlPr>
                            <a:rPr lang="en-US" sz="360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0</m:t>
                          </m:r>
                        </m:sub>
                      </m:sSub>
                      <m:r>
                        <a:rPr lang="en-US" sz="3600" b="0" i="1" smtClean="0">
                          <a:latin typeface="Cambria Math" panose="02040503050406030204" pitchFamily="18" charset="0"/>
                          <a:ea typeface="Amazon Ember Light" panose="020B0403020204020204" pitchFamily="34" charset="0"/>
                          <a:cs typeface="Amazon Ember Light" panose="020B0403020204020204" pitchFamily="34" charset="0"/>
                        </a:rPr>
                        <m:t>1</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sz="3600" i="1">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sSub>
                        <m:sSubPr>
                          <m:ctrlPr>
                            <a:rPr lang="en-US" sz="3600" i="1" smtClean="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i="1">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𝑛</m:t>
                          </m:r>
                        </m:sub>
                      </m:sSub>
                    </m:oMath>
                  </m:oMathPara>
                </a14:m>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4" name="TextBox 3">
                <a:extLst>
                  <a:ext uri="{FF2B5EF4-FFF2-40B4-BE49-F238E27FC236}">
                    <a16:creationId xmlns:a16="http://schemas.microsoft.com/office/drawing/2014/main" id="{68035FFE-1080-9C46-9AC9-FB07B62185AF}"/>
                  </a:ext>
                </a:extLst>
              </p:cNvPr>
              <p:cNvSpPr txBox="1">
                <a:spLocks noRot="1" noChangeAspect="1" noMove="1" noResize="1" noEditPoints="1" noAdjustHandles="1" noChangeArrowheads="1" noChangeShapeType="1" noTextEdit="1"/>
              </p:cNvSpPr>
              <p:nvPr/>
            </p:nvSpPr>
            <p:spPr>
              <a:xfrm>
                <a:off x="1595490" y="2827479"/>
                <a:ext cx="10596683" cy="553998"/>
              </a:xfrm>
              <a:prstGeom prst="rect">
                <a:avLst/>
              </a:prstGeom>
              <a:blipFill>
                <a:blip r:embed="rId4"/>
                <a:stretch>
                  <a:fillRect l="-478" t="-17778" b="-35556"/>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EDF5A0C1-FC60-114C-BFC4-087DB14F4B8E}"/>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4741ECF-9774-D044-99BB-ECD49A8D794F}"/>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b="1" dirty="0">
                <a:solidFill>
                  <a:srgbClr val="006EC0"/>
                </a:solidFill>
                <a:ea typeface="Amazon Ember Light" panose="020B0403020204020204" pitchFamily="34" charset="0"/>
                <a:cs typeface="Amazon Ember Light" panose="020B0403020204020204" pitchFamily="34" charset="0"/>
              </a:rPr>
              <a:t>weighted</a:t>
            </a:r>
            <a:r>
              <a:rPr lang="en-US" sz="3600" dirty="0">
                <a:solidFill>
                  <a:schemeClr val="accent4"/>
                </a:solidFill>
                <a:ea typeface="Amazon Ember Light" panose="020B0403020204020204" pitchFamily="34" charset="0"/>
                <a:cs typeface="Amazon Ember Light" panose="020B0403020204020204" pitchFamily="34" charset="0"/>
              </a:rPr>
              <a:t> combination of </a:t>
            </a:r>
            <a:r>
              <a:rPr lang="en-US" sz="3600" b="1" dirty="0">
                <a:solidFill>
                  <a:schemeClr val="accent3"/>
                </a:solidFill>
                <a:ea typeface="Amazon Ember Light" panose="020B0403020204020204" pitchFamily="34" charset="0"/>
                <a:cs typeface="Amazon Ember Light" panose="020B0403020204020204" pitchFamily="34" charset="0"/>
              </a:rPr>
              <a:t>features</a:t>
            </a:r>
            <a:endParaRPr lang="en-US" sz="3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B470371-2317-0E42-8A0B-8215A3D3681F}"/>
                  </a:ext>
                </a:extLst>
              </p:cNvPr>
              <p:cNvSpPr/>
              <p:nvPr/>
            </p:nvSpPr>
            <p:spPr>
              <a:xfrm>
                <a:off x="2632942" y="3740761"/>
                <a:ext cx="7148047" cy="3085460"/>
              </a:xfrm>
              <a:prstGeom prst="rect">
                <a:avLst/>
              </a:prstGeom>
            </p:spPr>
            <p:txBody>
              <a:bodyPr wrap="none">
                <a:spAutoFit/>
              </a:bodyPr>
              <a:lstStyle/>
              <a:p>
                <a:pPr marL="228600" lvl="1" algn="ctr">
                  <a:spcAft>
                    <a:spcPts val="1200"/>
                  </a:spcAft>
                </a:pPr>
                <a14:m>
                  <m:oMath xmlns:m="http://schemas.openxmlformats.org/officeDocument/2006/math">
                    <m:sSub>
                      <m:sSubPr>
                        <m:ctrlPr>
                          <a:rPr lang="en-US" sz="360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sz="3600" dirty="0">
                    <a:ea typeface="Amazon Ember" panose="02000000000000000000" pitchFamily="2" charset="0"/>
                    <a:cs typeface="Amazon Ember Light" panose="020B0403020204020204" pitchFamily="34" charset="0"/>
                  </a:rPr>
                  <a:t>: </a:t>
                </a:r>
                <a:r>
                  <a:rPr lang="en-US" sz="3600" i="1" dirty="0">
                    <a:ea typeface="Amazon Ember" panose="02000000000000000000" pitchFamily="2" charset="0"/>
                    <a:cs typeface="Amazon Ember Light" panose="020B0403020204020204" pitchFamily="34" charset="0"/>
                  </a:rPr>
                  <a:t>Is this book fiction?</a:t>
                </a:r>
              </a:p>
              <a:p>
                <a:pPr marL="228600" lvl="1" algn="ctr">
                  <a:spcAft>
                    <a:spcPts val="1200"/>
                  </a:spcAft>
                </a:pPr>
                <a14:m>
                  <m:oMath xmlns:m="http://schemas.openxmlformats.org/officeDocument/2006/math">
                    <m:sSub>
                      <m:sSubPr>
                        <m:ctrlP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sub>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4</m:t>
                        </m:r>
                      </m:sub>
                    </m:sSub>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 </m:t>
                    </m:r>
                  </m:oMath>
                </a14:m>
                <a:r>
                  <a:rPr lang="en-US" sz="3600" dirty="0">
                    <a:ea typeface="Amazon Ember" panose="02000000000000000000" pitchFamily="2" charset="0"/>
                    <a:cs typeface="Amazon Ember Light" panose="020B0403020204020204" pitchFamily="34" charset="0"/>
                  </a:rPr>
                  <a:t>= Yes = </a:t>
                </a:r>
                <a:r>
                  <a:rPr lang="en-US" sz="3600" dirty="0">
                    <a:solidFill>
                      <a:schemeClr val="accent3"/>
                    </a:solidFill>
                    <a:ea typeface="Amazon Ember" panose="02000000000000000000" pitchFamily="2" charset="0"/>
                    <a:cs typeface="Amazon Ember Light" panose="020B0403020204020204" pitchFamily="34" charset="0"/>
                  </a:rPr>
                  <a:t>1</a:t>
                </a:r>
              </a:p>
              <a:p>
                <a:pPr marL="228600" lvl="1" algn="ctr">
                  <a:spcAft>
                    <a:spcPts val="1200"/>
                  </a:spcAft>
                </a:pPr>
                <a:endParaRPr lang="en-US" sz="1050" i="1" dirty="0">
                  <a:solidFill>
                    <a:schemeClr val="accent4"/>
                  </a:solidFill>
                  <a:latin typeface="Cambria Math" panose="02040503050406030204" pitchFamily="18" charset="0"/>
                  <a:ea typeface="Amazon Ember Light" panose="020B0403020204020204" pitchFamily="34" charset="0"/>
                  <a:cs typeface="Amazon Ember Light" panose="020B0403020204020204" pitchFamily="34" charset="0"/>
                </a:endParaRPr>
              </a:p>
              <a:p>
                <a:pPr marL="228600" lvl="1" algn="ctr">
                  <a:spcAft>
                    <a:spcPts val="1200"/>
                  </a:spcAft>
                </a:pPr>
                <a14:m>
                  <m:oMath xmlns:m="http://schemas.openxmlformats.org/officeDocument/2006/math">
                    <m:sSub>
                      <m:sSubPr>
                        <m:ctrlPr>
                          <a:rPr lang="en-US" sz="360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sz="3600" dirty="0">
                    <a:ea typeface="Amazon Ember" panose="02000000000000000000" pitchFamily="2" charset="0"/>
                    <a:cs typeface="Amazon Ember Light" panose="020B0403020204020204" pitchFamily="34" charset="0"/>
                  </a:rPr>
                  <a:t>: </a:t>
                </a:r>
                <a:r>
                  <a:rPr lang="en-US" sz="3600" i="1" dirty="0">
                    <a:ea typeface="Amazon Ember" panose="02000000000000000000" pitchFamily="2" charset="0"/>
                    <a:cs typeface="Amazon Ember Light" panose="020B0403020204020204" pitchFamily="34" charset="0"/>
                  </a:rPr>
                  <a:t>Weight for “Is Fiction” feature </a:t>
                </a:r>
              </a:p>
              <a:p>
                <a:pPr marL="228600" lvl="1" algn="ctr">
                  <a:spcAft>
                    <a:spcPts val="1200"/>
                  </a:spcAft>
                </a:pPr>
                <a14:m>
                  <m:oMath xmlns:m="http://schemas.openxmlformats.org/officeDocument/2006/math">
                    <m:sSub>
                      <m:sSubPr>
                        <m:ctrlP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sz="3600" i="1">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𝑎</m:t>
                        </m:r>
                      </m:e>
                      <m:sub>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4</m:t>
                        </m:r>
                      </m:sub>
                    </m:sSub>
                  </m:oMath>
                </a14:m>
                <a:r>
                  <a:rPr lang="en-US" sz="3600" dirty="0">
                    <a:ea typeface="Amazon Ember" panose="02000000000000000000" pitchFamily="2" charset="0"/>
                    <a:cs typeface="Amazon Ember Light" panose="020B0403020204020204" pitchFamily="34" charset="0"/>
                  </a:rPr>
                  <a:t> = </a:t>
                </a:r>
                <a14:m>
                  <m:oMath xmlns:m="http://schemas.openxmlformats.org/officeDocument/2006/math">
                    <m:r>
                      <a:rPr lang="en-US" sz="3600">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0.</m:t>
                    </m:r>
                  </m:oMath>
                </a14:m>
                <a:r>
                  <a:rPr lang="en-US" sz="3600" b="1" dirty="0">
                    <a:solidFill>
                      <a:srgbClr val="0070C0"/>
                    </a:solidFill>
                    <a:ea typeface="Amazon Ember" panose="02000000000000000000" pitchFamily="2" charset="0"/>
                    <a:cs typeface="Amazon Ember Light" panose="020B0403020204020204" pitchFamily="34" charset="0"/>
                  </a:rPr>
                  <a:t>25</a:t>
                </a:r>
              </a:p>
            </p:txBody>
          </p:sp>
        </mc:Choice>
        <mc:Fallback xmlns="">
          <p:sp>
            <p:nvSpPr>
              <p:cNvPr id="11" name="Rectangle 10">
                <a:extLst>
                  <a:ext uri="{FF2B5EF4-FFF2-40B4-BE49-F238E27FC236}">
                    <a16:creationId xmlns:a16="http://schemas.microsoft.com/office/drawing/2014/main" id="{AB470371-2317-0E42-8A0B-8215A3D3681F}"/>
                  </a:ext>
                </a:extLst>
              </p:cNvPr>
              <p:cNvSpPr>
                <a:spLocks noRot="1" noChangeAspect="1" noMove="1" noResize="1" noEditPoints="1" noAdjustHandles="1" noChangeArrowheads="1" noChangeShapeType="1" noTextEdit="1"/>
              </p:cNvSpPr>
              <p:nvPr/>
            </p:nvSpPr>
            <p:spPr>
              <a:xfrm>
                <a:off x="2632942" y="3740761"/>
                <a:ext cx="7148047" cy="3085460"/>
              </a:xfrm>
              <a:prstGeom prst="rect">
                <a:avLst/>
              </a:prstGeom>
              <a:blipFill>
                <a:blip r:embed="rId5"/>
                <a:stretch>
                  <a:fillRect t="-2869" r="-1421" b="-6557"/>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32E2C653-4120-DC45-9324-EC6E672E5D41}"/>
              </a:ext>
            </a:extLst>
          </p:cNvPr>
          <p:cNvSpPr/>
          <p:nvPr/>
        </p:nvSpPr>
        <p:spPr>
          <a:xfrm rot="5400000">
            <a:off x="7275372" y="-666249"/>
            <a:ext cx="340658" cy="653425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43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B3C8-E716-F84E-831C-A5DBF43E509A}"/>
              </a:ext>
            </a:extLst>
          </p:cNvPr>
          <p:cNvSpPr>
            <a:spLocks noGrp="1"/>
          </p:cNvSpPr>
          <p:nvPr>
            <p:ph type="title"/>
          </p:nvPr>
        </p:nvSpPr>
        <p:spPr/>
        <p:txBody>
          <a:bodyPr/>
          <a:lstStyle/>
          <a:p>
            <a:pPr>
              <a:lnSpc>
                <a:spcPct val="100000"/>
              </a:lnSpc>
            </a:pPr>
            <a:r>
              <a:rPr lang="en-US" dirty="0"/>
              <a:t>Output</a:t>
            </a:r>
            <a:endParaRPr lang="en-IN" dirty="0"/>
          </a:p>
        </p:txBody>
      </p:sp>
      <p:sp>
        <p:nvSpPr>
          <p:cNvPr id="4" name="TextBox 3">
            <a:extLst>
              <a:ext uri="{FF2B5EF4-FFF2-40B4-BE49-F238E27FC236}">
                <a16:creationId xmlns:a16="http://schemas.microsoft.com/office/drawing/2014/main" id="{7AE1E4EB-FBF7-42E8-8CC1-D9011DF82AA9}"/>
              </a:ext>
            </a:extLst>
          </p:cNvPr>
          <p:cNvSpPr txBox="1"/>
          <p:nvPr/>
        </p:nvSpPr>
        <p:spPr>
          <a:xfrm>
            <a:off x="2762339" y="5742878"/>
            <a:ext cx="7039087" cy="646331"/>
          </a:xfrm>
          <a:prstGeom prst="rect">
            <a:avLst/>
          </a:prstGeom>
          <a:noFill/>
        </p:spPr>
        <p:txBody>
          <a:bodyPr wrap="square" rtlCol="0">
            <a:spAutoFit/>
          </a:bodyPr>
          <a:lstStyle/>
          <a:p>
            <a:r>
              <a:rPr lang="en-US" i="1" dirty="0"/>
              <a:t>Remember: This is a very simplified version of an ML algorithm. Real ML algorithms are more complex, but involve the same elements.</a:t>
            </a:r>
          </a:p>
        </p:txBody>
      </p:sp>
      <p:sp>
        <p:nvSpPr>
          <p:cNvPr id="6" name="Left Brace 5">
            <a:extLst>
              <a:ext uri="{FF2B5EF4-FFF2-40B4-BE49-F238E27FC236}">
                <a16:creationId xmlns:a16="http://schemas.microsoft.com/office/drawing/2014/main" id="{AB69F589-0CE8-A746-8FB4-E1C36C6AA09D}"/>
              </a:ext>
            </a:extLst>
          </p:cNvPr>
          <p:cNvSpPr/>
          <p:nvPr/>
        </p:nvSpPr>
        <p:spPr>
          <a:xfrm rot="5400000">
            <a:off x="2380980" y="1815125"/>
            <a:ext cx="340658" cy="156439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A8F86706-7F18-DD4F-859D-5E7CE5691E8C}"/>
              </a:ext>
            </a:extLst>
          </p:cNvPr>
          <p:cNvSpPr txBox="1"/>
          <p:nvPr/>
        </p:nvSpPr>
        <p:spPr>
          <a:xfrm>
            <a:off x="1462078" y="1744832"/>
            <a:ext cx="9489777" cy="553998"/>
          </a:xfrm>
          <a:prstGeom prst="rect">
            <a:avLst/>
          </a:prstGeom>
          <a:noFill/>
        </p:spPr>
        <p:txBody>
          <a:bodyPr wrap="non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prediction ~ </a:t>
            </a:r>
            <a:r>
              <a:rPr lang="en-US" sz="3600" b="1" dirty="0">
                <a:solidFill>
                  <a:srgbClr val="006EC0"/>
                </a:solidFill>
                <a:ea typeface="Amazon Ember Light" panose="020B0403020204020204" pitchFamily="34" charset="0"/>
                <a:cs typeface="Amazon Ember Light" panose="020B0403020204020204" pitchFamily="34" charset="0"/>
              </a:rPr>
              <a:t>weighted</a:t>
            </a:r>
            <a:r>
              <a:rPr lang="en-US" sz="3600" dirty="0">
                <a:solidFill>
                  <a:schemeClr val="accent4"/>
                </a:solidFill>
                <a:ea typeface="Amazon Ember Light" panose="020B0403020204020204" pitchFamily="34" charset="0"/>
                <a:cs typeface="Amazon Ember Light" panose="020B0403020204020204" pitchFamily="34" charset="0"/>
              </a:rPr>
              <a:t> combination of </a:t>
            </a:r>
            <a:r>
              <a:rPr lang="en-US" sz="3600" b="1" dirty="0">
                <a:solidFill>
                  <a:schemeClr val="accent3"/>
                </a:solidFill>
                <a:ea typeface="Amazon Ember Light" panose="020B0403020204020204" pitchFamily="34" charset="0"/>
                <a:cs typeface="Amazon Ember Light" panose="020B0403020204020204" pitchFamily="34" charset="0"/>
              </a:rPr>
              <a:t>features</a:t>
            </a:r>
            <a:endParaRPr lang="en-US" sz="3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Left Brace 7">
            <a:extLst>
              <a:ext uri="{FF2B5EF4-FFF2-40B4-BE49-F238E27FC236}">
                <a16:creationId xmlns:a16="http://schemas.microsoft.com/office/drawing/2014/main" id="{AEB02CC3-D459-A94D-87B5-620079675F7F}"/>
              </a:ext>
            </a:extLst>
          </p:cNvPr>
          <p:cNvSpPr/>
          <p:nvPr/>
        </p:nvSpPr>
        <p:spPr>
          <a:xfrm rot="5400000">
            <a:off x="5836535" y="772588"/>
            <a:ext cx="340658" cy="365657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AF752B-F935-C346-B948-0E2833D200DC}"/>
                  </a:ext>
                </a:extLst>
              </p:cNvPr>
              <p:cNvSpPr txBox="1"/>
              <p:nvPr/>
            </p:nvSpPr>
            <p:spPr>
              <a:xfrm>
                <a:off x="1595490" y="2827479"/>
                <a:ext cx="8209170" cy="553998"/>
              </a:xfrm>
              <a:prstGeom prst="rect">
                <a:avLst/>
              </a:prstGeom>
              <a:noFill/>
            </p:spPr>
            <p:txBody>
              <a:bodyPr wrap="none" lIns="0" tIns="0" rIns="0" bIns="0" rtlCol="0">
                <a:spAutoFit/>
              </a:bodyPr>
              <a:lstStyle/>
              <a:p>
                <a14:m>
                  <m:oMath xmlns:m="http://schemas.openxmlformats.org/officeDocument/2006/math">
                    <m:acc>
                      <m:accPr>
                        <m:chr m:val="̂"/>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sz="3600" i="1">
                            <a:latin typeface="Cambria Math" panose="02040503050406030204" pitchFamily="18" charset="0"/>
                            <a:ea typeface="Amazon Ember Light" panose="020B0403020204020204" pitchFamily="34" charset="0"/>
                            <a:cs typeface="Amazon Ember Light" panose="020B0403020204020204" pitchFamily="34" charset="0"/>
                          </a:rPr>
                          <m:t>𝑦</m:t>
                        </m:r>
                      </m:e>
                    </m:acc>
                    <m:r>
                      <a:rPr lang="en-US" sz="3600" i="1">
                        <a:latin typeface="Cambria Math" panose="02040503050406030204" pitchFamily="18" charset="0"/>
                        <a:ea typeface="Amazon Ember Light" panose="020B0403020204020204" pitchFamily="34" charset="0"/>
                        <a:cs typeface="Amazon Ember Light" panose="020B0403020204020204" pitchFamily="34" charset="0"/>
                      </a:rPr>
                      <m:t> </m:t>
                    </m:r>
                    <m:r>
                      <a:rPr lang="en-US" sz="3600" i="1" smtClean="0">
                        <a:latin typeface="Cambria Math" panose="02040503050406030204" pitchFamily="18" charset="0"/>
                        <a:ea typeface="Amazon Ember Light" panose="020B0403020204020204" pitchFamily="34" charset="0"/>
                        <a:cs typeface="Amazon Ember Light" panose="020B0403020204020204" pitchFamily="34" charset="0"/>
                      </a:rPr>
                      <m:t>=</m:t>
                    </m:r>
                    <m:r>
                      <a:rPr lang="en-US" sz="3600" i="1">
                        <a:latin typeface="Cambria Math" panose="02040503050406030204" pitchFamily="18" charset="0"/>
                        <a:ea typeface="Amazon Ember Light" panose="020B0403020204020204" pitchFamily="34" charset="0"/>
                        <a:cs typeface="Amazon Ember Light" panose="020B0403020204020204" pitchFamily="34" charset="0"/>
                      </a:rPr>
                      <m:t>𝑓</m:t>
                    </m:r>
                    <m:d>
                      <m:dPr>
                        <m:ctrlPr>
                          <a:rPr lang="en-US" sz="3600" i="1">
                            <a:latin typeface="Cambria Math" panose="02040503050406030204" pitchFamily="18" charset="0"/>
                            <a:ea typeface="Amazon Ember Light" panose="020B0403020204020204" pitchFamily="34" charset="0"/>
                            <a:cs typeface="Amazon Ember Light" panose="020B0403020204020204" pitchFamily="34" charset="0"/>
                          </a:rPr>
                        </m:ctrlPr>
                      </m:dPr>
                      <m:e>
                        <m:r>
                          <a:rPr lang="en-US" sz="3600" i="1">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𝑥</m:t>
                        </m:r>
                      </m:e>
                    </m:d>
                    <m:r>
                      <a:rPr lang="en-US" sz="3600" i="1">
                        <a:solidFill>
                          <a:schemeClr val="accent4"/>
                        </a:solidFill>
                        <a:latin typeface="Cambria Math" panose="02040503050406030204" pitchFamily="18" charset="0"/>
                        <a:ea typeface="Cambria Math" panose="02040503050406030204" pitchFamily="18" charset="0"/>
                        <a:cs typeface="Amazon Ember Light" panose="020B0403020204020204" pitchFamily="34" charset="0"/>
                      </a:rPr>
                      <m:t>≈</m:t>
                    </m:r>
                    <m:r>
                      <a:rPr lang="en-US" sz="3600" b="0" i="1" smtClean="0">
                        <a:solidFill>
                          <a:srgbClr val="006EC0"/>
                        </a:solidFill>
                        <a:latin typeface="Cambria Math" panose="02040503050406030204" pitchFamily="18" charset="0"/>
                        <a:ea typeface="Amazon Ember Light" panose="020B0403020204020204" pitchFamily="34" charset="0"/>
                        <a:cs typeface="Amazon Ember Light" panose="020B0403020204020204" pitchFamily="34" charset="0"/>
                      </a:rPr>
                      <m:t>0.1</m:t>
                    </m:r>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150</m:t>
                    </m:r>
                    <m:r>
                      <a:rPr lang="en-US" sz="3600" b="0" i="1" smtClean="0">
                        <a:solidFill>
                          <a:srgbClr val="0070C0"/>
                        </a:solidFill>
                        <a:latin typeface="Cambria Math" panose="02040503050406030204" pitchFamily="18" charset="0"/>
                        <a:ea typeface="Amazon Ember Light" panose="020B0403020204020204" pitchFamily="34" charset="0"/>
                        <a:cs typeface="Amazon Ember Light" panose="020B0403020204020204" pitchFamily="34" charset="0"/>
                      </a:rPr>
                      <m:t>−0.25 </m:t>
                    </m:r>
                    <m:r>
                      <a:rPr lang="en-US" sz="3600" b="0" i="1" smtClean="0">
                        <a:solidFill>
                          <a:schemeClr val="tx1"/>
                        </a:solidFill>
                        <a:latin typeface="Cambria Math" panose="02040503050406030204" pitchFamily="18" charset="0"/>
                        <a:ea typeface="Amazon Ember Light" panose="020B0403020204020204" pitchFamily="34" charset="0"/>
                        <a:cs typeface="Amazon Ember Light" panose="020B0403020204020204" pitchFamily="34" charset="0"/>
                      </a:rPr>
                      <m:t>∗</m:t>
                    </m:r>
                    <m:r>
                      <a:rPr lang="en-US" sz="3600" b="0" i="1" smtClean="0">
                        <a:solidFill>
                          <a:schemeClr val="accent3"/>
                        </a:solidFill>
                        <a:latin typeface="Cambria Math" panose="02040503050406030204" pitchFamily="18" charset="0"/>
                        <a:ea typeface="Amazon Ember Light" panose="020B0403020204020204" pitchFamily="34" charset="0"/>
                        <a:cs typeface="Amazon Ember Light" panose="020B0403020204020204" pitchFamily="34" charset="0"/>
                      </a:rPr>
                      <m:t>1</m:t>
                    </m:r>
                  </m:oMath>
                </a14:m>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 = </a:t>
                </a:r>
                <a14:m>
                  <m:oMath xmlns:m="http://schemas.openxmlformats.org/officeDocument/2006/math">
                    <m:r>
                      <a:rPr lang="en-US" sz="3600" i="1">
                        <a:latin typeface="Cambria Math" panose="02040503050406030204" pitchFamily="18" charset="0"/>
                        <a:ea typeface="Amazon Ember Light" panose="020B0403020204020204" pitchFamily="34" charset="0"/>
                        <a:cs typeface="Amazon Ember Light" panose="020B0403020204020204" pitchFamily="34" charset="0"/>
                      </a:rPr>
                      <m:t>14.75</m:t>
                    </m:r>
                  </m:oMath>
                </a14:m>
                <a:r>
                  <a:rPr lang="en-US" sz="3600" dirty="0">
                    <a:latin typeface="Amazon Ember Light" panose="020B0403020204020204" pitchFamily="34" charset="0"/>
                    <a:ea typeface="Amazon Ember Light" panose="020B0403020204020204" pitchFamily="34" charset="0"/>
                    <a:cs typeface="Amazon Ember Light" panose="020B0403020204020204" pitchFamily="34" charset="0"/>
                  </a:rPr>
                  <a:t> </a:t>
                </a:r>
                <a:endParaRPr lang="en-US" sz="36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9" name="TextBox 8">
                <a:extLst>
                  <a:ext uri="{FF2B5EF4-FFF2-40B4-BE49-F238E27FC236}">
                    <a16:creationId xmlns:a16="http://schemas.microsoft.com/office/drawing/2014/main" id="{86AF752B-F935-C346-B948-0E2833D200DC}"/>
                  </a:ext>
                </a:extLst>
              </p:cNvPr>
              <p:cNvSpPr txBox="1">
                <a:spLocks noRot="1" noChangeAspect="1" noMove="1" noResize="1" noEditPoints="1" noAdjustHandles="1" noChangeArrowheads="1" noChangeShapeType="1" noTextEdit="1"/>
              </p:cNvSpPr>
              <p:nvPr/>
            </p:nvSpPr>
            <p:spPr>
              <a:xfrm>
                <a:off x="1595490" y="2827479"/>
                <a:ext cx="8209170" cy="553998"/>
              </a:xfrm>
              <a:prstGeom prst="rect">
                <a:avLst/>
              </a:prstGeom>
              <a:blipFill>
                <a:blip r:embed="rId4"/>
                <a:stretch>
                  <a:fillRect l="-2009" t="-24444" b="-4888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F97F520A-A21F-E345-89CC-7AC6525CCA6F}"/>
              </a:ext>
            </a:extLst>
          </p:cNvPr>
          <p:cNvSpPr txBox="1"/>
          <p:nvPr/>
        </p:nvSpPr>
        <p:spPr>
          <a:xfrm>
            <a:off x="2755665" y="4021059"/>
            <a:ext cx="6502398" cy="1107996"/>
          </a:xfrm>
          <a:prstGeom prst="rect">
            <a:avLst/>
          </a:prstGeom>
          <a:noFill/>
        </p:spPr>
        <p:txBody>
          <a:bodyPr wrap="square" lIns="0" tIns="0" rIns="0" bIns="0" rtlCol="0">
            <a:spAutoFit/>
          </a:bodyPr>
          <a:lstStyle/>
          <a:p>
            <a:pPr algn="ctr"/>
            <a:r>
              <a:rPr lang="en-US" sz="3600" dirty="0">
                <a:solidFill>
                  <a:schemeClr val="accent4"/>
                </a:solidFill>
                <a:ea typeface="Amazon Ember Light" panose="020B0403020204020204" pitchFamily="34" charset="0"/>
                <a:cs typeface="Amazon Ember Light" panose="020B0403020204020204" pitchFamily="34" charset="0"/>
              </a:rPr>
              <a:t>(predicted price of a book with 150 pages and fiction genre)</a:t>
            </a:r>
            <a:endParaRPr lang="en-US" sz="3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17064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E510D2-7E05-954C-A635-33302C54616C}"/>
              </a:ext>
            </a:extLst>
          </p:cNvPr>
          <p:cNvSpPr>
            <a:spLocks noGrp="1"/>
          </p:cNvSpPr>
          <p:nvPr>
            <p:ph type="title"/>
          </p:nvPr>
        </p:nvSpPr>
        <p:spPr/>
        <p:txBody>
          <a:bodyPr/>
          <a:lstStyle/>
          <a:p>
            <a:r>
              <a:rPr lang="en-US" dirty="0"/>
              <a:t>Hypotheticals: More Book Problems</a:t>
            </a:r>
          </a:p>
        </p:txBody>
      </p:sp>
      <p:sp>
        <p:nvSpPr>
          <p:cNvPr id="5" name="Content Placeholder 4">
            <a:extLst>
              <a:ext uri="{FF2B5EF4-FFF2-40B4-BE49-F238E27FC236}">
                <a16:creationId xmlns:a16="http://schemas.microsoft.com/office/drawing/2014/main" id="{C4E0FF47-E5B1-F44A-B0C6-3C8E74860E6B}"/>
              </a:ext>
            </a:extLst>
          </p:cNvPr>
          <p:cNvSpPr>
            <a:spLocks noGrp="1"/>
          </p:cNvSpPr>
          <p:nvPr>
            <p:ph idx="1"/>
          </p:nvPr>
        </p:nvSpPr>
        <p:spPr/>
        <p:txBody>
          <a:bodyPr/>
          <a:lstStyle/>
          <a:p>
            <a:r>
              <a:rPr lang="en-US" dirty="0"/>
              <a:t>Problem “Missing Genre”: </a:t>
            </a:r>
          </a:p>
          <a:p>
            <a:pPr marL="685800" lvl="1" indent="0">
              <a:buNone/>
            </a:pPr>
            <a:r>
              <a:rPr lang="en-US" dirty="0"/>
              <a:t>Too many books are being listed without genre data, making it difficult for buyers to find them. You need to provide </a:t>
            </a:r>
            <a:r>
              <a:rPr lang="en-US" b="1" dirty="0">
                <a:solidFill>
                  <a:schemeClr val="tx2"/>
                </a:solidFill>
              </a:rPr>
              <a:t>suggestions on what genre</a:t>
            </a:r>
            <a:r>
              <a:rPr lang="en-US" dirty="0">
                <a:solidFill>
                  <a:schemeClr val="tx2"/>
                </a:solidFill>
              </a:rPr>
              <a:t> </a:t>
            </a:r>
            <a:r>
              <a:rPr lang="en-US" dirty="0"/>
              <a:t>a book might belong to.</a:t>
            </a:r>
          </a:p>
          <a:p>
            <a:pPr marL="685800" lvl="1" indent="0">
              <a:buNone/>
            </a:pPr>
            <a:endParaRPr lang="en-US" dirty="0"/>
          </a:p>
          <a:p>
            <a:r>
              <a:rPr lang="en-US" dirty="0"/>
              <a:t>Problem “Fraudulent Listings”:</a:t>
            </a:r>
          </a:p>
          <a:p>
            <a:pPr marL="685800" lvl="1" indent="0">
              <a:buNone/>
            </a:pPr>
            <a:r>
              <a:rPr lang="en-US" dirty="0"/>
              <a:t>Sometimes bad actors make fraudulent listings for used books. You need to be able to </a:t>
            </a:r>
            <a:r>
              <a:rPr lang="en-US" b="1" dirty="0">
                <a:solidFill>
                  <a:schemeClr val="tx2"/>
                </a:solidFill>
              </a:rPr>
              <a:t>identify likely fraudulent listings </a:t>
            </a:r>
            <a:r>
              <a:rPr lang="en-US" dirty="0"/>
              <a:t>so they can be flagged for review.</a:t>
            </a:r>
          </a:p>
          <a:p>
            <a:pPr marL="406400" lvl="1" indent="0">
              <a:buNone/>
            </a:pPr>
            <a:endParaRPr lang="en-US" dirty="0"/>
          </a:p>
        </p:txBody>
      </p:sp>
    </p:spTree>
    <p:extLst>
      <p:ext uri="{BB962C8B-B14F-4D97-AF65-F5344CB8AC3E}">
        <p14:creationId xmlns:p14="http://schemas.microsoft.com/office/powerpoint/2010/main" val="4126567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Types of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532379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569346" y="2001182"/>
            <a:ext cx="1813568" cy="2349499"/>
          </a:xfrm>
          <a:prstGeom prst="wedgeRoundRectCallout">
            <a:avLst>
              <a:gd name="adj1" fmla="val 79896"/>
              <a:gd name="adj2" fmla="val -35305"/>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is provided with </a:t>
            </a:r>
            <a:r>
              <a:rPr lang="en-US" b="1" dirty="0">
                <a:solidFill>
                  <a:schemeClr val="tx2"/>
                </a:solidFill>
              </a:rPr>
              <a:t>labels</a:t>
            </a:r>
          </a:p>
          <a:p>
            <a:pPr algn="ctr"/>
            <a:endParaRPr lang="en-US" dirty="0">
              <a:solidFill>
                <a:schemeClr val="tx1"/>
              </a:solidFill>
            </a:endParaRPr>
          </a:p>
          <a:p>
            <a:pPr algn="ctr"/>
            <a:r>
              <a:rPr lang="en-US" dirty="0">
                <a:solidFill>
                  <a:schemeClr val="tx1"/>
                </a:solidFill>
              </a:rPr>
              <a:t> Model learns by looking at these examples</a:t>
            </a:r>
          </a:p>
        </p:txBody>
      </p:sp>
      <p:sp>
        <p:nvSpPr>
          <p:cNvPr id="41" name="Rounded Rectangular Callout 40">
            <a:extLst>
              <a:ext uri="{FF2B5EF4-FFF2-40B4-BE49-F238E27FC236}">
                <a16:creationId xmlns:a16="http://schemas.microsoft.com/office/drawing/2014/main" id="{54174180-898F-8A49-9800-756F74E8FB4C}"/>
              </a:ext>
            </a:extLst>
          </p:cNvPr>
          <p:cNvSpPr/>
          <p:nvPr/>
        </p:nvSpPr>
        <p:spPr>
          <a:xfrm>
            <a:off x="9900730" y="2001183"/>
            <a:ext cx="1675919" cy="2349499"/>
          </a:xfrm>
          <a:prstGeom prst="wedgeRoundRectCallout">
            <a:avLst>
              <a:gd name="adj1" fmla="val -80813"/>
              <a:gd name="adj2" fmla="val -34539"/>
              <a:gd name="adj3" fmla="val 16667"/>
            </a:avLst>
          </a:prstGeom>
          <a:solidFill>
            <a:schemeClr val="bg1"/>
          </a:solidFill>
          <a:ln w="25400">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is provided </a:t>
            </a:r>
            <a:r>
              <a:rPr lang="en-US" b="1" dirty="0">
                <a:solidFill>
                  <a:schemeClr val="tx2"/>
                </a:solidFill>
              </a:rPr>
              <a:t>without labels</a:t>
            </a:r>
          </a:p>
          <a:p>
            <a:pPr algn="ctr"/>
            <a:endParaRPr lang="en-US" dirty="0">
              <a:solidFill>
                <a:schemeClr val="tx1"/>
              </a:solidFill>
            </a:endParaRPr>
          </a:p>
          <a:p>
            <a:pPr algn="ctr"/>
            <a:r>
              <a:rPr lang="en-US" dirty="0">
                <a:solidFill>
                  <a:schemeClr val="tx1"/>
                </a:solidFill>
              </a:rPr>
              <a:t>Model finds patterns in data</a:t>
            </a: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p:nvPr>
        </p:nvSpPr>
        <p:spPr/>
        <p:txBody>
          <a:bodyPr>
            <a:normAutofit/>
          </a:bodyPr>
          <a:lstStyle/>
          <a:p>
            <a:r>
              <a:rPr lang="en-US" dirty="0"/>
              <a:t>Supervised vs. Unsupervised Learning</a:t>
            </a:r>
          </a:p>
        </p:txBody>
      </p:sp>
    </p:spTree>
    <p:extLst>
      <p:ext uri="{BB962C8B-B14F-4D97-AF65-F5344CB8AC3E}">
        <p14:creationId xmlns:p14="http://schemas.microsoft.com/office/powerpoint/2010/main" val="1246805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9" name="Straight Connector 78">
            <a:extLst>
              <a:ext uri="{FF2B5EF4-FFF2-40B4-BE49-F238E27FC236}">
                <a16:creationId xmlns:a16="http://schemas.microsoft.com/office/drawing/2014/main" id="{FF1EFD28-F26E-9E48-9777-D6B5C57D637F}"/>
              </a:ext>
            </a:extLst>
          </p:cNvPr>
          <p:cNvCxnSpPr>
            <a:cxnSpLocks/>
            <a:stCxn id="83" idx="2"/>
            <a:endCxn id="81" idx="0"/>
          </p:cNvCxnSpPr>
          <p:nvPr/>
        </p:nvCxnSpPr>
        <p:spPr>
          <a:xfrm flipH="1">
            <a:off x="3001265" y="3033688"/>
            <a:ext cx="1072015" cy="713520"/>
          </a:xfrm>
          <a:prstGeom prst="line">
            <a:avLst/>
          </a:prstGeom>
          <a:solidFill>
            <a:schemeClr val="tx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145779-0831-4345-A2E8-257CBC49C46B}"/>
              </a:ext>
            </a:extLst>
          </p:cNvPr>
          <p:cNvCxnSpPr>
            <a:cxnSpLocks/>
            <a:stCxn id="83" idx="2"/>
            <a:endCxn id="82" idx="0"/>
          </p:cNvCxnSpPr>
          <p:nvPr/>
        </p:nvCxnSpPr>
        <p:spPr>
          <a:xfrm>
            <a:off x="4073280" y="3033688"/>
            <a:ext cx="1127826"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1" name="Rounded Rectangle 80">
            <a:extLst>
              <a:ext uri="{FF2B5EF4-FFF2-40B4-BE49-F238E27FC236}">
                <a16:creationId xmlns:a16="http://schemas.microsoft.com/office/drawing/2014/main" id="{4D0E3CC0-3FBB-8E4C-A167-755CA3574145}"/>
              </a:ext>
            </a:extLst>
          </p:cNvPr>
          <p:cNvSpPr/>
          <p:nvPr/>
        </p:nvSpPr>
        <p:spPr>
          <a:xfrm>
            <a:off x="2120316" y="3747208"/>
            <a:ext cx="1761898"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2" name="Rounded Rectangle 81">
            <a:extLst>
              <a:ext uri="{FF2B5EF4-FFF2-40B4-BE49-F238E27FC236}">
                <a16:creationId xmlns:a16="http://schemas.microsoft.com/office/drawing/2014/main" id="{69F8A7AE-37B5-124C-8C56-E032252BCA0F}"/>
              </a:ext>
            </a:extLst>
          </p:cNvPr>
          <p:cNvSpPr/>
          <p:nvPr/>
        </p:nvSpPr>
        <p:spPr>
          <a:xfrm>
            <a:off x="4320156" y="3762853"/>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cxnSp>
        <p:nvCxnSpPr>
          <p:cNvPr id="85" name="Straight Connector 84">
            <a:extLst>
              <a:ext uri="{FF2B5EF4-FFF2-40B4-BE49-F238E27FC236}">
                <a16:creationId xmlns:a16="http://schemas.microsoft.com/office/drawing/2014/main" id="{C3A5293C-870F-134A-9CA2-3E95C74C40E1}"/>
              </a:ext>
            </a:extLst>
          </p:cNvPr>
          <p:cNvCxnSpPr>
            <a:cxnSpLocks/>
            <a:stCxn id="78" idx="2"/>
            <a:endCxn id="87" idx="0"/>
          </p:cNvCxnSpPr>
          <p:nvPr/>
        </p:nvCxnSpPr>
        <p:spPr>
          <a:xfrm>
            <a:off x="8067040" y="3052077"/>
            <a:ext cx="0"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7" name="Rounded Rectangle 86">
            <a:extLst>
              <a:ext uri="{FF2B5EF4-FFF2-40B4-BE49-F238E27FC236}">
                <a16:creationId xmlns:a16="http://schemas.microsoft.com/office/drawing/2014/main" id="{07AFCDA6-5332-454A-9BC6-2B524B54209B}"/>
              </a:ext>
            </a:extLst>
          </p:cNvPr>
          <p:cNvSpPr/>
          <p:nvPr/>
        </p:nvSpPr>
        <p:spPr>
          <a:xfrm>
            <a:off x="7186090" y="3781242"/>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p:nvPr>
        </p:nvSpPr>
        <p:spPr/>
        <p:txBody>
          <a:bodyPr>
            <a:normAutofit/>
          </a:bodyPr>
          <a:lstStyle/>
          <a:p>
            <a:r>
              <a:rPr lang="en-US" dirty="0"/>
              <a:t>Supervised vs. Unsupervised Learning</a:t>
            </a:r>
          </a:p>
        </p:txBody>
      </p:sp>
      <p:sp>
        <p:nvSpPr>
          <p:cNvPr id="3" name="TextBox 2">
            <a:extLst>
              <a:ext uri="{FF2B5EF4-FFF2-40B4-BE49-F238E27FC236}">
                <a16:creationId xmlns:a16="http://schemas.microsoft.com/office/drawing/2014/main" id="{A6C33522-35FE-8D49-8B85-692AFC116F67}"/>
              </a:ext>
            </a:extLst>
          </p:cNvPr>
          <p:cNvSpPr txBox="1"/>
          <p:nvPr/>
        </p:nvSpPr>
        <p:spPr>
          <a:xfrm>
            <a:off x="2120316" y="4981433"/>
            <a:ext cx="1761898" cy="646331"/>
          </a:xfrm>
          <a:prstGeom prst="rect">
            <a:avLst/>
          </a:prstGeom>
          <a:noFill/>
        </p:spPr>
        <p:txBody>
          <a:bodyPr wrap="square" rtlCol="0">
            <a:spAutoFit/>
          </a:bodyPr>
          <a:lstStyle/>
          <a:p>
            <a:pPr algn="ctr"/>
            <a:r>
              <a:rPr lang="en-US" dirty="0"/>
              <a:t>e.g. book price prediction</a:t>
            </a:r>
          </a:p>
        </p:txBody>
      </p:sp>
      <p:sp>
        <p:nvSpPr>
          <p:cNvPr id="13" name="TextBox 12">
            <a:extLst>
              <a:ext uri="{FF2B5EF4-FFF2-40B4-BE49-F238E27FC236}">
                <a16:creationId xmlns:a16="http://schemas.microsoft.com/office/drawing/2014/main" id="{57063ABA-F901-F64B-ABD7-0A97EDE7B058}"/>
              </a:ext>
            </a:extLst>
          </p:cNvPr>
          <p:cNvSpPr txBox="1"/>
          <p:nvPr/>
        </p:nvSpPr>
        <p:spPr>
          <a:xfrm>
            <a:off x="4317601" y="4981433"/>
            <a:ext cx="1761898" cy="646331"/>
          </a:xfrm>
          <a:prstGeom prst="rect">
            <a:avLst/>
          </a:prstGeom>
          <a:noFill/>
        </p:spPr>
        <p:txBody>
          <a:bodyPr wrap="square" rtlCol="0">
            <a:spAutoFit/>
          </a:bodyPr>
          <a:lstStyle/>
          <a:p>
            <a:pPr algn="ctr"/>
            <a:r>
              <a:rPr lang="en-US" dirty="0"/>
              <a:t>e.g. book genre prediction</a:t>
            </a:r>
          </a:p>
        </p:txBody>
      </p:sp>
      <p:sp>
        <p:nvSpPr>
          <p:cNvPr id="14" name="TextBox 13">
            <a:extLst>
              <a:ext uri="{FF2B5EF4-FFF2-40B4-BE49-F238E27FC236}">
                <a16:creationId xmlns:a16="http://schemas.microsoft.com/office/drawing/2014/main" id="{C4ADEA31-A91D-E44C-9F8B-075F80222D04}"/>
              </a:ext>
            </a:extLst>
          </p:cNvPr>
          <p:cNvSpPr txBox="1"/>
          <p:nvPr/>
        </p:nvSpPr>
        <p:spPr>
          <a:xfrm>
            <a:off x="7186090" y="4981433"/>
            <a:ext cx="1761898" cy="646331"/>
          </a:xfrm>
          <a:prstGeom prst="rect">
            <a:avLst/>
          </a:prstGeom>
          <a:noFill/>
        </p:spPr>
        <p:txBody>
          <a:bodyPr wrap="square" rtlCol="0">
            <a:spAutoFit/>
          </a:bodyPr>
          <a:lstStyle/>
          <a:p>
            <a:pPr algn="ctr"/>
            <a:r>
              <a:rPr lang="en-US" dirty="0"/>
              <a:t>e.g. fraud prediction</a:t>
            </a:r>
          </a:p>
        </p:txBody>
      </p:sp>
    </p:spTree>
    <p:extLst>
      <p:ext uri="{BB962C8B-B14F-4D97-AF65-F5344CB8AC3E}">
        <p14:creationId xmlns:p14="http://schemas.microsoft.com/office/powerpoint/2010/main" val="362915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76632D4-FFA0-407E-A176-19FE6A083E2A}"/>
              </a:ext>
            </a:extLst>
          </p:cNvPr>
          <p:cNvSpPr>
            <a:spLocks noGrp="1"/>
          </p:cNvSpPr>
          <p:nvPr>
            <p:ph type="title"/>
          </p:nvPr>
        </p:nvSpPr>
        <p:spPr/>
        <p:txBody>
          <a:bodyPr>
            <a:normAutofit/>
          </a:bodyPr>
          <a:lstStyle/>
          <a:p>
            <a:r>
              <a:rPr lang="en-US" dirty="0"/>
              <a:t>Agenda &amp; Course Overview</a:t>
            </a:r>
          </a:p>
        </p:txBody>
      </p:sp>
      <p:graphicFrame>
        <p:nvGraphicFramePr>
          <p:cNvPr id="11" name="Table 10">
            <a:extLst>
              <a:ext uri="{FF2B5EF4-FFF2-40B4-BE49-F238E27FC236}">
                <a16:creationId xmlns:a16="http://schemas.microsoft.com/office/drawing/2014/main" id="{2A99BE24-BE21-FB4C-ACE8-104AA2F44236}"/>
              </a:ext>
            </a:extLst>
          </p:cNvPr>
          <p:cNvGraphicFramePr>
            <a:graphicFrameLocks noGrp="1"/>
          </p:cNvGraphicFramePr>
          <p:nvPr>
            <p:extLst>
              <p:ext uri="{D42A27DB-BD31-4B8C-83A1-F6EECF244321}">
                <p14:modId xmlns:p14="http://schemas.microsoft.com/office/powerpoint/2010/main" val="266221207"/>
              </p:ext>
            </p:extLst>
          </p:nvPr>
        </p:nvGraphicFramePr>
        <p:xfrm>
          <a:off x="567341" y="1592192"/>
          <a:ext cx="10821095" cy="4580010"/>
        </p:xfrm>
        <a:graphic>
          <a:graphicData uri="http://schemas.openxmlformats.org/drawingml/2006/table">
            <a:tbl>
              <a:tblPr firstRow="1" bandRow="1">
                <a:effectLst>
                  <a:outerShdw blurRad="50800" dist="38100" dir="2700000" algn="tl" rotWithShape="0">
                    <a:prstClr val="black">
                      <a:alpha val="40000"/>
                    </a:prstClr>
                  </a:outerShdw>
                </a:effectLst>
                <a:tableStyleId>{2A488322-F2BA-4B5B-9748-0D474271808F}</a:tableStyleId>
              </a:tblPr>
              <a:tblGrid>
                <a:gridCol w="10821095">
                  <a:extLst>
                    <a:ext uri="{9D8B030D-6E8A-4147-A177-3AD203B41FA5}">
                      <a16:colId xmlns:a16="http://schemas.microsoft.com/office/drawing/2014/main" val="2308773831"/>
                    </a:ext>
                  </a:extLst>
                </a:gridCol>
              </a:tblGrid>
              <a:tr h="763335">
                <a:tc>
                  <a:txBody>
                    <a:bodyPr/>
                    <a:lstStyle/>
                    <a:p>
                      <a:pPr algn="ctr"/>
                      <a:r>
                        <a:rPr lang="en-US" sz="2400" dirty="0">
                          <a:solidFill>
                            <a:schemeClr val="bg1"/>
                          </a:solidFill>
                        </a:rPr>
                        <a:t>Module</a:t>
                      </a:r>
                      <a:endParaRPr lang="en-US" sz="2400" b="0" dirty="0">
                        <a:solidFill>
                          <a:schemeClr val="bg1"/>
                        </a:solidFill>
                      </a:endParaRPr>
                    </a:p>
                  </a:txBody>
                  <a:tcPr marL="75273" marR="75273" marT="37636" marB="37636" anchor="ctr"/>
                </a:tc>
                <a:extLst>
                  <a:ext uri="{0D108BD9-81ED-4DB2-BD59-A6C34878D82A}">
                    <a16:rowId xmlns:a16="http://schemas.microsoft.com/office/drawing/2014/main" val="499134865"/>
                  </a:ext>
                </a:extLst>
              </a:tr>
              <a:tr h="763335">
                <a:tc>
                  <a:txBody>
                    <a:bodyPr/>
                    <a:lstStyle/>
                    <a:p>
                      <a:pPr marL="0" algn="l" defTabSz="914400" rtl="0" eaLnBrk="1" latinLnBrk="0" hangingPunct="1"/>
                      <a:r>
                        <a:rPr lang="en-US" sz="2400" b="1" kern="1200" dirty="0">
                          <a:solidFill>
                            <a:schemeClr val="tx1"/>
                          </a:solidFill>
                        </a:rPr>
                        <a:t>Module 1</a:t>
                      </a:r>
                      <a:r>
                        <a:rPr lang="en-US" sz="2400" kern="1200" dirty="0">
                          <a:solidFill>
                            <a:schemeClr val="tx1"/>
                          </a:solidFill>
                        </a:rPr>
                        <a:t>: Fundamentals of Machine Learning</a:t>
                      </a:r>
                      <a:endParaRPr lang="en-US" sz="2400" kern="1200" dirty="0">
                        <a:solidFill>
                          <a:schemeClr val="tx1"/>
                        </a:solidFill>
                        <a:latin typeface="Amazon Ember" panose="02000000000000000000" pitchFamily="2" charset="0"/>
                        <a:ea typeface="Amazon Ember" panose="02000000000000000000" pitchFamily="2" charset="0"/>
                        <a:cs typeface="+mn-cs"/>
                      </a:endParaRPr>
                    </a:p>
                  </a:txBody>
                  <a:tcPr marL="75273" marR="75273" marT="37636" marB="37636" anchor="ctr">
                    <a:solidFill>
                      <a:schemeClr val="bg1"/>
                    </a:solidFill>
                  </a:tcPr>
                </a:tc>
                <a:extLst>
                  <a:ext uri="{0D108BD9-81ED-4DB2-BD59-A6C34878D82A}">
                    <a16:rowId xmlns:a16="http://schemas.microsoft.com/office/drawing/2014/main" val="108290918"/>
                  </a:ext>
                </a:extLst>
              </a:tr>
              <a:tr h="76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tx2"/>
                          </a:solidFill>
                          <a:effectLst/>
                          <a:uLnTx/>
                          <a:uFillTx/>
                        </a:rPr>
                        <a:t>Module 2</a:t>
                      </a:r>
                      <a:r>
                        <a:rPr kumimoji="0" lang="en-US" sz="2400" u="none" strike="noStrike" kern="1200" cap="none" spc="0" normalizeH="0" baseline="0" noProof="0" dirty="0">
                          <a:ln>
                            <a:noFill/>
                          </a:ln>
                          <a:solidFill>
                            <a:schemeClr val="tx2"/>
                          </a:solidFill>
                          <a:effectLst/>
                          <a:uLnTx/>
                          <a:uFillTx/>
                        </a:rPr>
                        <a:t>: ML Lifecycle &amp; Building Models with AutoGluon</a:t>
                      </a:r>
                      <a:endParaRPr kumimoji="0" lang="en-US" sz="2400" b="0" i="0" u="none" strike="noStrike" kern="1200" cap="none" spc="0" normalizeH="0" baseline="0" noProof="0" dirty="0">
                        <a:ln>
                          <a:noFill/>
                        </a:ln>
                        <a:solidFill>
                          <a:schemeClr val="tx2"/>
                        </a:solidFill>
                        <a:effectLst/>
                        <a:uLnTx/>
                        <a:uFillTx/>
                        <a:latin typeface="Amazon Ember" panose="02000000000000000000" pitchFamily="2" charset="0"/>
                        <a:ea typeface="Amazon Ember" panose="02000000000000000000" pitchFamily="2" charset="0"/>
                        <a:cs typeface="+mn-cs"/>
                      </a:endParaRPr>
                    </a:p>
                  </a:txBody>
                  <a:tcPr marL="75273" marR="75273" marT="37636" marB="37636" anchor="ctr">
                    <a:solidFill>
                      <a:schemeClr val="bg2"/>
                    </a:solidFill>
                  </a:tcPr>
                </a:tc>
                <a:extLst>
                  <a:ext uri="{0D108BD9-81ED-4DB2-BD59-A6C34878D82A}">
                    <a16:rowId xmlns:a16="http://schemas.microsoft.com/office/drawing/2014/main" val="3668990144"/>
                  </a:ext>
                </a:extLst>
              </a:tr>
              <a:tr h="76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latin typeface="+mn-lt"/>
                          <a:ea typeface="+mn-ea"/>
                          <a:cs typeface="+mn-cs"/>
                        </a:rPr>
                        <a:t>Module 3</a:t>
                      </a:r>
                      <a:r>
                        <a:rPr lang="en-US" sz="2400" kern="1200" dirty="0">
                          <a:solidFill>
                            <a:schemeClr val="tx1"/>
                          </a:solidFill>
                          <a:latin typeface="+mn-lt"/>
                          <a:ea typeface="+mn-ea"/>
                          <a:cs typeface="+mn-cs"/>
                        </a:rPr>
                        <a:t>: Code Demo &amp; Course Project Work</a:t>
                      </a:r>
                    </a:p>
                  </a:txBody>
                  <a:tcPr marL="75273" marR="75273" marT="37636" marB="37636" anchor="ctr">
                    <a:solidFill>
                      <a:schemeClr val="bg1"/>
                    </a:solidFill>
                  </a:tcPr>
                </a:tc>
                <a:extLst>
                  <a:ext uri="{0D108BD9-81ED-4DB2-BD59-A6C34878D82A}">
                    <a16:rowId xmlns:a16="http://schemas.microsoft.com/office/drawing/2014/main" val="3822700226"/>
                  </a:ext>
                </a:extLst>
              </a:tr>
              <a:tr h="76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2"/>
                          </a:solidFill>
                          <a:latin typeface="+mn-lt"/>
                          <a:ea typeface="+mn-ea"/>
                          <a:cs typeface="+mn-cs"/>
                        </a:rPr>
                        <a:t>Module 4</a:t>
                      </a:r>
                      <a:r>
                        <a:rPr lang="en-US" sz="2400" kern="1200" dirty="0">
                          <a:solidFill>
                            <a:schemeClr val="tx2"/>
                          </a:solidFill>
                          <a:latin typeface="+mn-lt"/>
                          <a:ea typeface="+mn-ea"/>
                          <a:cs typeface="+mn-cs"/>
                        </a:rPr>
                        <a:t>: Solution Walkthrough &amp; Advanced AutoGluon</a:t>
                      </a:r>
                    </a:p>
                  </a:txBody>
                  <a:tcPr marL="75273" marR="75273" marT="37636" marB="37636" anchor="ctr">
                    <a:solidFill>
                      <a:schemeClr val="bg2"/>
                    </a:solidFill>
                  </a:tcPr>
                </a:tc>
                <a:extLst>
                  <a:ext uri="{0D108BD9-81ED-4DB2-BD59-A6C34878D82A}">
                    <a16:rowId xmlns:a16="http://schemas.microsoft.com/office/drawing/2014/main" val="158054142"/>
                  </a:ext>
                </a:extLst>
              </a:tr>
              <a:tr h="763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1200" cap="none" spc="0" normalizeH="0" baseline="0" noProof="0" dirty="0">
                          <a:ln>
                            <a:noFill/>
                          </a:ln>
                          <a:solidFill>
                            <a:schemeClr val="tx1"/>
                          </a:solidFill>
                          <a:effectLst/>
                          <a:uLnTx/>
                          <a:uFillTx/>
                          <a:latin typeface="+mn-lt"/>
                          <a:ea typeface="+mn-ea"/>
                          <a:cs typeface="+mn-cs"/>
                        </a:rPr>
                        <a:t>Module 5</a:t>
                      </a:r>
                      <a:r>
                        <a:rPr kumimoji="0" lang="en-US" sz="2400" u="none" strike="noStrike" kern="1200" cap="none" spc="0" normalizeH="0" baseline="0" noProof="0" dirty="0">
                          <a:ln>
                            <a:noFill/>
                          </a:ln>
                          <a:solidFill>
                            <a:schemeClr val="tx1"/>
                          </a:solidFill>
                          <a:effectLst/>
                          <a:uLnTx/>
                          <a:uFillTx/>
                          <a:latin typeface="+mn-lt"/>
                          <a:ea typeface="+mn-ea"/>
                          <a:cs typeface="+mn-cs"/>
                        </a:rPr>
                        <a:t>: Identifying Machine Learning Opportunities</a:t>
                      </a:r>
                    </a:p>
                  </a:txBody>
                  <a:tcPr marL="75273" marR="75273" marT="37636" marB="37636" anchor="ctr">
                    <a:solidFill>
                      <a:schemeClr val="bg1"/>
                    </a:solidFill>
                  </a:tcPr>
                </a:tc>
                <a:extLst>
                  <a:ext uri="{0D108BD9-81ED-4DB2-BD59-A6C34878D82A}">
                    <a16:rowId xmlns:a16="http://schemas.microsoft.com/office/drawing/2014/main" val="2961219201"/>
                  </a:ext>
                </a:extLst>
              </a:tr>
            </a:tbl>
          </a:graphicData>
        </a:graphic>
      </p:graphicFrame>
    </p:spTree>
    <p:extLst>
      <p:ext uri="{BB962C8B-B14F-4D97-AF65-F5344CB8AC3E}">
        <p14:creationId xmlns:p14="http://schemas.microsoft.com/office/powerpoint/2010/main" val="3067865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30212A1F-B198-CB4D-96ED-F8B4FE486F52}"/>
              </a:ext>
            </a:extLst>
          </p:cNvPr>
          <p:cNvSpPr/>
          <p:nvPr/>
        </p:nvSpPr>
        <p:spPr>
          <a:xfrm>
            <a:off x="6519997" y="2021184"/>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9" name="Straight Connector 78">
            <a:extLst>
              <a:ext uri="{FF2B5EF4-FFF2-40B4-BE49-F238E27FC236}">
                <a16:creationId xmlns:a16="http://schemas.microsoft.com/office/drawing/2014/main" id="{FF1EFD28-F26E-9E48-9777-D6B5C57D637F}"/>
              </a:ext>
            </a:extLst>
          </p:cNvPr>
          <p:cNvCxnSpPr>
            <a:cxnSpLocks/>
            <a:stCxn id="83" idx="2"/>
            <a:endCxn id="81" idx="0"/>
          </p:cNvCxnSpPr>
          <p:nvPr/>
        </p:nvCxnSpPr>
        <p:spPr>
          <a:xfrm flipH="1">
            <a:off x="3001265" y="3033688"/>
            <a:ext cx="1072015" cy="713520"/>
          </a:xfrm>
          <a:prstGeom prst="line">
            <a:avLst/>
          </a:prstGeom>
          <a:solidFill>
            <a:schemeClr val="tx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A145779-0831-4345-A2E8-257CBC49C46B}"/>
              </a:ext>
            </a:extLst>
          </p:cNvPr>
          <p:cNvCxnSpPr>
            <a:cxnSpLocks/>
            <a:stCxn id="83" idx="2"/>
            <a:endCxn id="82" idx="0"/>
          </p:cNvCxnSpPr>
          <p:nvPr/>
        </p:nvCxnSpPr>
        <p:spPr>
          <a:xfrm>
            <a:off x="4073280" y="3033688"/>
            <a:ext cx="1127826"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1" name="Rounded Rectangle 80">
            <a:extLst>
              <a:ext uri="{FF2B5EF4-FFF2-40B4-BE49-F238E27FC236}">
                <a16:creationId xmlns:a16="http://schemas.microsoft.com/office/drawing/2014/main" id="{4D0E3CC0-3FBB-8E4C-A167-755CA3574145}"/>
              </a:ext>
            </a:extLst>
          </p:cNvPr>
          <p:cNvSpPr/>
          <p:nvPr/>
        </p:nvSpPr>
        <p:spPr>
          <a:xfrm>
            <a:off x="2120316" y="3747208"/>
            <a:ext cx="1761898"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2" name="Rounded Rectangle 81">
            <a:extLst>
              <a:ext uri="{FF2B5EF4-FFF2-40B4-BE49-F238E27FC236}">
                <a16:creationId xmlns:a16="http://schemas.microsoft.com/office/drawing/2014/main" id="{69F8A7AE-37B5-124C-8C56-E032252BCA0F}"/>
              </a:ext>
            </a:extLst>
          </p:cNvPr>
          <p:cNvSpPr/>
          <p:nvPr/>
        </p:nvSpPr>
        <p:spPr>
          <a:xfrm>
            <a:off x="4320156" y="3762853"/>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3" name="Rounded Rectangle 82">
            <a:extLst>
              <a:ext uri="{FF2B5EF4-FFF2-40B4-BE49-F238E27FC236}">
                <a16:creationId xmlns:a16="http://schemas.microsoft.com/office/drawing/2014/main" id="{CA5E66D7-F12D-4045-8653-E8A8DD8F55A2}"/>
              </a:ext>
            </a:extLst>
          </p:cNvPr>
          <p:cNvSpPr/>
          <p:nvPr/>
        </p:nvSpPr>
        <p:spPr>
          <a:xfrm>
            <a:off x="2526237" y="2002795"/>
            <a:ext cx="3094086" cy="103089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cxnSp>
        <p:nvCxnSpPr>
          <p:cNvPr id="85" name="Straight Connector 84">
            <a:extLst>
              <a:ext uri="{FF2B5EF4-FFF2-40B4-BE49-F238E27FC236}">
                <a16:creationId xmlns:a16="http://schemas.microsoft.com/office/drawing/2014/main" id="{C3A5293C-870F-134A-9CA2-3E95C74C40E1}"/>
              </a:ext>
            </a:extLst>
          </p:cNvPr>
          <p:cNvCxnSpPr>
            <a:cxnSpLocks/>
            <a:stCxn id="78" idx="2"/>
            <a:endCxn id="87" idx="0"/>
          </p:cNvCxnSpPr>
          <p:nvPr/>
        </p:nvCxnSpPr>
        <p:spPr>
          <a:xfrm>
            <a:off x="8067040" y="3052077"/>
            <a:ext cx="0" cy="729165"/>
          </a:xfrm>
          <a:prstGeom prst="line">
            <a:avLst/>
          </a:prstGeom>
          <a:solidFill>
            <a:schemeClr val="tx1"/>
          </a:solidFill>
          <a:ln w="12700">
            <a:solidFill>
              <a:schemeClr val="accent1"/>
            </a:solidFill>
          </a:ln>
        </p:spPr>
        <p:style>
          <a:lnRef idx="3">
            <a:schemeClr val="accent1"/>
          </a:lnRef>
          <a:fillRef idx="0">
            <a:schemeClr val="accent1"/>
          </a:fillRef>
          <a:effectRef idx="2">
            <a:schemeClr val="accent1"/>
          </a:effectRef>
          <a:fontRef idx="minor">
            <a:schemeClr val="tx1"/>
          </a:fontRef>
        </p:style>
      </p:cxnSp>
      <p:sp>
        <p:nvSpPr>
          <p:cNvPr id="87" name="Rounded Rectangle 86">
            <a:extLst>
              <a:ext uri="{FF2B5EF4-FFF2-40B4-BE49-F238E27FC236}">
                <a16:creationId xmlns:a16="http://schemas.microsoft.com/office/drawing/2014/main" id="{07AFCDA6-5332-454A-9BC6-2B524B54209B}"/>
              </a:ext>
            </a:extLst>
          </p:cNvPr>
          <p:cNvSpPr/>
          <p:nvPr/>
        </p:nvSpPr>
        <p:spPr>
          <a:xfrm>
            <a:off x="7186090" y="3781242"/>
            <a:ext cx="1761899" cy="804462"/>
          </a:xfrm>
          <a:prstGeom prst="roundRect">
            <a:avLst/>
          </a:prstGeom>
          <a:solidFill>
            <a:schemeClr val="bg1">
              <a:lumMod val="95000"/>
            </a:schemeClr>
          </a:solidFill>
          <a:ln>
            <a:solidFill>
              <a:srgbClr val="87878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400" b="1"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BDB1AE66-AE35-A040-98C0-AC8FFD0BE221}"/>
              </a:ext>
            </a:extLst>
          </p:cNvPr>
          <p:cNvSpPr>
            <a:spLocks noGrp="1"/>
          </p:cNvSpPr>
          <p:nvPr>
            <p:ph type="title"/>
          </p:nvPr>
        </p:nvSpPr>
        <p:spPr/>
        <p:txBody>
          <a:bodyPr>
            <a:normAutofit/>
          </a:bodyPr>
          <a:lstStyle/>
          <a:p>
            <a:r>
              <a:rPr lang="en-US" dirty="0"/>
              <a:t>Supervised vs. Unsupervised Learning</a:t>
            </a:r>
          </a:p>
        </p:txBody>
      </p:sp>
      <p:sp>
        <p:nvSpPr>
          <p:cNvPr id="21" name="TextBox 20">
            <a:extLst>
              <a:ext uri="{FF2B5EF4-FFF2-40B4-BE49-F238E27FC236}">
                <a16:creationId xmlns:a16="http://schemas.microsoft.com/office/drawing/2014/main" id="{E6E6C181-5318-A748-B9D5-63DB11587845}"/>
              </a:ext>
            </a:extLst>
          </p:cNvPr>
          <p:cNvSpPr txBox="1"/>
          <p:nvPr/>
        </p:nvSpPr>
        <p:spPr>
          <a:xfrm>
            <a:off x="7186087" y="4812135"/>
            <a:ext cx="2714640" cy="1077218"/>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PCA</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K-Means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3" name="Left Bracket 22">
            <a:extLst>
              <a:ext uri="{FF2B5EF4-FFF2-40B4-BE49-F238E27FC236}">
                <a16:creationId xmlns:a16="http://schemas.microsoft.com/office/drawing/2014/main" id="{8B5CA5AF-EA90-3247-A9C3-49AAFA1ED313}"/>
              </a:ext>
            </a:extLst>
          </p:cNvPr>
          <p:cNvSpPr/>
          <p:nvPr/>
        </p:nvSpPr>
        <p:spPr>
          <a:xfrm>
            <a:off x="1595569" y="4812135"/>
            <a:ext cx="80149" cy="1323439"/>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E92E842-6518-154F-82CF-19372D9E8E3F}"/>
              </a:ext>
            </a:extLst>
          </p:cNvPr>
          <p:cNvSpPr txBox="1"/>
          <p:nvPr/>
        </p:nvSpPr>
        <p:spPr>
          <a:xfrm rot="16200000">
            <a:off x="145736" y="4820167"/>
            <a:ext cx="1292662" cy="1315192"/>
          </a:xfrm>
          <a:prstGeom prst="rect">
            <a:avLst/>
          </a:prstGeom>
          <a:noFill/>
        </p:spPr>
        <p:txBody>
          <a:bodyPr vert="vert" wrap="square" rtlCol="0" anchor="ctr">
            <a:spAutoFit/>
          </a:bodyPr>
          <a:lstStyle/>
          <a:p>
            <a:pPr algn="r"/>
            <a:r>
              <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ML Algorithms</a:t>
            </a:r>
          </a:p>
        </p:txBody>
      </p:sp>
      <p:sp>
        <p:nvSpPr>
          <p:cNvPr id="25" name="Left Bracket 24">
            <a:extLst>
              <a:ext uri="{FF2B5EF4-FFF2-40B4-BE49-F238E27FC236}">
                <a16:creationId xmlns:a16="http://schemas.microsoft.com/office/drawing/2014/main" id="{6C285A05-F607-0C4A-969D-84DE5CFF4E55}"/>
              </a:ext>
            </a:extLst>
          </p:cNvPr>
          <p:cNvSpPr/>
          <p:nvPr/>
        </p:nvSpPr>
        <p:spPr>
          <a:xfrm rot="10800000">
            <a:off x="10229257" y="4812135"/>
            <a:ext cx="103435" cy="1323439"/>
          </a:xfrm>
          <a:prstGeom prst="lef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2BBA5CDC-E220-A342-AE02-BF39010D7035}"/>
              </a:ext>
            </a:extLst>
          </p:cNvPr>
          <p:cNvSpPr txBox="1"/>
          <p:nvPr/>
        </p:nvSpPr>
        <p:spPr>
          <a:xfrm>
            <a:off x="1842611" y="4812135"/>
            <a:ext cx="2477545"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27" name="TextBox 26">
            <a:extLst>
              <a:ext uri="{FF2B5EF4-FFF2-40B4-BE49-F238E27FC236}">
                <a16:creationId xmlns:a16="http://schemas.microsoft.com/office/drawing/2014/main" id="{C9453040-4839-424D-9103-FD4AD79CC8BE}"/>
              </a:ext>
            </a:extLst>
          </p:cNvPr>
          <p:cNvSpPr txBox="1"/>
          <p:nvPr/>
        </p:nvSpPr>
        <p:spPr>
          <a:xfrm>
            <a:off x="4200028" y="4812135"/>
            <a:ext cx="2760004" cy="1323439"/>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4038111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a:xfrm>
            <a:off x="1524000" y="3519790"/>
            <a:ext cx="9144000" cy="748095"/>
          </a:xfrm>
        </p:spPr>
        <p:txBody>
          <a:bodyPr/>
          <a:lstStyle/>
          <a:p>
            <a:r>
              <a:rPr lang="en-US" dirty="0"/>
              <a:t>Supervised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t>Day One ML – Module 1</a:t>
            </a:r>
          </a:p>
        </p:txBody>
      </p:sp>
    </p:spTree>
    <p:extLst>
      <p:ext uri="{BB962C8B-B14F-4D97-AF65-F5344CB8AC3E}">
        <p14:creationId xmlns:p14="http://schemas.microsoft.com/office/powerpoint/2010/main" val="2919966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E2EAC-1A64-744E-8115-ECEC4D4CF8B9}"/>
              </a:ext>
            </a:extLst>
          </p:cNvPr>
          <p:cNvSpPr>
            <a:spLocks noGrp="1"/>
          </p:cNvSpPr>
          <p:nvPr>
            <p:ph type="title"/>
          </p:nvPr>
        </p:nvSpPr>
        <p:spPr/>
        <p:txBody>
          <a:bodyPr/>
          <a:lstStyle/>
          <a:p>
            <a:r>
              <a:rPr lang="en-US" dirty="0"/>
              <a:t>Supervised Learning: Regression</a:t>
            </a:r>
          </a:p>
        </p:txBody>
      </p:sp>
      <p:grpSp>
        <p:nvGrpSpPr>
          <p:cNvPr id="124" name="Group 123">
            <a:extLst>
              <a:ext uri="{FF2B5EF4-FFF2-40B4-BE49-F238E27FC236}">
                <a16:creationId xmlns:a16="http://schemas.microsoft.com/office/drawing/2014/main" id="{C581FC6E-63B6-D345-9766-AA56B310C5E4}"/>
              </a:ext>
            </a:extLst>
          </p:cNvPr>
          <p:cNvGrpSpPr/>
          <p:nvPr/>
        </p:nvGrpSpPr>
        <p:grpSpPr>
          <a:xfrm>
            <a:off x="830941" y="1541629"/>
            <a:ext cx="3961739" cy="2564520"/>
            <a:chOff x="1874885" y="1506898"/>
            <a:chExt cx="3961739" cy="2564520"/>
          </a:xfrm>
        </p:grpSpPr>
        <p:cxnSp>
          <p:nvCxnSpPr>
            <p:cNvPr id="125" name="Straight Connector 124">
              <a:extLst>
                <a:ext uri="{FF2B5EF4-FFF2-40B4-BE49-F238E27FC236}">
                  <a16:creationId xmlns:a16="http://schemas.microsoft.com/office/drawing/2014/main" id="{AABAFEC5-6E7A-B04F-956E-D7553C7787DE}"/>
                </a:ext>
              </a:extLst>
            </p:cNvPr>
            <p:cNvCxnSpPr>
              <a:cxnSpLocks/>
              <a:stCxn id="129" idx="2"/>
              <a:endCxn id="127" idx="0"/>
            </p:cNvCxnSpPr>
            <p:nvPr/>
          </p:nvCxnSpPr>
          <p:spPr>
            <a:xfrm flipH="1">
              <a:off x="2755834" y="2537791"/>
              <a:ext cx="1072015" cy="713520"/>
            </a:xfrm>
            <a:prstGeom prst="line">
              <a:avLst/>
            </a:prstGeom>
            <a:solidFill>
              <a:schemeClr val="tx1"/>
            </a:solidFill>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BB8B6B9-07A4-0E46-8DB9-B24B524D497F}"/>
                </a:ext>
              </a:extLst>
            </p:cNvPr>
            <p:cNvCxnSpPr>
              <a:cxnSpLocks/>
              <a:stCxn id="129" idx="2"/>
              <a:endCxn id="128" idx="0"/>
            </p:cNvCxnSpPr>
            <p:nvPr/>
          </p:nvCxnSpPr>
          <p:spPr>
            <a:xfrm>
              <a:off x="3827849" y="2537791"/>
              <a:ext cx="1127826" cy="729165"/>
            </a:xfrm>
            <a:prstGeom prst="line">
              <a:avLst/>
            </a:prstGeom>
            <a:solidFill>
              <a:schemeClr val="tx1"/>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356855D0-0611-6E42-8239-4D8BDC0FE6C4}"/>
                </a:ext>
              </a:extLst>
            </p:cNvPr>
            <p:cNvSpPr/>
            <p:nvPr/>
          </p:nvSpPr>
          <p:spPr>
            <a:xfrm>
              <a:off x="1874885" y="3251311"/>
              <a:ext cx="1761898"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28" name="Rounded Rectangle 127">
              <a:extLst>
                <a:ext uri="{FF2B5EF4-FFF2-40B4-BE49-F238E27FC236}">
                  <a16:creationId xmlns:a16="http://schemas.microsoft.com/office/drawing/2014/main" id="{C2917686-EE59-9B4E-91D6-5CB8634670AF}"/>
                </a:ext>
              </a:extLst>
            </p:cNvPr>
            <p:cNvSpPr/>
            <p:nvPr/>
          </p:nvSpPr>
          <p:spPr>
            <a:xfrm>
              <a:off x="4074725" y="3266956"/>
              <a:ext cx="1761899" cy="8044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29" name="Rounded Rectangle 128">
              <a:extLst>
                <a:ext uri="{FF2B5EF4-FFF2-40B4-BE49-F238E27FC236}">
                  <a16:creationId xmlns:a16="http://schemas.microsoft.com/office/drawing/2014/main" id="{9872FD22-D582-1F47-81F1-9A69E132EC0B}"/>
                </a:ext>
              </a:extLst>
            </p:cNvPr>
            <p:cNvSpPr/>
            <p:nvPr/>
          </p:nvSpPr>
          <p:spPr>
            <a:xfrm>
              <a:off x="2280806" y="1506898"/>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pSp>
      <p:sp>
        <p:nvSpPr>
          <p:cNvPr id="64" name="TextBox 63">
            <a:extLst>
              <a:ext uri="{FF2B5EF4-FFF2-40B4-BE49-F238E27FC236}">
                <a16:creationId xmlns:a16="http://schemas.microsoft.com/office/drawing/2014/main" id="{57B0813D-04CB-694E-B644-D8C024CF1C43}"/>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5" name="TextBox 64">
            <a:extLst>
              <a:ext uri="{FF2B5EF4-FFF2-40B4-BE49-F238E27FC236}">
                <a16:creationId xmlns:a16="http://schemas.microsoft.com/office/drawing/2014/main" id="{7F7D6578-4171-C14A-AED0-3B0068960DE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66" name="Left Bracket 65">
            <a:extLst>
              <a:ext uri="{FF2B5EF4-FFF2-40B4-BE49-F238E27FC236}">
                <a16:creationId xmlns:a16="http://schemas.microsoft.com/office/drawing/2014/main" id="{691EA736-BD22-B843-96EE-284CE0945454}"/>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Left Bracket 66">
            <a:extLst>
              <a:ext uri="{FF2B5EF4-FFF2-40B4-BE49-F238E27FC236}">
                <a16:creationId xmlns:a16="http://schemas.microsoft.com/office/drawing/2014/main" id="{0C524235-13D6-4F4E-9F6B-5C826E6A9F4D}"/>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68" name="Content Placeholder 1">
            <a:extLst>
              <a:ext uri="{FF2B5EF4-FFF2-40B4-BE49-F238E27FC236}">
                <a16:creationId xmlns:a16="http://schemas.microsoft.com/office/drawing/2014/main" id="{67D5B98B-0593-8F46-A7F8-B39B19381431}"/>
              </a:ext>
            </a:extLst>
          </p:cNvPr>
          <p:cNvGraphicFramePr>
            <a:graphicFrameLocks/>
          </p:cNvGraphicFramePr>
          <p:nvPr>
            <p:extLst>
              <p:ext uri="{D42A27DB-BD31-4B8C-83A1-F6EECF244321}">
                <p14:modId xmlns:p14="http://schemas.microsoft.com/office/powerpoint/2010/main" val="970757418"/>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 [$]</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grpSp>
        <p:nvGrpSpPr>
          <p:cNvPr id="2" name="Group 1">
            <a:extLst>
              <a:ext uri="{FF2B5EF4-FFF2-40B4-BE49-F238E27FC236}">
                <a16:creationId xmlns:a16="http://schemas.microsoft.com/office/drawing/2014/main" id="{D76ABF2A-2EF9-204C-AA93-1F13992096F7}"/>
              </a:ext>
            </a:extLst>
          </p:cNvPr>
          <p:cNvGrpSpPr/>
          <p:nvPr/>
        </p:nvGrpSpPr>
        <p:grpSpPr>
          <a:xfrm>
            <a:off x="6088796" y="1772822"/>
            <a:ext cx="5131562" cy="1928858"/>
            <a:chOff x="6088796" y="1677572"/>
            <a:chExt cx="5131562" cy="1928858"/>
          </a:xfrm>
        </p:grpSpPr>
        <p:grpSp>
          <p:nvGrpSpPr>
            <p:cNvPr id="84" name="Group 83">
              <a:extLst>
                <a:ext uri="{FF2B5EF4-FFF2-40B4-BE49-F238E27FC236}">
                  <a16:creationId xmlns:a16="http://schemas.microsoft.com/office/drawing/2014/main" id="{45F6C644-B218-4949-AACF-3CF0F2F89035}"/>
                </a:ext>
              </a:extLst>
            </p:cNvPr>
            <p:cNvGrpSpPr/>
            <p:nvPr/>
          </p:nvGrpSpPr>
          <p:grpSpPr>
            <a:xfrm>
              <a:off x="6488099" y="1707288"/>
              <a:ext cx="4138063" cy="1745627"/>
              <a:chOff x="6488099" y="1707288"/>
              <a:chExt cx="4138063" cy="1745627"/>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a:cxnSpLocks/>
              </p:cNvCxnSpPr>
              <p:nvPr/>
            </p:nvCxnSpPr>
            <p:spPr>
              <a:xfrm flipV="1">
                <a:off x="6488099" y="1934677"/>
                <a:ext cx="4138063" cy="1484064"/>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grpSp>
        <p:sp>
          <p:nvSpPr>
            <p:cNvPr id="6" name="Rectangle 5">
              <a:extLst>
                <a:ext uri="{FF2B5EF4-FFF2-40B4-BE49-F238E27FC236}">
                  <a16:creationId xmlns:a16="http://schemas.microsoft.com/office/drawing/2014/main" id="{5AFF8569-1008-7C4F-B6D0-E54EDAAE9C43}"/>
                </a:ext>
              </a:extLst>
            </p:cNvPr>
            <p:cNvSpPr/>
            <p:nvPr/>
          </p:nvSpPr>
          <p:spPr>
            <a:xfrm rot="16200000">
              <a:off x="5761142" y="2262332"/>
              <a:ext cx="102464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 [$]</a:t>
              </a:r>
            </a:p>
          </p:txBody>
        </p:sp>
        <p:cxnSp>
          <p:nvCxnSpPr>
            <p:cNvPr id="71" name="Straight Connector 70">
              <a:extLst>
                <a:ext uri="{FF2B5EF4-FFF2-40B4-BE49-F238E27FC236}">
                  <a16:creationId xmlns:a16="http://schemas.microsoft.com/office/drawing/2014/main" id="{6B647383-1D33-9F43-A3B6-B50CCF1D0E9A}"/>
                </a:ext>
              </a:extLst>
            </p:cNvPr>
            <p:cNvCxnSpPr/>
            <p:nvPr/>
          </p:nvCxnSpPr>
          <p:spPr>
            <a:xfrm>
              <a:off x="6479367" y="3587144"/>
              <a:ext cx="4740991"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39E708F-7138-654C-8F5A-F06BE65A1AD9}"/>
                </a:ext>
              </a:extLst>
            </p:cNvPr>
            <p:cNvSpPr/>
            <p:nvPr/>
          </p:nvSpPr>
          <p:spPr>
            <a:xfrm>
              <a:off x="10167798" y="3288354"/>
              <a:ext cx="942202" cy="318076"/>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cxnSp>
          <p:nvCxnSpPr>
            <p:cNvPr id="74" name="Straight Connector 73">
              <a:extLst>
                <a:ext uri="{FF2B5EF4-FFF2-40B4-BE49-F238E27FC236}">
                  <a16:creationId xmlns:a16="http://schemas.microsoft.com/office/drawing/2014/main" id="{80B8FD27-0CAD-4540-9A98-CB8F87B1119C}"/>
                </a:ext>
              </a:extLst>
            </p:cNvPr>
            <p:cNvCxnSpPr/>
            <p:nvPr/>
          </p:nvCxnSpPr>
          <p:spPr>
            <a:xfrm flipV="1">
              <a:off x="6479367" y="1677572"/>
              <a:ext cx="0" cy="192087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D4480AD2-3C6F-4E4D-9D02-8736D2530841}"/>
              </a:ext>
            </a:extLst>
          </p:cNvPr>
          <p:cNvSpPr/>
          <p:nvPr/>
        </p:nvSpPr>
        <p:spPr>
          <a:xfrm>
            <a:off x="5986041" y="4428900"/>
            <a:ext cx="1284884" cy="167840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TextBox 56">
            <a:extLst>
              <a:ext uri="{FF2B5EF4-FFF2-40B4-BE49-F238E27FC236}">
                <a16:creationId xmlns:a16="http://schemas.microsoft.com/office/drawing/2014/main" id="{854620C5-AB3E-7C4E-8B8E-092AD214F6FA}"/>
              </a:ext>
            </a:extLst>
          </p:cNvPr>
          <p:cNvSpPr txBox="1"/>
          <p:nvPr/>
        </p:nvSpPr>
        <p:spPr>
          <a:xfrm>
            <a:off x="496877" y="4252205"/>
            <a:ext cx="2533903"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sp>
        <p:nvSpPr>
          <p:cNvPr id="58" name="TextBox 57">
            <a:extLst>
              <a:ext uri="{FF2B5EF4-FFF2-40B4-BE49-F238E27FC236}">
                <a16:creationId xmlns:a16="http://schemas.microsoft.com/office/drawing/2014/main" id="{0CDDC19F-E6F5-074D-B301-207030EA153A}"/>
              </a:ext>
            </a:extLst>
          </p:cNvPr>
          <p:cNvSpPr txBox="1"/>
          <p:nvPr/>
        </p:nvSpPr>
        <p:spPr>
          <a:xfrm>
            <a:off x="2871046" y="4252205"/>
            <a:ext cx="279565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3161267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A6478A-7542-C34B-B6F5-90A32B1C029D}"/>
              </a:ext>
            </a:extLst>
          </p:cNvPr>
          <p:cNvSpPr>
            <a:spLocks noGrp="1"/>
          </p:cNvSpPr>
          <p:nvPr>
            <p:ph type="title"/>
          </p:nvPr>
        </p:nvSpPr>
        <p:spPr/>
        <p:txBody>
          <a:bodyPr/>
          <a:lstStyle/>
          <a:p>
            <a:r>
              <a:rPr lang="en-US" dirty="0"/>
              <a:t>Supervised Learning: Classification</a:t>
            </a:r>
          </a:p>
        </p:txBody>
      </p:sp>
      <p:cxnSp>
        <p:nvCxnSpPr>
          <p:cNvPr id="106" name="Straight Connector 105">
            <a:extLst>
              <a:ext uri="{FF2B5EF4-FFF2-40B4-BE49-F238E27FC236}">
                <a16:creationId xmlns:a16="http://schemas.microsoft.com/office/drawing/2014/main" id="{4D366D02-E52B-A341-B154-AF0A315BF07A}"/>
              </a:ext>
            </a:extLst>
          </p:cNvPr>
          <p:cNvCxnSpPr>
            <a:cxnSpLocks/>
            <a:stCxn id="110" idx="2"/>
            <a:endCxn id="108" idx="0"/>
          </p:cNvCxnSpPr>
          <p:nvPr/>
        </p:nvCxnSpPr>
        <p:spPr>
          <a:xfrm flipH="1">
            <a:off x="1711890" y="2572522"/>
            <a:ext cx="1072015" cy="713520"/>
          </a:xfrm>
          <a:prstGeom prst="line">
            <a:avLst/>
          </a:prstGeom>
          <a:solidFill>
            <a:schemeClr val="tx1"/>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44799D-1F62-6848-A9B8-9517792B1FDC}"/>
              </a:ext>
            </a:extLst>
          </p:cNvPr>
          <p:cNvCxnSpPr>
            <a:cxnSpLocks/>
            <a:stCxn id="110" idx="2"/>
            <a:endCxn id="109" idx="0"/>
          </p:cNvCxnSpPr>
          <p:nvPr/>
        </p:nvCxnSpPr>
        <p:spPr>
          <a:xfrm>
            <a:off x="2783905" y="2572522"/>
            <a:ext cx="1127826" cy="729165"/>
          </a:xfrm>
          <a:prstGeom prst="line">
            <a:avLst/>
          </a:prstGeom>
          <a:ln>
            <a:solidFill>
              <a:schemeClr val="accent4"/>
            </a:solidFill>
          </a:ln>
        </p:spPr>
        <p:style>
          <a:lnRef idx="1">
            <a:schemeClr val="accent3"/>
          </a:lnRef>
          <a:fillRef idx="0">
            <a:schemeClr val="accent3"/>
          </a:fillRef>
          <a:effectRef idx="0">
            <a:schemeClr val="accent3"/>
          </a:effectRef>
          <a:fontRef idx="minor">
            <a:schemeClr val="tx1"/>
          </a:fontRef>
        </p:style>
      </p:cxnSp>
      <p:sp>
        <p:nvSpPr>
          <p:cNvPr id="108" name="Rounded Rectangle 107">
            <a:extLst>
              <a:ext uri="{FF2B5EF4-FFF2-40B4-BE49-F238E27FC236}">
                <a16:creationId xmlns:a16="http://schemas.microsoft.com/office/drawing/2014/main" id="{10071BD1-EF9F-E14E-8BC5-D0BD95A2290C}"/>
              </a:ext>
            </a:extLst>
          </p:cNvPr>
          <p:cNvSpPr/>
          <p:nvPr/>
        </p:nvSpPr>
        <p:spPr>
          <a:xfrm>
            <a:off x="830941" y="3286042"/>
            <a:ext cx="1761898" cy="804462"/>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7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09" name="Rounded Rectangle 108">
            <a:extLst>
              <a:ext uri="{FF2B5EF4-FFF2-40B4-BE49-F238E27FC236}">
                <a16:creationId xmlns:a16="http://schemas.microsoft.com/office/drawing/2014/main" id="{660A3CB5-FE09-7D4E-A7B0-40B2E58A5D7F}"/>
              </a:ext>
            </a:extLst>
          </p:cNvPr>
          <p:cNvSpPr/>
          <p:nvPr/>
        </p:nvSpPr>
        <p:spPr>
          <a:xfrm>
            <a:off x="3030781" y="330168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10" name="Rounded Rectangle 109">
            <a:extLst>
              <a:ext uri="{FF2B5EF4-FFF2-40B4-BE49-F238E27FC236}">
                <a16:creationId xmlns:a16="http://schemas.microsoft.com/office/drawing/2014/main" id="{DC2C6564-01AF-3E43-97A2-C035CC18070E}"/>
              </a:ext>
            </a:extLst>
          </p:cNvPr>
          <p:cNvSpPr/>
          <p:nvPr/>
        </p:nvSpPr>
        <p:spPr>
          <a:xfrm>
            <a:off x="1236862" y="1541629"/>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121" name="TextBox 120">
            <a:extLst>
              <a:ext uri="{FF2B5EF4-FFF2-40B4-BE49-F238E27FC236}">
                <a16:creationId xmlns:a16="http://schemas.microsoft.com/office/drawing/2014/main" id="{43D7F898-7CD4-3145-A376-13E003F29F2C}"/>
              </a:ext>
            </a:extLst>
          </p:cNvPr>
          <p:cNvSpPr txBox="1"/>
          <p:nvPr/>
        </p:nvSpPr>
        <p:spPr>
          <a:xfrm>
            <a:off x="496877" y="4252205"/>
            <a:ext cx="253390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Linear Regression</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marL="285750" indent="-285750">
              <a:buFont typeface="Arial" panose="020B0604020202020204" pitchFamily="34" charset="0"/>
              <a:buChar char="•"/>
            </a:pPr>
            <a:r>
              <a:rPr lang="en-US" sz="16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solidFill>
                  <a:schemeClr val="bg1">
                    <a:lumMod val="75000"/>
                  </a:schemeClr>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22" name="TextBox 121">
            <a:extLst>
              <a:ext uri="{FF2B5EF4-FFF2-40B4-BE49-F238E27FC236}">
                <a16:creationId xmlns:a16="http://schemas.microsoft.com/office/drawing/2014/main" id="{224D0EEC-E0DA-FE47-B89F-5E9E73EC2603}"/>
              </a:ext>
            </a:extLst>
          </p:cNvPr>
          <p:cNvSpPr txBox="1"/>
          <p:nvPr/>
        </p:nvSpPr>
        <p:spPr>
          <a:xfrm>
            <a:off x="2871046" y="4252205"/>
            <a:ext cx="2795657" cy="1323439"/>
          </a:xfrm>
          <a:prstGeom prst="rect">
            <a:avLst/>
          </a:prstGeom>
          <a:noFill/>
        </p:spPr>
        <p:txBody>
          <a:bodyPr wrap="square" rtlCol="0">
            <a:spAutoFit/>
          </a:bodyPr>
          <a:lstStyle/>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Support Vector Machine</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K-Nearest Neighbors</a:t>
            </a:r>
          </a:p>
          <a:p>
            <a:pPr indent="-285750">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Neural Nets</a:t>
            </a:r>
          </a:p>
          <a:p>
            <a:pPr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Decision Trees</a:t>
            </a:r>
          </a:p>
          <a:p>
            <a:r>
              <a:rPr lang="en-US" sz="16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25" name="Group 124">
            <a:extLst>
              <a:ext uri="{FF2B5EF4-FFF2-40B4-BE49-F238E27FC236}">
                <a16:creationId xmlns:a16="http://schemas.microsoft.com/office/drawing/2014/main" id="{E5B7F917-9AE4-4448-9A9B-35EC708C3339}"/>
              </a:ext>
            </a:extLst>
          </p:cNvPr>
          <p:cNvGrpSpPr/>
          <p:nvPr/>
        </p:nvGrpSpPr>
        <p:grpSpPr>
          <a:xfrm>
            <a:off x="6088634" y="1772823"/>
            <a:ext cx="5605563" cy="1928858"/>
            <a:chOff x="6088328" y="1569976"/>
            <a:chExt cx="5838522" cy="2239684"/>
          </a:xfrm>
        </p:grpSpPr>
        <p:sp>
          <p:nvSpPr>
            <p:cNvPr id="126" name="Rectangle 125">
              <a:extLst>
                <a:ext uri="{FF2B5EF4-FFF2-40B4-BE49-F238E27FC236}">
                  <a16:creationId xmlns:a16="http://schemas.microsoft.com/office/drawing/2014/main" id="{651B8686-20DD-994D-8A51-4D9C47F9E470}"/>
                </a:ext>
              </a:extLst>
            </p:cNvPr>
            <p:cNvSpPr/>
            <p:nvPr/>
          </p:nvSpPr>
          <p:spPr>
            <a:xfrm>
              <a:off x="10108096" y="1787566"/>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127" name="Donut 126">
              <a:extLst>
                <a:ext uri="{FF2B5EF4-FFF2-40B4-BE49-F238E27FC236}">
                  <a16:creationId xmlns:a16="http://schemas.microsoft.com/office/drawing/2014/main" id="{2DC467DD-0893-7F49-8EC4-A45CD93E2625}"/>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8" name="Donut 127">
              <a:extLst>
                <a:ext uri="{FF2B5EF4-FFF2-40B4-BE49-F238E27FC236}">
                  <a16:creationId xmlns:a16="http://schemas.microsoft.com/office/drawing/2014/main" id="{9A6D76B4-E59B-934B-9A18-3D52AA4FC9FE}"/>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Donut 128">
              <a:extLst>
                <a:ext uri="{FF2B5EF4-FFF2-40B4-BE49-F238E27FC236}">
                  <a16:creationId xmlns:a16="http://schemas.microsoft.com/office/drawing/2014/main" id="{34E281AA-96F9-F94D-9466-3D4968AD9219}"/>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Donut 129">
              <a:extLst>
                <a:ext uri="{FF2B5EF4-FFF2-40B4-BE49-F238E27FC236}">
                  <a16:creationId xmlns:a16="http://schemas.microsoft.com/office/drawing/2014/main" id="{6F362813-9697-DE47-9B76-7A4CF20CA70B}"/>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1" name="Donut 130">
              <a:extLst>
                <a:ext uri="{FF2B5EF4-FFF2-40B4-BE49-F238E27FC236}">
                  <a16:creationId xmlns:a16="http://schemas.microsoft.com/office/drawing/2014/main" id="{E625C0EF-D40A-FF47-90A2-2D647E9A8828}"/>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2" name="Donut 131">
              <a:extLst>
                <a:ext uri="{FF2B5EF4-FFF2-40B4-BE49-F238E27FC236}">
                  <a16:creationId xmlns:a16="http://schemas.microsoft.com/office/drawing/2014/main" id="{B0CF9A2A-502F-D045-B443-F92319BBBE5A}"/>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3" name="Donut 132">
              <a:extLst>
                <a:ext uri="{FF2B5EF4-FFF2-40B4-BE49-F238E27FC236}">
                  <a16:creationId xmlns:a16="http://schemas.microsoft.com/office/drawing/2014/main" id="{B09C6B9B-E45D-3845-A800-042016BBA27F}"/>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4" name="Donut 133">
              <a:extLst>
                <a:ext uri="{FF2B5EF4-FFF2-40B4-BE49-F238E27FC236}">
                  <a16:creationId xmlns:a16="http://schemas.microsoft.com/office/drawing/2014/main" id="{830081DA-F087-5541-A896-0FB1121FC45D}"/>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5" name="Donut 134">
              <a:extLst>
                <a:ext uri="{FF2B5EF4-FFF2-40B4-BE49-F238E27FC236}">
                  <a16:creationId xmlns:a16="http://schemas.microsoft.com/office/drawing/2014/main" id="{F1BEDD9A-A81E-084F-AD4D-21E93F808EB4}"/>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6" name="Donut 135">
              <a:extLst>
                <a:ext uri="{FF2B5EF4-FFF2-40B4-BE49-F238E27FC236}">
                  <a16:creationId xmlns:a16="http://schemas.microsoft.com/office/drawing/2014/main" id="{25B0BCCE-325F-254E-8590-61340F53C6D4}"/>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7" name="Flowchart: Connector 42">
              <a:extLst>
                <a:ext uri="{FF2B5EF4-FFF2-40B4-BE49-F238E27FC236}">
                  <a16:creationId xmlns:a16="http://schemas.microsoft.com/office/drawing/2014/main" id="{35F07B4D-DF58-F341-966D-63D4B044C55A}"/>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8" name="Donut 137">
              <a:extLst>
                <a:ext uri="{FF2B5EF4-FFF2-40B4-BE49-F238E27FC236}">
                  <a16:creationId xmlns:a16="http://schemas.microsoft.com/office/drawing/2014/main" id="{B7ED13D3-19B0-4944-9493-142933302D87}"/>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9" name="Flowchart: Connector 84">
              <a:extLst>
                <a:ext uri="{FF2B5EF4-FFF2-40B4-BE49-F238E27FC236}">
                  <a16:creationId xmlns:a16="http://schemas.microsoft.com/office/drawing/2014/main" id="{164E9EEF-0369-EE4D-9BE7-4FDA8EBD3291}"/>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0" name="Flowchart: Connector 85">
              <a:extLst>
                <a:ext uri="{FF2B5EF4-FFF2-40B4-BE49-F238E27FC236}">
                  <a16:creationId xmlns:a16="http://schemas.microsoft.com/office/drawing/2014/main" id="{00688266-2A75-A245-949A-FD0CB5193224}"/>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1" name="Donut 140">
              <a:extLst>
                <a:ext uri="{FF2B5EF4-FFF2-40B4-BE49-F238E27FC236}">
                  <a16:creationId xmlns:a16="http://schemas.microsoft.com/office/drawing/2014/main" id="{1056F2A1-D230-E349-B909-A7350FE7EF0F}"/>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2" name="Flowchart: Connector 85">
              <a:extLst>
                <a:ext uri="{FF2B5EF4-FFF2-40B4-BE49-F238E27FC236}">
                  <a16:creationId xmlns:a16="http://schemas.microsoft.com/office/drawing/2014/main" id="{33C47BAF-411D-FE4A-B2D7-DB1067B4E567}"/>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3" name="Flowchart: Connector 85">
              <a:extLst>
                <a:ext uri="{FF2B5EF4-FFF2-40B4-BE49-F238E27FC236}">
                  <a16:creationId xmlns:a16="http://schemas.microsoft.com/office/drawing/2014/main" id="{EE650B9E-5945-ED4C-A159-09486A865B8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Donut 143">
              <a:extLst>
                <a:ext uri="{FF2B5EF4-FFF2-40B4-BE49-F238E27FC236}">
                  <a16:creationId xmlns:a16="http://schemas.microsoft.com/office/drawing/2014/main" id="{4D30BBFF-6D9F-4546-8241-4A7D01A52BBE}"/>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5" name="Donut 144">
              <a:extLst>
                <a:ext uri="{FF2B5EF4-FFF2-40B4-BE49-F238E27FC236}">
                  <a16:creationId xmlns:a16="http://schemas.microsoft.com/office/drawing/2014/main" id="{88C2CAB5-12D6-7E47-B4B1-7A486F788C84}"/>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6" name="Donut 145">
              <a:extLst>
                <a:ext uri="{FF2B5EF4-FFF2-40B4-BE49-F238E27FC236}">
                  <a16:creationId xmlns:a16="http://schemas.microsoft.com/office/drawing/2014/main" id="{30A25D14-4269-0841-9F5F-9CD78922051A}"/>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7" name="Donut 146">
              <a:extLst>
                <a:ext uri="{FF2B5EF4-FFF2-40B4-BE49-F238E27FC236}">
                  <a16:creationId xmlns:a16="http://schemas.microsoft.com/office/drawing/2014/main" id="{25D96A88-10D1-9846-9353-07479B2E79E4}"/>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8" name="Donut 147">
              <a:extLst>
                <a:ext uri="{FF2B5EF4-FFF2-40B4-BE49-F238E27FC236}">
                  <a16:creationId xmlns:a16="http://schemas.microsoft.com/office/drawing/2014/main" id="{5509257C-7FEB-1444-B425-080A11BA0D9C}"/>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Donut 148">
              <a:extLst>
                <a:ext uri="{FF2B5EF4-FFF2-40B4-BE49-F238E27FC236}">
                  <a16:creationId xmlns:a16="http://schemas.microsoft.com/office/drawing/2014/main" id="{E3F7F0ED-CA99-B84D-B0E2-D68A3A0D8829}"/>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0" name="Donut 149">
              <a:extLst>
                <a:ext uri="{FF2B5EF4-FFF2-40B4-BE49-F238E27FC236}">
                  <a16:creationId xmlns:a16="http://schemas.microsoft.com/office/drawing/2014/main" id="{2A0FAE9E-C8A8-1D41-A4A0-D70981DC66D1}"/>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Donut 150">
              <a:extLst>
                <a:ext uri="{FF2B5EF4-FFF2-40B4-BE49-F238E27FC236}">
                  <a16:creationId xmlns:a16="http://schemas.microsoft.com/office/drawing/2014/main" id="{62A01FF6-9614-2146-8948-CB8F140A8E04}"/>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2" name="Straight Connector 151">
              <a:extLst>
                <a:ext uri="{FF2B5EF4-FFF2-40B4-BE49-F238E27FC236}">
                  <a16:creationId xmlns:a16="http://schemas.microsoft.com/office/drawing/2014/main" id="{9AE378EE-554B-3B4E-917E-70400A5D3989}"/>
                </a:ext>
              </a:extLst>
            </p:cNvPr>
            <p:cNvCxnSpPr>
              <a:cxnSpLocks/>
            </p:cNvCxnSpPr>
            <p:nvPr/>
          </p:nvCxnSpPr>
          <p:spPr>
            <a:xfrm>
              <a:off x="8385404" y="2577227"/>
              <a:ext cx="1143" cy="1211614"/>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3" name="Donut 152">
              <a:extLst>
                <a:ext uri="{FF2B5EF4-FFF2-40B4-BE49-F238E27FC236}">
                  <a16:creationId xmlns:a16="http://schemas.microsoft.com/office/drawing/2014/main" id="{2162749B-5DA2-FF4E-9964-BB93972797B7}"/>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Flowchart: Connector 42">
              <a:extLst>
                <a:ext uri="{FF2B5EF4-FFF2-40B4-BE49-F238E27FC236}">
                  <a16:creationId xmlns:a16="http://schemas.microsoft.com/office/drawing/2014/main" id="{5E7AFC3A-534F-B844-858A-65C1695D12BD}"/>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Flowchart: Connector 42">
              <a:extLst>
                <a:ext uri="{FF2B5EF4-FFF2-40B4-BE49-F238E27FC236}">
                  <a16:creationId xmlns:a16="http://schemas.microsoft.com/office/drawing/2014/main" id="{E05514B2-8329-0342-9191-CE9EA0A8F58B}"/>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6" name="Flowchart: Connector 42">
              <a:extLst>
                <a:ext uri="{FF2B5EF4-FFF2-40B4-BE49-F238E27FC236}">
                  <a16:creationId xmlns:a16="http://schemas.microsoft.com/office/drawing/2014/main" id="{B9143F38-1121-7442-A910-BEFF5C7FD43D}"/>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Flowchart: Connector 42">
              <a:extLst>
                <a:ext uri="{FF2B5EF4-FFF2-40B4-BE49-F238E27FC236}">
                  <a16:creationId xmlns:a16="http://schemas.microsoft.com/office/drawing/2014/main" id="{7B5E0A8E-972B-2046-83B5-60C6F2B8BAE7}"/>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Flowchart: Connector 42">
              <a:extLst>
                <a:ext uri="{FF2B5EF4-FFF2-40B4-BE49-F238E27FC236}">
                  <a16:creationId xmlns:a16="http://schemas.microsoft.com/office/drawing/2014/main" id="{B4422CFA-5DC0-8E4E-BB49-FFA3894B384A}"/>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Flowchart: Connector 42">
              <a:extLst>
                <a:ext uri="{FF2B5EF4-FFF2-40B4-BE49-F238E27FC236}">
                  <a16:creationId xmlns:a16="http://schemas.microsoft.com/office/drawing/2014/main" id="{6912C49E-1460-DC42-AE34-2E262D455C2C}"/>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Flowchart: Connector 42">
              <a:extLst>
                <a:ext uri="{FF2B5EF4-FFF2-40B4-BE49-F238E27FC236}">
                  <a16:creationId xmlns:a16="http://schemas.microsoft.com/office/drawing/2014/main" id="{6704B31D-FB72-2341-AEC3-B9337BA03E38}"/>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Flowchart: Connector 42">
              <a:extLst>
                <a:ext uri="{FF2B5EF4-FFF2-40B4-BE49-F238E27FC236}">
                  <a16:creationId xmlns:a16="http://schemas.microsoft.com/office/drawing/2014/main" id="{FEDBD2FF-38A2-7C4A-B191-46BF1850CC8F}"/>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Flowchart: Connector 42">
              <a:extLst>
                <a:ext uri="{FF2B5EF4-FFF2-40B4-BE49-F238E27FC236}">
                  <a16:creationId xmlns:a16="http://schemas.microsoft.com/office/drawing/2014/main" id="{367A653F-8691-0047-A273-7EDBECC08017}"/>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3" name="Flowchart: Connector 42">
              <a:extLst>
                <a:ext uri="{FF2B5EF4-FFF2-40B4-BE49-F238E27FC236}">
                  <a16:creationId xmlns:a16="http://schemas.microsoft.com/office/drawing/2014/main" id="{0BB70380-3E96-174B-87CD-30E24E8FABC4}"/>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4" name="Flowchart: Connector 84">
              <a:extLst>
                <a:ext uri="{FF2B5EF4-FFF2-40B4-BE49-F238E27FC236}">
                  <a16:creationId xmlns:a16="http://schemas.microsoft.com/office/drawing/2014/main" id="{ECA795A4-0916-A64D-AD2C-C6B0F166BF7D}"/>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5" name="Flowchart: Connector 84">
              <a:extLst>
                <a:ext uri="{FF2B5EF4-FFF2-40B4-BE49-F238E27FC236}">
                  <a16:creationId xmlns:a16="http://schemas.microsoft.com/office/drawing/2014/main" id="{B61FCDB0-F760-9E4C-AAB3-1D41BB76ABDE}"/>
                </a:ext>
              </a:extLst>
            </p:cNvPr>
            <p:cNvSpPr/>
            <p:nvPr/>
          </p:nvSpPr>
          <p:spPr>
            <a:xfrm>
              <a:off x="10231491" y="188345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Donut 165">
              <a:extLst>
                <a:ext uri="{FF2B5EF4-FFF2-40B4-BE49-F238E27FC236}">
                  <a16:creationId xmlns:a16="http://schemas.microsoft.com/office/drawing/2014/main" id="{494E1C2F-38DB-384B-8C55-7125F5D141E1}"/>
                </a:ext>
              </a:extLst>
            </p:cNvPr>
            <p:cNvSpPr/>
            <p:nvPr/>
          </p:nvSpPr>
          <p:spPr>
            <a:xfrm>
              <a:off x="10230971" y="2136885"/>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17" name="Straight Connector 216">
              <a:extLst>
                <a:ext uri="{FF2B5EF4-FFF2-40B4-BE49-F238E27FC236}">
                  <a16:creationId xmlns:a16="http://schemas.microsoft.com/office/drawing/2014/main" id="{E04FB1F3-5719-5E49-93F2-BDB4C067AFB3}"/>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877F62E-120C-594F-AC6B-982572AB260F}"/>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49AB7C8F-4FC0-A247-AF95-5F7AC3833E3D}"/>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220" name="Rectangle 219">
              <a:extLst>
                <a:ext uri="{FF2B5EF4-FFF2-40B4-BE49-F238E27FC236}">
                  <a16:creationId xmlns:a16="http://schemas.microsoft.com/office/drawing/2014/main" id="{D5A737A4-69BB-C34F-A979-70C1276180BA}"/>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cxnSp>
        <p:nvCxnSpPr>
          <p:cNvPr id="225" name="Straight Connector 224">
            <a:extLst>
              <a:ext uri="{FF2B5EF4-FFF2-40B4-BE49-F238E27FC236}">
                <a16:creationId xmlns:a16="http://schemas.microsoft.com/office/drawing/2014/main" id="{63123348-EDFE-694B-913E-65F011DCCB0D}"/>
              </a:ext>
            </a:extLst>
          </p:cNvPr>
          <p:cNvCxnSpPr>
            <a:cxnSpLocks/>
          </p:cNvCxnSpPr>
          <p:nvPr/>
        </p:nvCxnSpPr>
        <p:spPr>
          <a:xfrm flipH="1">
            <a:off x="7841508" y="2661007"/>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7F14B22-A025-7146-8E92-A9F2EDCEFE17}"/>
              </a:ext>
            </a:extLst>
          </p:cNvPr>
          <p:cNvCxnSpPr>
            <a:cxnSpLocks/>
          </p:cNvCxnSpPr>
          <p:nvPr/>
        </p:nvCxnSpPr>
        <p:spPr>
          <a:xfrm>
            <a:off x="7846912" y="1852834"/>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1A64180-8D29-DF4B-A34B-5B377E7D6591}"/>
              </a:ext>
            </a:extLst>
          </p:cNvPr>
          <p:cNvCxnSpPr>
            <a:cxnSpLocks/>
          </p:cNvCxnSpPr>
          <p:nvPr/>
        </p:nvCxnSpPr>
        <p:spPr>
          <a:xfrm flipH="1">
            <a:off x="6619301" y="189481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CCE5019-F4C0-9F43-8CF6-80ADE34DC5F9}"/>
              </a:ext>
            </a:extLst>
          </p:cNvPr>
          <p:cNvSpPr txBox="1"/>
          <p:nvPr/>
        </p:nvSpPr>
        <p:spPr>
          <a:xfrm>
            <a:off x="6310794" y="1546025"/>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230" name="TextBox 229">
            <a:extLst>
              <a:ext uri="{FF2B5EF4-FFF2-40B4-BE49-F238E27FC236}">
                <a16:creationId xmlns:a16="http://schemas.microsoft.com/office/drawing/2014/main" id="{B3648387-B07C-E14C-B6AD-BC74C11887E1}"/>
              </a:ext>
            </a:extLst>
          </p:cNvPr>
          <p:cNvSpPr txBox="1"/>
          <p:nvPr/>
        </p:nvSpPr>
        <p:spPr>
          <a:xfrm>
            <a:off x="7710807" y="1545057"/>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231" name="Straight Arrow Connector 230">
            <a:extLst>
              <a:ext uri="{FF2B5EF4-FFF2-40B4-BE49-F238E27FC236}">
                <a16:creationId xmlns:a16="http://schemas.microsoft.com/office/drawing/2014/main" id="{8C731A51-FBB7-4F49-A179-6DCAA5397825}"/>
              </a:ext>
            </a:extLst>
          </p:cNvPr>
          <p:cNvCxnSpPr>
            <a:cxnSpLocks/>
          </p:cNvCxnSpPr>
          <p:nvPr/>
        </p:nvCxnSpPr>
        <p:spPr>
          <a:xfrm>
            <a:off x="7979360" y="1894815"/>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6F670D6-1739-AE4F-87D5-57C44BA3384E}"/>
              </a:ext>
            </a:extLst>
          </p:cNvPr>
          <p:cNvSpPr txBox="1"/>
          <p:nvPr/>
        </p:nvSpPr>
        <p:spPr>
          <a:xfrm>
            <a:off x="8933632" y="3891421"/>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69" name="TextBox 68">
            <a:extLst>
              <a:ext uri="{FF2B5EF4-FFF2-40B4-BE49-F238E27FC236}">
                <a16:creationId xmlns:a16="http://schemas.microsoft.com/office/drawing/2014/main" id="{B25D8ED0-5D8E-D545-B96F-A739F71FB1AC}"/>
              </a:ext>
            </a:extLst>
          </p:cNvPr>
          <p:cNvSpPr txBox="1"/>
          <p:nvPr/>
        </p:nvSpPr>
        <p:spPr>
          <a:xfrm>
            <a:off x="6220358" y="3899668"/>
            <a:ext cx="816250" cy="399981"/>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70" name="Left Bracket 69">
            <a:extLst>
              <a:ext uri="{FF2B5EF4-FFF2-40B4-BE49-F238E27FC236}">
                <a16:creationId xmlns:a16="http://schemas.microsoft.com/office/drawing/2014/main" id="{8172067C-F447-AD4A-82B9-6CB43AA58E11}"/>
              </a:ext>
            </a:extLst>
          </p:cNvPr>
          <p:cNvSpPr/>
          <p:nvPr/>
        </p:nvSpPr>
        <p:spPr>
          <a:xfrm rot="5400000">
            <a:off x="9437441" y="2014049"/>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Left Bracket 70">
            <a:extLst>
              <a:ext uri="{FF2B5EF4-FFF2-40B4-BE49-F238E27FC236}">
                <a16:creationId xmlns:a16="http://schemas.microsoft.com/office/drawing/2014/main" id="{37149A19-6865-C24F-9982-82664D69D3FA}"/>
              </a:ext>
            </a:extLst>
          </p:cNvPr>
          <p:cNvSpPr/>
          <p:nvPr/>
        </p:nvSpPr>
        <p:spPr>
          <a:xfrm rot="5400000">
            <a:off x="6548167" y="4105308"/>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72" name="Content Placeholder 1">
            <a:extLst>
              <a:ext uri="{FF2B5EF4-FFF2-40B4-BE49-F238E27FC236}">
                <a16:creationId xmlns:a16="http://schemas.microsoft.com/office/drawing/2014/main" id="{37C6E08F-DC32-E448-A418-E7AD0765C50F}"/>
              </a:ext>
            </a:extLst>
          </p:cNvPr>
          <p:cNvGraphicFramePr>
            <a:graphicFrameLocks/>
          </p:cNvGraphicFramePr>
          <p:nvPr>
            <p:extLst>
              <p:ext uri="{D42A27DB-BD31-4B8C-83A1-F6EECF244321}">
                <p14:modId xmlns:p14="http://schemas.microsoft.com/office/powerpoint/2010/main" val="3867254761"/>
              </p:ext>
            </p:extLst>
          </p:nvPr>
        </p:nvGraphicFramePr>
        <p:xfrm>
          <a:off x="6088796" y="4531187"/>
          <a:ext cx="5825699" cy="1463040"/>
        </p:xfrm>
        <a:graphic>
          <a:graphicData uri="http://schemas.openxmlformats.org/drawingml/2006/table">
            <a:tbl>
              <a:tblPr firstRow="1" bandRow="1">
                <a:tableStyleId>{5C22544A-7EE6-4342-B048-85BDC9FD1C3A}</a:tableStyleId>
              </a:tblPr>
              <a:tblGrid>
                <a:gridCol w="1072337">
                  <a:extLst>
                    <a:ext uri="{9D8B030D-6E8A-4147-A177-3AD203B41FA5}">
                      <a16:colId xmlns:a16="http://schemas.microsoft.com/office/drawing/2014/main" val="4130866576"/>
                    </a:ext>
                  </a:extLst>
                </a:gridCol>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Fiction</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73" name="Rectangle 72">
            <a:extLst>
              <a:ext uri="{FF2B5EF4-FFF2-40B4-BE49-F238E27FC236}">
                <a16:creationId xmlns:a16="http://schemas.microsoft.com/office/drawing/2014/main" id="{17A3A1D7-79CF-CE47-A513-C8CEAC06476D}"/>
              </a:ext>
            </a:extLst>
          </p:cNvPr>
          <p:cNvSpPr/>
          <p:nvPr/>
        </p:nvSpPr>
        <p:spPr>
          <a:xfrm>
            <a:off x="5986041" y="4428900"/>
            <a:ext cx="1284884" cy="1678405"/>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5396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Unsupervised Machine Learning</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21941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vert="horz" anchor="ctr">
            <a:normAutofit/>
          </a:bodyPr>
          <a:lstStyle/>
          <a:p>
            <a:pPr>
              <a:lnSpc>
                <a:spcPct val="80000"/>
              </a:lnSpc>
            </a:pPr>
            <a:r>
              <a:rPr lang="en-US" dirty="0"/>
              <a:t>Unsupervised Learning: Clustering</a:t>
            </a:r>
          </a:p>
        </p:txBody>
      </p:sp>
      <p:sp>
        <p:nvSpPr>
          <p:cNvPr id="46" name="Rounded Rectangle 45">
            <a:extLst>
              <a:ext uri="{FF2B5EF4-FFF2-40B4-BE49-F238E27FC236}">
                <a16:creationId xmlns:a16="http://schemas.microsoft.com/office/drawing/2014/main" id="{165C1BF1-6F92-654F-AC16-65AA420A6033}"/>
              </a:ext>
            </a:extLst>
          </p:cNvPr>
          <p:cNvSpPr/>
          <p:nvPr/>
        </p:nvSpPr>
        <p:spPr>
          <a:xfrm>
            <a:off x="8037459" y="1471604"/>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1" name="Straight Connector 70">
            <a:extLst>
              <a:ext uri="{FF2B5EF4-FFF2-40B4-BE49-F238E27FC236}">
                <a16:creationId xmlns:a16="http://schemas.microsoft.com/office/drawing/2014/main" id="{0056B2A7-0734-AF47-8018-FA31470404AD}"/>
              </a:ext>
            </a:extLst>
          </p:cNvPr>
          <p:cNvCxnSpPr>
            <a:cxnSpLocks/>
            <a:stCxn id="46" idx="2"/>
            <a:endCxn id="77" idx="0"/>
          </p:cNvCxnSpPr>
          <p:nvPr/>
        </p:nvCxnSpPr>
        <p:spPr>
          <a:xfrm>
            <a:off x="9584502" y="2502497"/>
            <a:ext cx="1" cy="713520"/>
          </a:xfrm>
          <a:prstGeom prst="line">
            <a:avLst/>
          </a:prstGeom>
          <a:solidFill>
            <a:schemeClr val="tx1"/>
          </a:solidFill>
          <a:ln w="12700">
            <a:solidFill>
              <a:schemeClr val="accent3"/>
            </a:solidFill>
          </a:ln>
        </p:spPr>
        <p:style>
          <a:lnRef idx="3">
            <a:schemeClr val="accent1"/>
          </a:lnRef>
          <a:fillRef idx="0">
            <a:schemeClr val="accent1"/>
          </a:fillRef>
          <a:effectRef idx="2">
            <a:schemeClr val="accent1"/>
          </a:effectRef>
          <a:fontRef idx="minor">
            <a:schemeClr val="tx1"/>
          </a:fontRef>
        </p:style>
      </p:cxnSp>
      <p:sp>
        <p:nvSpPr>
          <p:cNvPr id="77" name="Rounded Rectangle 76">
            <a:extLst>
              <a:ext uri="{FF2B5EF4-FFF2-40B4-BE49-F238E27FC236}">
                <a16:creationId xmlns:a16="http://schemas.microsoft.com/office/drawing/2014/main" id="{CADFFE94-1C2A-E84A-8813-374673918019}"/>
              </a:ext>
            </a:extLst>
          </p:cNvPr>
          <p:cNvSpPr/>
          <p:nvPr/>
        </p:nvSpPr>
        <p:spPr>
          <a:xfrm>
            <a:off x="8703553" y="321601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TextBox 78">
            <a:extLst>
              <a:ext uri="{FF2B5EF4-FFF2-40B4-BE49-F238E27FC236}">
                <a16:creationId xmlns:a16="http://schemas.microsoft.com/office/drawing/2014/main" id="{55A201D0-F6E3-274F-8D7E-EA6874594FF3}"/>
              </a:ext>
            </a:extLst>
          </p:cNvPr>
          <p:cNvSpPr txBox="1"/>
          <p:nvPr/>
        </p:nvSpPr>
        <p:spPr>
          <a:xfrm>
            <a:off x="8429204" y="4213798"/>
            <a:ext cx="258327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PCA</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88" name="TextBox 87">
            <a:extLst>
              <a:ext uri="{FF2B5EF4-FFF2-40B4-BE49-F238E27FC236}">
                <a16:creationId xmlns:a16="http://schemas.microsoft.com/office/drawing/2014/main" id="{24C01361-B5AF-E849-A2FB-8D51A59C8DC2}"/>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0" name="Left Bracket 89">
            <a:extLst>
              <a:ext uri="{FF2B5EF4-FFF2-40B4-BE49-F238E27FC236}">
                <a16:creationId xmlns:a16="http://schemas.microsoft.com/office/drawing/2014/main" id="{CFF7BBE1-F428-B843-8BE1-7D776F4B4EC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2" name="Content Placeholder 1">
            <a:extLst>
              <a:ext uri="{FF2B5EF4-FFF2-40B4-BE49-F238E27FC236}">
                <a16:creationId xmlns:a16="http://schemas.microsoft.com/office/drawing/2014/main" id="{393A7D40-9911-DA47-A18B-C7DFC69C8DB0}"/>
              </a:ext>
            </a:extLst>
          </p:cNvPr>
          <p:cNvGraphicFramePr>
            <a:graphicFrameLocks/>
          </p:cNvGraphicFramePr>
          <p:nvPr>
            <p:extLst>
              <p:ext uri="{D42A27DB-BD31-4B8C-83A1-F6EECF244321}">
                <p14:modId xmlns:p14="http://schemas.microsoft.com/office/powerpoint/2010/main" val="2322157711"/>
              </p:ext>
            </p:extLst>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cxnSp>
        <p:nvCxnSpPr>
          <p:cNvPr id="120" name="Straight Connector 119">
            <a:extLst>
              <a:ext uri="{FF2B5EF4-FFF2-40B4-BE49-F238E27FC236}">
                <a16:creationId xmlns:a16="http://schemas.microsoft.com/office/drawing/2014/main" id="{095B532D-4F55-D740-B225-695CB7B8341F}"/>
              </a:ext>
            </a:extLst>
          </p:cNvPr>
          <p:cNvCxnSpPr/>
          <p:nvPr/>
        </p:nvCxnSpPr>
        <p:spPr>
          <a:xfrm flipV="1">
            <a:off x="895529" y="17278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83E4387-C696-4D4B-B444-85E24DF5A5DE}"/>
              </a:ext>
            </a:extLst>
          </p:cNvPr>
          <p:cNvCxnSpPr/>
          <p:nvPr/>
        </p:nvCxnSpPr>
        <p:spPr>
          <a:xfrm>
            <a:off x="892949" y="3512615"/>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A1368AC5-D592-964C-A512-74008C3FF05D}"/>
              </a:ext>
            </a:extLst>
          </p:cNvPr>
          <p:cNvSpPr/>
          <p:nvPr/>
        </p:nvSpPr>
        <p:spPr>
          <a:xfrm>
            <a:off x="4726273" y="3105644"/>
            <a:ext cx="1172116"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Days pub.</a:t>
            </a:r>
          </a:p>
        </p:txBody>
      </p:sp>
      <p:sp>
        <p:nvSpPr>
          <p:cNvPr id="123" name="Rectangle 122">
            <a:extLst>
              <a:ext uri="{FF2B5EF4-FFF2-40B4-BE49-F238E27FC236}">
                <a16:creationId xmlns:a16="http://schemas.microsoft.com/office/drawing/2014/main" id="{EA97918E-B3D7-4742-BB30-3852BE1DF1D0}"/>
              </a:ext>
            </a:extLst>
          </p:cNvPr>
          <p:cNvSpPr/>
          <p:nvPr/>
        </p:nvSpPr>
        <p:spPr>
          <a:xfrm rot="16200000">
            <a:off x="115991" y="2360230"/>
            <a:ext cx="118974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 Reviews</a:t>
            </a:r>
          </a:p>
        </p:txBody>
      </p:sp>
      <p:sp>
        <p:nvSpPr>
          <p:cNvPr id="124" name="Oval 123">
            <a:extLst>
              <a:ext uri="{FF2B5EF4-FFF2-40B4-BE49-F238E27FC236}">
                <a16:creationId xmlns:a16="http://schemas.microsoft.com/office/drawing/2014/main" id="{887AD5B9-35FD-484D-8D84-8031803E02B5}"/>
              </a:ext>
            </a:extLst>
          </p:cNvPr>
          <p:cNvSpPr>
            <a:spLocks noChangeAspect="1"/>
          </p:cNvSpPr>
          <p:nvPr/>
        </p:nvSpPr>
        <p:spPr>
          <a:xfrm>
            <a:off x="1787857" y="268804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4A83CE7-5167-A64E-82E1-8D67E5F4F8F7}"/>
              </a:ext>
            </a:extLst>
          </p:cNvPr>
          <p:cNvSpPr>
            <a:spLocks noChangeAspect="1"/>
          </p:cNvSpPr>
          <p:nvPr/>
        </p:nvSpPr>
        <p:spPr>
          <a:xfrm>
            <a:off x="2076736" y="277220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9D0A1655-1501-7142-A9A0-3A2B892CDC7D}"/>
              </a:ext>
            </a:extLst>
          </p:cNvPr>
          <p:cNvSpPr>
            <a:spLocks noChangeAspect="1"/>
          </p:cNvSpPr>
          <p:nvPr/>
        </p:nvSpPr>
        <p:spPr>
          <a:xfrm>
            <a:off x="1642279" y="2883659"/>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E4F9C6E-023F-AF4F-8CEC-98B53D3DF0BD}"/>
              </a:ext>
            </a:extLst>
          </p:cNvPr>
          <p:cNvSpPr>
            <a:spLocks noChangeAspect="1"/>
          </p:cNvSpPr>
          <p:nvPr/>
        </p:nvSpPr>
        <p:spPr>
          <a:xfrm>
            <a:off x="1303358" y="225813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19E7945F-38C4-074A-ABCF-CD495B0A9872}"/>
              </a:ext>
            </a:extLst>
          </p:cNvPr>
          <p:cNvSpPr>
            <a:spLocks noChangeAspect="1"/>
          </p:cNvSpPr>
          <p:nvPr/>
        </p:nvSpPr>
        <p:spPr>
          <a:xfrm>
            <a:off x="1483054" y="232864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23C04C1-C76A-D448-BECF-D2C8516863BB}"/>
              </a:ext>
            </a:extLst>
          </p:cNvPr>
          <p:cNvSpPr>
            <a:spLocks noChangeAspect="1"/>
          </p:cNvSpPr>
          <p:nvPr/>
        </p:nvSpPr>
        <p:spPr>
          <a:xfrm>
            <a:off x="1266961" y="1948780"/>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8431378-3AF7-B440-B654-256D97531BB1}"/>
              </a:ext>
            </a:extLst>
          </p:cNvPr>
          <p:cNvSpPr>
            <a:spLocks noChangeAspect="1"/>
          </p:cNvSpPr>
          <p:nvPr/>
        </p:nvSpPr>
        <p:spPr>
          <a:xfrm>
            <a:off x="1446657" y="211482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51522708-6CA3-8345-9C06-C69A67F6090C}"/>
              </a:ext>
            </a:extLst>
          </p:cNvPr>
          <p:cNvSpPr>
            <a:spLocks noChangeAspect="1"/>
          </p:cNvSpPr>
          <p:nvPr/>
        </p:nvSpPr>
        <p:spPr>
          <a:xfrm>
            <a:off x="1585409" y="2035212"/>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50A21EFD-AEF1-C94E-A159-7F71E4B30A04}"/>
              </a:ext>
            </a:extLst>
          </p:cNvPr>
          <p:cNvSpPr>
            <a:spLocks noChangeAspect="1"/>
          </p:cNvSpPr>
          <p:nvPr/>
        </p:nvSpPr>
        <p:spPr>
          <a:xfrm>
            <a:off x="2299646" y="292687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BF82079-7AC9-0744-BDA2-5D0939D36852}"/>
              </a:ext>
            </a:extLst>
          </p:cNvPr>
          <p:cNvSpPr>
            <a:spLocks noChangeAspect="1"/>
          </p:cNvSpPr>
          <p:nvPr/>
        </p:nvSpPr>
        <p:spPr>
          <a:xfrm>
            <a:off x="2574878" y="3120219"/>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4883EE2-3AA4-7E46-8FEE-B225E923C65D}"/>
              </a:ext>
            </a:extLst>
          </p:cNvPr>
          <p:cNvSpPr>
            <a:spLocks noChangeAspect="1"/>
          </p:cNvSpPr>
          <p:nvPr/>
        </p:nvSpPr>
        <p:spPr>
          <a:xfrm>
            <a:off x="2618095" y="289048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7B0AA5D-EA22-8D4C-9564-3EF4AE95C5AE}"/>
              </a:ext>
            </a:extLst>
          </p:cNvPr>
          <p:cNvSpPr>
            <a:spLocks noChangeAspect="1"/>
          </p:cNvSpPr>
          <p:nvPr/>
        </p:nvSpPr>
        <p:spPr>
          <a:xfrm>
            <a:off x="2743199" y="2701685"/>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2D3B9740-404E-D64E-A354-5B8446FA66B2}"/>
              </a:ext>
            </a:extLst>
          </p:cNvPr>
          <p:cNvSpPr>
            <a:spLocks noChangeAspect="1"/>
          </p:cNvSpPr>
          <p:nvPr/>
        </p:nvSpPr>
        <p:spPr>
          <a:xfrm>
            <a:off x="2881951" y="2935973"/>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4E7A4072-1518-CE44-8897-FB6A19209D34}"/>
              </a:ext>
            </a:extLst>
          </p:cNvPr>
          <p:cNvSpPr>
            <a:spLocks noChangeAspect="1"/>
          </p:cNvSpPr>
          <p:nvPr/>
        </p:nvSpPr>
        <p:spPr>
          <a:xfrm>
            <a:off x="3059375" y="2772197"/>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1EF5E8A-0340-AF4F-BB62-6AADA560556E}"/>
              </a:ext>
            </a:extLst>
          </p:cNvPr>
          <p:cNvSpPr>
            <a:spLocks noChangeAspect="1"/>
          </p:cNvSpPr>
          <p:nvPr/>
        </p:nvSpPr>
        <p:spPr>
          <a:xfrm>
            <a:off x="2431574" y="264936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FC9BA3D3-AB8B-4C4C-8418-3537D780E5CD}"/>
              </a:ext>
            </a:extLst>
          </p:cNvPr>
          <p:cNvSpPr>
            <a:spLocks noChangeAspect="1"/>
          </p:cNvSpPr>
          <p:nvPr/>
        </p:nvSpPr>
        <p:spPr>
          <a:xfrm>
            <a:off x="3512027" y="2760822"/>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007C196-B45B-AD43-A60D-C2C94931A89E}"/>
              </a:ext>
            </a:extLst>
          </p:cNvPr>
          <p:cNvSpPr>
            <a:spLocks noChangeAspect="1"/>
          </p:cNvSpPr>
          <p:nvPr/>
        </p:nvSpPr>
        <p:spPr>
          <a:xfrm>
            <a:off x="3582539" y="30087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F0FB967-5373-3744-A8F3-9AC63BC3454C}"/>
              </a:ext>
            </a:extLst>
          </p:cNvPr>
          <p:cNvSpPr>
            <a:spLocks noChangeAspect="1"/>
          </p:cNvSpPr>
          <p:nvPr/>
        </p:nvSpPr>
        <p:spPr>
          <a:xfrm>
            <a:off x="3789531" y="317480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E14DC528-2292-0742-B39A-32B9D3FCE318}"/>
              </a:ext>
            </a:extLst>
          </p:cNvPr>
          <p:cNvSpPr>
            <a:spLocks noChangeAspect="1"/>
          </p:cNvSpPr>
          <p:nvPr/>
        </p:nvSpPr>
        <p:spPr>
          <a:xfrm>
            <a:off x="3928283" y="2904121"/>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237FE636-23A4-AA4B-B91E-B4B72C545CCC}"/>
              </a:ext>
            </a:extLst>
          </p:cNvPr>
          <p:cNvSpPr>
            <a:spLocks noChangeAspect="1"/>
          </p:cNvSpPr>
          <p:nvPr/>
        </p:nvSpPr>
        <p:spPr>
          <a:xfrm>
            <a:off x="4012443" y="264708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DD08E73-C064-3E40-B7EF-063E7A0A0B6A}"/>
              </a:ext>
            </a:extLst>
          </p:cNvPr>
          <p:cNvSpPr>
            <a:spLocks noChangeAspect="1"/>
          </p:cNvSpPr>
          <p:nvPr/>
        </p:nvSpPr>
        <p:spPr>
          <a:xfrm>
            <a:off x="3741761" y="279948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752C4B2-FF4B-824F-BBCD-8E2247A5FF06}"/>
              </a:ext>
            </a:extLst>
          </p:cNvPr>
          <p:cNvSpPr>
            <a:spLocks noChangeAspect="1"/>
          </p:cNvSpPr>
          <p:nvPr/>
        </p:nvSpPr>
        <p:spPr>
          <a:xfrm>
            <a:off x="3894161" y="252880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44346BBA-A4BE-9242-940C-2CB4DCEC9632}"/>
              </a:ext>
            </a:extLst>
          </p:cNvPr>
          <p:cNvSpPr>
            <a:spLocks noChangeAspect="1"/>
          </p:cNvSpPr>
          <p:nvPr/>
        </p:nvSpPr>
        <p:spPr>
          <a:xfrm>
            <a:off x="4196689" y="26675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0C514B0-B944-474B-988E-3C4762E937D1}"/>
              </a:ext>
            </a:extLst>
          </p:cNvPr>
          <p:cNvSpPr>
            <a:spLocks noChangeAspect="1"/>
          </p:cNvSpPr>
          <p:nvPr/>
        </p:nvSpPr>
        <p:spPr>
          <a:xfrm>
            <a:off x="4349089" y="2819958"/>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C1CB46B0-EDD8-D045-ACC5-FACA4241DCC3}"/>
              </a:ext>
            </a:extLst>
          </p:cNvPr>
          <p:cNvSpPr>
            <a:spLocks noChangeAspect="1"/>
          </p:cNvSpPr>
          <p:nvPr/>
        </p:nvSpPr>
        <p:spPr>
          <a:xfrm>
            <a:off x="4296770" y="242644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466D4CD-6032-604F-998B-EFFD9EDE7003}"/>
              </a:ext>
            </a:extLst>
          </p:cNvPr>
          <p:cNvSpPr>
            <a:spLocks noChangeAspect="1"/>
          </p:cNvSpPr>
          <p:nvPr/>
        </p:nvSpPr>
        <p:spPr>
          <a:xfrm>
            <a:off x="4476466" y="2360480"/>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CB573D2-8A14-C44C-8045-AE321C3BC913}"/>
              </a:ext>
            </a:extLst>
          </p:cNvPr>
          <p:cNvSpPr>
            <a:spLocks noChangeAspect="1"/>
          </p:cNvSpPr>
          <p:nvPr/>
        </p:nvSpPr>
        <p:spPr>
          <a:xfrm>
            <a:off x="4449170" y="2578846"/>
            <a:ext cx="91440" cy="9144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3621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vert="horz" anchor="ctr">
            <a:normAutofit/>
          </a:bodyPr>
          <a:lstStyle/>
          <a:p>
            <a:pPr>
              <a:lnSpc>
                <a:spcPct val="80000"/>
              </a:lnSpc>
            </a:pPr>
            <a:r>
              <a:rPr lang="en-US" dirty="0"/>
              <a:t>Unsupervised Learning: Clustering</a:t>
            </a:r>
          </a:p>
        </p:txBody>
      </p:sp>
      <p:sp>
        <p:nvSpPr>
          <p:cNvPr id="75" name="Rounded Rectangle 74">
            <a:extLst>
              <a:ext uri="{FF2B5EF4-FFF2-40B4-BE49-F238E27FC236}">
                <a16:creationId xmlns:a16="http://schemas.microsoft.com/office/drawing/2014/main" id="{60681291-1BE6-6241-BAF5-33E79F9A13F8}"/>
              </a:ext>
            </a:extLst>
          </p:cNvPr>
          <p:cNvSpPr/>
          <p:nvPr/>
        </p:nvSpPr>
        <p:spPr>
          <a:xfrm>
            <a:off x="8037459" y="1471604"/>
            <a:ext cx="3094086" cy="1030893"/>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cxnSp>
        <p:nvCxnSpPr>
          <p:cNvPr id="76" name="Straight Connector 75">
            <a:extLst>
              <a:ext uri="{FF2B5EF4-FFF2-40B4-BE49-F238E27FC236}">
                <a16:creationId xmlns:a16="http://schemas.microsoft.com/office/drawing/2014/main" id="{8C81A59D-B19C-434F-BC3B-2DC4DB70A306}"/>
              </a:ext>
            </a:extLst>
          </p:cNvPr>
          <p:cNvCxnSpPr>
            <a:cxnSpLocks/>
            <a:stCxn id="75" idx="2"/>
            <a:endCxn id="77" idx="0"/>
          </p:cNvCxnSpPr>
          <p:nvPr/>
        </p:nvCxnSpPr>
        <p:spPr>
          <a:xfrm>
            <a:off x="9584502" y="2502497"/>
            <a:ext cx="1" cy="713520"/>
          </a:xfrm>
          <a:prstGeom prst="line">
            <a:avLst/>
          </a:prstGeom>
          <a:solidFill>
            <a:schemeClr val="tx1"/>
          </a:solidFill>
          <a:ln w="12700">
            <a:solidFill>
              <a:schemeClr val="accent3"/>
            </a:solidFill>
          </a:ln>
        </p:spPr>
        <p:style>
          <a:lnRef idx="3">
            <a:schemeClr val="accent1"/>
          </a:lnRef>
          <a:fillRef idx="0">
            <a:schemeClr val="accent1"/>
          </a:fillRef>
          <a:effectRef idx="2">
            <a:schemeClr val="accent1"/>
          </a:effectRef>
          <a:fontRef idx="minor">
            <a:schemeClr val="tx1"/>
          </a:fontRef>
        </p:style>
      </p:cxnSp>
      <p:sp>
        <p:nvSpPr>
          <p:cNvPr id="77" name="Rounded Rectangle 76">
            <a:extLst>
              <a:ext uri="{FF2B5EF4-FFF2-40B4-BE49-F238E27FC236}">
                <a16:creationId xmlns:a16="http://schemas.microsoft.com/office/drawing/2014/main" id="{268471AD-FDC2-8242-A653-401D24F9431F}"/>
              </a:ext>
            </a:extLst>
          </p:cNvPr>
          <p:cNvSpPr/>
          <p:nvPr/>
        </p:nvSpPr>
        <p:spPr>
          <a:xfrm>
            <a:off x="8703553" y="3216017"/>
            <a:ext cx="1761899" cy="804462"/>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endPar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TextBox 77">
            <a:extLst>
              <a:ext uri="{FF2B5EF4-FFF2-40B4-BE49-F238E27FC236}">
                <a16:creationId xmlns:a16="http://schemas.microsoft.com/office/drawing/2014/main" id="{0FCC201F-9EB7-B944-8E6F-B68E5581B9F2}"/>
              </a:ext>
            </a:extLst>
          </p:cNvPr>
          <p:cNvSpPr txBox="1"/>
          <p:nvPr/>
        </p:nvSpPr>
        <p:spPr>
          <a:xfrm>
            <a:off x="8429204" y="4213798"/>
            <a:ext cx="2583273"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PCA</a:t>
            </a:r>
          </a:p>
          <a:p>
            <a:pPr marL="285750" indent="-285750">
              <a:buFont typeface="Arial" panose="020B0604020202020204" pitchFamily="34" charset="0"/>
              <a:buChar char="•"/>
            </a:pPr>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a:p>
            <a:r>
              <a:rPr lang="en-US" sz="16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cxnSp>
        <p:nvCxnSpPr>
          <p:cNvPr id="49" name="Straight Connector 48">
            <a:extLst>
              <a:ext uri="{FF2B5EF4-FFF2-40B4-BE49-F238E27FC236}">
                <a16:creationId xmlns:a16="http://schemas.microsoft.com/office/drawing/2014/main" id="{1B47C96A-AD62-6B4B-BC1A-0B46FBAEBE57}"/>
              </a:ext>
            </a:extLst>
          </p:cNvPr>
          <p:cNvCxnSpPr/>
          <p:nvPr/>
        </p:nvCxnSpPr>
        <p:spPr>
          <a:xfrm flipV="1">
            <a:off x="895529" y="17278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292DB5-4AB5-D04A-82D9-D195A6823721}"/>
              </a:ext>
            </a:extLst>
          </p:cNvPr>
          <p:cNvCxnSpPr/>
          <p:nvPr/>
        </p:nvCxnSpPr>
        <p:spPr>
          <a:xfrm>
            <a:off x="892949" y="3512615"/>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D946964-8AF2-0C4F-8E1A-C7ECA21D9EDC}"/>
              </a:ext>
            </a:extLst>
          </p:cNvPr>
          <p:cNvSpPr/>
          <p:nvPr/>
        </p:nvSpPr>
        <p:spPr>
          <a:xfrm>
            <a:off x="4726273" y="3105644"/>
            <a:ext cx="1172116"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Days pub.</a:t>
            </a:r>
          </a:p>
        </p:txBody>
      </p:sp>
      <p:sp>
        <p:nvSpPr>
          <p:cNvPr id="71" name="Rectangle 70">
            <a:extLst>
              <a:ext uri="{FF2B5EF4-FFF2-40B4-BE49-F238E27FC236}">
                <a16:creationId xmlns:a16="http://schemas.microsoft.com/office/drawing/2014/main" id="{88FEDB47-265B-3A47-A411-0FDF392DE417}"/>
              </a:ext>
            </a:extLst>
          </p:cNvPr>
          <p:cNvSpPr/>
          <p:nvPr/>
        </p:nvSpPr>
        <p:spPr>
          <a:xfrm rot="16200000">
            <a:off x="115991" y="2360230"/>
            <a:ext cx="118974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 Reviews</a:t>
            </a:r>
          </a:p>
        </p:txBody>
      </p:sp>
      <p:sp>
        <p:nvSpPr>
          <p:cNvPr id="79" name="TextBox 78">
            <a:extLst>
              <a:ext uri="{FF2B5EF4-FFF2-40B4-BE49-F238E27FC236}">
                <a16:creationId xmlns:a16="http://schemas.microsoft.com/office/drawing/2014/main" id="{76E3F571-69CF-4541-A6E6-E01F3ACDE42B}"/>
              </a:ext>
            </a:extLst>
          </p:cNvPr>
          <p:cNvSpPr txBox="1"/>
          <p:nvPr/>
        </p:nvSpPr>
        <p:spPr>
          <a:xfrm>
            <a:off x="2609673" y="3946403"/>
            <a:ext cx="1178221" cy="399877"/>
          </a:xfrm>
          <a:prstGeom prst="rect">
            <a:avLst/>
          </a:prstGeom>
          <a:noFill/>
        </p:spPr>
        <p:txBody>
          <a:bodyPr wrap="none" rtlCol="0">
            <a:spAutoFit/>
          </a:bodyPr>
          <a:lstStyle/>
          <a:p>
            <a:pPr algn="ct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4" name="Left Bracket 93">
            <a:extLst>
              <a:ext uri="{FF2B5EF4-FFF2-40B4-BE49-F238E27FC236}">
                <a16:creationId xmlns:a16="http://schemas.microsoft.com/office/drawing/2014/main" id="{A47080D6-5EA6-3847-B839-BC6FB0460B3F}"/>
              </a:ext>
            </a:extLst>
          </p:cNvPr>
          <p:cNvSpPr/>
          <p:nvPr/>
        </p:nvSpPr>
        <p:spPr>
          <a:xfrm rot="5400000">
            <a:off x="3113482" y="2069031"/>
            <a:ext cx="170602" cy="474099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95" name="Content Placeholder 1">
            <a:extLst>
              <a:ext uri="{FF2B5EF4-FFF2-40B4-BE49-F238E27FC236}">
                <a16:creationId xmlns:a16="http://schemas.microsoft.com/office/drawing/2014/main" id="{0203C4B0-9973-AD4D-A80D-2EE53E6FADAF}"/>
              </a:ext>
            </a:extLst>
          </p:cNvPr>
          <p:cNvGraphicFramePr>
            <a:graphicFrameLocks/>
          </p:cNvGraphicFramePr>
          <p:nvPr>
            <p:extLst>
              <p:ext uri="{D42A27DB-BD31-4B8C-83A1-F6EECF244321}">
                <p14:modId xmlns:p14="http://schemas.microsoft.com/office/powerpoint/2010/main" val="4227011452"/>
              </p:ext>
            </p:extLst>
          </p:nvPr>
        </p:nvGraphicFramePr>
        <p:xfrm>
          <a:off x="822102" y="4586169"/>
          <a:ext cx="4753362" cy="1463040"/>
        </p:xfrm>
        <a:graphic>
          <a:graphicData uri="http://schemas.openxmlformats.org/drawingml/2006/table">
            <a:tbl>
              <a:tblPr firstRow="1" bandRow="1">
                <a:tableStyleId>{5C22544A-7EE6-4342-B048-85BDC9FD1C3A}</a:tableStyleId>
              </a:tblPr>
              <a:tblGrid>
                <a:gridCol w="1004291">
                  <a:extLst>
                    <a:ext uri="{9D8B030D-6E8A-4147-A177-3AD203B41FA5}">
                      <a16:colId xmlns:a16="http://schemas.microsoft.com/office/drawing/2014/main" val="2682145629"/>
                    </a:ext>
                  </a:extLst>
                </a:gridCol>
                <a:gridCol w="1265179">
                  <a:extLst>
                    <a:ext uri="{9D8B030D-6E8A-4147-A177-3AD203B41FA5}">
                      <a16:colId xmlns:a16="http://schemas.microsoft.com/office/drawing/2014/main" val="2873927588"/>
                    </a:ext>
                  </a:extLst>
                </a:gridCol>
                <a:gridCol w="1255594">
                  <a:extLst>
                    <a:ext uri="{9D8B030D-6E8A-4147-A177-3AD203B41FA5}">
                      <a16:colId xmlns:a16="http://schemas.microsoft.com/office/drawing/2014/main" val="1435554708"/>
                    </a:ext>
                  </a:extLst>
                </a:gridCol>
                <a:gridCol w="1228298">
                  <a:extLst>
                    <a:ext uri="{9D8B030D-6E8A-4147-A177-3AD203B41FA5}">
                      <a16:colId xmlns:a16="http://schemas.microsoft.com/office/drawing/2014/main" val="690385074"/>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Pages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Days pub.</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Language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 Reviews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320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210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400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98" name="Rectangle 97">
            <a:extLst>
              <a:ext uri="{FF2B5EF4-FFF2-40B4-BE49-F238E27FC236}">
                <a16:creationId xmlns:a16="http://schemas.microsoft.com/office/drawing/2014/main" id="{F2546CE9-CF70-0A47-AD33-4C91A26F52EE}"/>
              </a:ext>
            </a:extLst>
          </p:cNvPr>
          <p:cNvSpPr>
            <a:spLocks noChangeAspect="1"/>
          </p:cNvSpPr>
          <p:nvPr/>
        </p:nvSpPr>
        <p:spPr>
          <a:xfrm>
            <a:off x="1787857" y="2688041"/>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425AE486-5FD9-4A4F-97EC-B636CF4FB959}"/>
              </a:ext>
            </a:extLst>
          </p:cNvPr>
          <p:cNvSpPr>
            <a:spLocks noChangeAspect="1"/>
          </p:cNvSpPr>
          <p:nvPr/>
        </p:nvSpPr>
        <p:spPr>
          <a:xfrm>
            <a:off x="2076736" y="2772203"/>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50340656-B3C8-0140-A69D-89080C12EB34}"/>
              </a:ext>
            </a:extLst>
          </p:cNvPr>
          <p:cNvSpPr>
            <a:spLocks noChangeAspect="1"/>
          </p:cNvSpPr>
          <p:nvPr/>
        </p:nvSpPr>
        <p:spPr>
          <a:xfrm>
            <a:off x="1642279" y="2883659"/>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8247A064-F13C-B942-A2A6-2BBD61364477}"/>
              </a:ext>
            </a:extLst>
          </p:cNvPr>
          <p:cNvSpPr>
            <a:spLocks noChangeAspect="1"/>
          </p:cNvSpPr>
          <p:nvPr/>
        </p:nvSpPr>
        <p:spPr>
          <a:xfrm>
            <a:off x="1303358" y="2258133"/>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45E3A15D-5654-5545-A20A-F3965A1A91EE}"/>
              </a:ext>
            </a:extLst>
          </p:cNvPr>
          <p:cNvSpPr>
            <a:spLocks noChangeAspect="1"/>
          </p:cNvSpPr>
          <p:nvPr/>
        </p:nvSpPr>
        <p:spPr>
          <a:xfrm>
            <a:off x="1483054" y="2328645"/>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E4AA2CFA-F219-9C43-B0AF-C906F1BF18E5}"/>
              </a:ext>
            </a:extLst>
          </p:cNvPr>
          <p:cNvSpPr>
            <a:spLocks noChangeAspect="1"/>
          </p:cNvSpPr>
          <p:nvPr/>
        </p:nvSpPr>
        <p:spPr>
          <a:xfrm>
            <a:off x="1266961" y="1948780"/>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4" name="Triangle 103">
            <a:extLst>
              <a:ext uri="{FF2B5EF4-FFF2-40B4-BE49-F238E27FC236}">
                <a16:creationId xmlns:a16="http://schemas.microsoft.com/office/drawing/2014/main" id="{5A6B54A3-347E-354E-B86A-BF56CE14999F}"/>
              </a:ext>
            </a:extLst>
          </p:cNvPr>
          <p:cNvSpPr>
            <a:spLocks noChangeAspect="1"/>
          </p:cNvSpPr>
          <p:nvPr/>
        </p:nvSpPr>
        <p:spPr>
          <a:xfrm>
            <a:off x="1446657" y="2114828"/>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5" name="Triangle 104">
            <a:extLst>
              <a:ext uri="{FF2B5EF4-FFF2-40B4-BE49-F238E27FC236}">
                <a16:creationId xmlns:a16="http://schemas.microsoft.com/office/drawing/2014/main" id="{BDF236B0-E05F-3741-9E3A-5AB89A26D93E}"/>
              </a:ext>
            </a:extLst>
          </p:cNvPr>
          <p:cNvSpPr>
            <a:spLocks noChangeAspect="1"/>
          </p:cNvSpPr>
          <p:nvPr/>
        </p:nvSpPr>
        <p:spPr>
          <a:xfrm>
            <a:off x="1585409" y="2035212"/>
            <a:ext cx="91440" cy="91440"/>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F1B203F3-AB12-854E-AE9D-382EC05DC28C}"/>
              </a:ext>
            </a:extLst>
          </p:cNvPr>
          <p:cNvSpPr>
            <a:spLocks noChangeAspect="1"/>
          </p:cNvSpPr>
          <p:nvPr/>
        </p:nvSpPr>
        <p:spPr>
          <a:xfrm>
            <a:off x="2299646" y="2926875"/>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4C83D6CC-00A8-624D-9D6B-E3DECFC14809}"/>
              </a:ext>
            </a:extLst>
          </p:cNvPr>
          <p:cNvSpPr>
            <a:spLocks noChangeAspect="1"/>
          </p:cNvSpPr>
          <p:nvPr/>
        </p:nvSpPr>
        <p:spPr>
          <a:xfrm>
            <a:off x="2574878" y="3120219"/>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3272E52-6791-4F48-B46E-D8D4A35FE754}"/>
              </a:ext>
            </a:extLst>
          </p:cNvPr>
          <p:cNvSpPr>
            <a:spLocks noChangeAspect="1"/>
          </p:cNvSpPr>
          <p:nvPr/>
        </p:nvSpPr>
        <p:spPr>
          <a:xfrm>
            <a:off x="2618095" y="2890481"/>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AE02AF-053D-AD41-A434-0D62B2CDCFF5}"/>
              </a:ext>
            </a:extLst>
          </p:cNvPr>
          <p:cNvSpPr>
            <a:spLocks noChangeAspect="1"/>
          </p:cNvSpPr>
          <p:nvPr/>
        </p:nvSpPr>
        <p:spPr>
          <a:xfrm>
            <a:off x="2743199" y="2701685"/>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C23F856-34AE-AC4C-AA52-5B802FB75E74}"/>
              </a:ext>
            </a:extLst>
          </p:cNvPr>
          <p:cNvSpPr>
            <a:spLocks noChangeAspect="1"/>
          </p:cNvSpPr>
          <p:nvPr/>
        </p:nvSpPr>
        <p:spPr>
          <a:xfrm>
            <a:off x="2881951" y="2935973"/>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3F786A24-1F5C-3145-9C5F-BE54413D39C3}"/>
              </a:ext>
            </a:extLst>
          </p:cNvPr>
          <p:cNvSpPr>
            <a:spLocks noChangeAspect="1"/>
          </p:cNvSpPr>
          <p:nvPr/>
        </p:nvSpPr>
        <p:spPr>
          <a:xfrm>
            <a:off x="3059375" y="2772197"/>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BE36C154-C1CE-4B43-8159-0D71F997B1AA}"/>
              </a:ext>
            </a:extLst>
          </p:cNvPr>
          <p:cNvSpPr>
            <a:spLocks noChangeAspect="1"/>
          </p:cNvSpPr>
          <p:nvPr/>
        </p:nvSpPr>
        <p:spPr>
          <a:xfrm>
            <a:off x="2431574" y="2649366"/>
            <a:ext cx="91440" cy="914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3" name="Decision 112">
            <a:extLst>
              <a:ext uri="{FF2B5EF4-FFF2-40B4-BE49-F238E27FC236}">
                <a16:creationId xmlns:a16="http://schemas.microsoft.com/office/drawing/2014/main" id="{8E848C11-8D6C-C543-8462-AAB67962CFBB}"/>
              </a:ext>
            </a:extLst>
          </p:cNvPr>
          <p:cNvSpPr>
            <a:spLocks noChangeAspect="1"/>
          </p:cNvSpPr>
          <p:nvPr/>
        </p:nvSpPr>
        <p:spPr>
          <a:xfrm>
            <a:off x="3512027" y="2760822"/>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Decision 113">
            <a:extLst>
              <a:ext uri="{FF2B5EF4-FFF2-40B4-BE49-F238E27FC236}">
                <a16:creationId xmlns:a16="http://schemas.microsoft.com/office/drawing/2014/main" id="{4986EC5B-ED57-4E42-BCFA-41BEBE4F9280}"/>
              </a:ext>
            </a:extLst>
          </p:cNvPr>
          <p:cNvSpPr>
            <a:spLocks noChangeAspect="1"/>
          </p:cNvSpPr>
          <p:nvPr/>
        </p:nvSpPr>
        <p:spPr>
          <a:xfrm>
            <a:off x="3582539" y="30087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Decision 114">
            <a:extLst>
              <a:ext uri="{FF2B5EF4-FFF2-40B4-BE49-F238E27FC236}">
                <a16:creationId xmlns:a16="http://schemas.microsoft.com/office/drawing/2014/main" id="{F4305B2D-A96A-E640-8E36-3D92233F7921}"/>
              </a:ext>
            </a:extLst>
          </p:cNvPr>
          <p:cNvSpPr>
            <a:spLocks noChangeAspect="1"/>
          </p:cNvSpPr>
          <p:nvPr/>
        </p:nvSpPr>
        <p:spPr>
          <a:xfrm>
            <a:off x="3789531" y="317480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Decision 115">
            <a:extLst>
              <a:ext uri="{FF2B5EF4-FFF2-40B4-BE49-F238E27FC236}">
                <a16:creationId xmlns:a16="http://schemas.microsoft.com/office/drawing/2014/main" id="{9540184C-2617-5649-A8D3-1DA7A8524F9F}"/>
              </a:ext>
            </a:extLst>
          </p:cNvPr>
          <p:cNvSpPr>
            <a:spLocks noChangeAspect="1"/>
          </p:cNvSpPr>
          <p:nvPr/>
        </p:nvSpPr>
        <p:spPr>
          <a:xfrm>
            <a:off x="3928283" y="2904121"/>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Decision 116">
            <a:extLst>
              <a:ext uri="{FF2B5EF4-FFF2-40B4-BE49-F238E27FC236}">
                <a16:creationId xmlns:a16="http://schemas.microsoft.com/office/drawing/2014/main" id="{6DA21718-6BAC-A54D-97B0-7EFA268F9C95}"/>
              </a:ext>
            </a:extLst>
          </p:cNvPr>
          <p:cNvSpPr>
            <a:spLocks noChangeAspect="1"/>
          </p:cNvSpPr>
          <p:nvPr/>
        </p:nvSpPr>
        <p:spPr>
          <a:xfrm>
            <a:off x="4012443" y="264708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ecision 117">
            <a:extLst>
              <a:ext uri="{FF2B5EF4-FFF2-40B4-BE49-F238E27FC236}">
                <a16:creationId xmlns:a16="http://schemas.microsoft.com/office/drawing/2014/main" id="{D02BA8F6-AB15-F444-9372-6863EDE786A2}"/>
              </a:ext>
            </a:extLst>
          </p:cNvPr>
          <p:cNvSpPr>
            <a:spLocks noChangeAspect="1"/>
          </p:cNvSpPr>
          <p:nvPr/>
        </p:nvSpPr>
        <p:spPr>
          <a:xfrm>
            <a:off x="3741761" y="279948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Decision 118">
            <a:extLst>
              <a:ext uri="{FF2B5EF4-FFF2-40B4-BE49-F238E27FC236}">
                <a16:creationId xmlns:a16="http://schemas.microsoft.com/office/drawing/2014/main" id="{F420BD5F-EF75-304F-BDA5-7ABCD29B3E08}"/>
              </a:ext>
            </a:extLst>
          </p:cNvPr>
          <p:cNvSpPr>
            <a:spLocks noChangeAspect="1"/>
          </p:cNvSpPr>
          <p:nvPr/>
        </p:nvSpPr>
        <p:spPr>
          <a:xfrm>
            <a:off x="3894161" y="252880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Decision 119">
            <a:extLst>
              <a:ext uri="{FF2B5EF4-FFF2-40B4-BE49-F238E27FC236}">
                <a16:creationId xmlns:a16="http://schemas.microsoft.com/office/drawing/2014/main" id="{8A243343-5FAF-A543-AF7D-576C7BD50C2B}"/>
              </a:ext>
            </a:extLst>
          </p:cNvPr>
          <p:cNvSpPr>
            <a:spLocks noChangeAspect="1"/>
          </p:cNvSpPr>
          <p:nvPr/>
        </p:nvSpPr>
        <p:spPr>
          <a:xfrm>
            <a:off x="4196689" y="26675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Decision 120">
            <a:extLst>
              <a:ext uri="{FF2B5EF4-FFF2-40B4-BE49-F238E27FC236}">
                <a16:creationId xmlns:a16="http://schemas.microsoft.com/office/drawing/2014/main" id="{B091195F-2DCB-0A4B-BC68-DFA52DD12E07}"/>
              </a:ext>
            </a:extLst>
          </p:cNvPr>
          <p:cNvSpPr>
            <a:spLocks noChangeAspect="1"/>
          </p:cNvSpPr>
          <p:nvPr/>
        </p:nvSpPr>
        <p:spPr>
          <a:xfrm>
            <a:off x="4349089" y="2819958"/>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Decision 121">
            <a:extLst>
              <a:ext uri="{FF2B5EF4-FFF2-40B4-BE49-F238E27FC236}">
                <a16:creationId xmlns:a16="http://schemas.microsoft.com/office/drawing/2014/main" id="{5D4A01AD-7EB2-C34A-8694-D761B0739DDC}"/>
              </a:ext>
            </a:extLst>
          </p:cNvPr>
          <p:cNvSpPr>
            <a:spLocks noChangeAspect="1"/>
          </p:cNvSpPr>
          <p:nvPr/>
        </p:nvSpPr>
        <p:spPr>
          <a:xfrm>
            <a:off x="4296770" y="242644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Decision 122">
            <a:extLst>
              <a:ext uri="{FF2B5EF4-FFF2-40B4-BE49-F238E27FC236}">
                <a16:creationId xmlns:a16="http://schemas.microsoft.com/office/drawing/2014/main" id="{73B90535-0290-9246-BB8F-B3F6E8AB3345}"/>
              </a:ext>
            </a:extLst>
          </p:cNvPr>
          <p:cNvSpPr>
            <a:spLocks noChangeAspect="1"/>
          </p:cNvSpPr>
          <p:nvPr/>
        </p:nvSpPr>
        <p:spPr>
          <a:xfrm>
            <a:off x="4476466" y="2360480"/>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Decision 123">
            <a:extLst>
              <a:ext uri="{FF2B5EF4-FFF2-40B4-BE49-F238E27FC236}">
                <a16:creationId xmlns:a16="http://schemas.microsoft.com/office/drawing/2014/main" id="{F4761AA7-B147-434E-A107-3C6DA3661092}"/>
              </a:ext>
            </a:extLst>
          </p:cNvPr>
          <p:cNvSpPr>
            <a:spLocks noChangeAspect="1"/>
          </p:cNvSpPr>
          <p:nvPr/>
        </p:nvSpPr>
        <p:spPr>
          <a:xfrm>
            <a:off x="4449170" y="2578846"/>
            <a:ext cx="91440" cy="9144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6179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A82FA-A7BD-A049-A4DF-1FEFE0282704}"/>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AF134D43-26F9-A946-9342-300B7D85678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8879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2613A35D-97EF-7A48-AACF-97D95E22C11E}" type="slidenum">
              <a:rPr lang="en-US" smtClean="0"/>
              <a:pPr/>
              <a:t>48</a:t>
            </a:fld>
            <a:endParaRPr lang="en-US" dirty="0"/>
          </a:p>
        </p:txBody>
      </p:sp>
      <p:sp>
        <p:nvSpPr>
          <p:cNvPr id="4" name="Title 3"/>
          <p:cNvSpPr>
            <a:spLocks noGrp="1"/>
          </p:cNvSpPr>
          <p:nvPr>
            <p:ph type="title"/>
          </p:nvPr>
        </p:nvSpPr>
        <p:spPr/>
        <p:txBody>
          <a:bodyPr/>
          <a:lstStyle/>
          <a:p>
            <a:r>
              <a:rPr lang="en-US" dirty="0"/>
              <a:t>ML Lingo Summary</a:t>
            </a:r>
          </a:p>
        </p:txBody>
      </p:sp>
      <p:sp>
        <p:nvSpPr>
          <p:cNvPr id="5" name="Content Placeholder 4"/>
          <p:cNvSpPr>
            <a:spLocks noGrp="1"/>
          </p:cNvSpPr>
          <p:nvPr>
            <p:ph idx="1"/>
          </p:nvPr>
        </p:nvSpPr>
        <p:spPr/>
        <p:txBody>
          <a:bodyPr/>
          <a:lstStyle/>
          <a:p>
            <a:r>
              <a:rPr lang="en-US" sz="2400" b="1" dirty="0">
                <a:solidFill>
                  <a:schemeClr val="tx2"/>
                </a:solidFill>
              </a:rPr>
              <a:t>Label</a:t>
            </a:r>
            <a:r>
              <a:rPr lang="en-US" sz="2400" dirty="0"/>
              <a:t> = output you are trying to predict</a:t>
            </a:r>
          </a:p>
          <a:p>
            <a:r>
              <a:rPr lang="en-US" sz="2400" b="1" dirty="0">
                <a:solidFill>
                  <a:schemeClr val="tx2"/>
                </a:solidFill>
              </a:rPr>
              <a:t>Feature</a:t>
            </a:r>
            <a:r>
              <a:rPr lang="en-US" sz="2400" dirty="0"/>
              <a:t> = data input to help you make predictions</a:t>
            </a:r>
          </a:p>
          <a:p>
            <a:r>
              <a:rPr lang="en-US" sz="2400" b="1" dirty="0">
                <a:solidFill>
                  <a:schemeClr val="tx2"/>
                </a:solidFill>
              </a:rPr>
              <a:t>Supervised</a:t>
            </a:r>
            <a:r>
              <a:rPr lang="en-US" sz="2400" dirty="0"/>
              <a:t> learning</a:t>
            </a:r>
          </a:p>
          <a:p>
            <a:pPr lvl="1"/>
            <a:r>
              <a:rPr lang="en-US" sz="2000" dirty="0"/>
              <a:t>Trying to predict a specific label (quantity) using features</a:t>
            </a:r>
          </a:p>
          <a:p>
            <a:pPr lvl="1"/>
            <a:r>
              <a:rPr lang="en-US" sz="2000" dirty="0"/>
              <a:t>Need training data with labels</a:t>
            </a:r>
          </a:p>
          <a:p>
            <a:pPr lvl="1"/>
            <a:r>
              <a:rPr lang="en-US" sz="2000" dirty="0"/>
              <a:t>Can measure model performance directly</a:t>
            </a:r>
          </a:p>
          <a:p>
            <a:r>
              <a:rPr lang="en-US" sz="2400" b="1" dirty="0">
                <a:solidFill>
                  <a:schemeClr val="tx2"/>
                </a:solidFill>
              </a:rPr>
              <a:t>Unsupervised</a:t>
            </a:r>
            <a:r>
              <a:rPr lang="en-US" sz="2400" dirty="0"/>
              <a:t> learning</a:t>
            </a:r>
          </a:p>
          <a:p>
            <a:pPr lvl="1"/>
            <a:r>
              <a:rPr lang="en-US" sz="2000" dirty="0"/>
              <a:t>Looking for structure or unusual patterns (“understand” the data)</a:t>
            </a:r>
          </a:p>
          <a:p>
            <a:pPr lvl="1"/>
            <a:r>
              <a:rPr lang="en-US" sz="2000" dirty="0"/>
              <a:t>No labeled data</a:t>
            </a:r>
          </a:p>
          <a:p>
            <a:pPr lvl="1"/>
            <a:r>
              <a:rPr lang="en-US" sz="2000" dirty="0"/>
              <a:t>Evaluation usually indirect (since not predicting something specific)</a:t>
            </a:r>
          </a:p>
          <a:p>
            <a:endParaRPr lang="en-US" sz="2400" dirty="0"/>
          </a:p>
        </p:txBody>
      </p:sp>
    </p:spTree>
    <p:extLst>
      <p:ext uri="{BB962C8B-B14F-4D97-AF65-F5344CB8AC3E}">
        <p14:creationId xmlns:p14="http://schemas.microsoft.com/office/powerpoint/2010/main" val="3179124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2:</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pPr lvl="0">
              <a:lnSpc>
                <a:spcPct val="100000"/>
              </a:lnSpc>
              <a:spcBef>
                <a:spcPts val="0"/>
              </a:spcBef>
              <a:defRPr/>
            </a:pPr>
            <a:r>
              <a:rPr lang="en-US" dirty="0"/>
              <a:t>ML Lifecycle &amp; Building Models with AutoGluon</a:t>
            </a:r>
            <a:endParaRPr lang="en-US" dirty="0">
              <a:latin typeface="Amazon Ember" panose="02000000000000000000" pitchFamily="2" charset="0"/>
              <a:ea typeface="Amazon Ember" panose="02000000000000000000" pitchFamily="2" charset="0"/>
            </a:endParaRPr>
          </a:p>
        </p:txBody>
      </p:sp>
    </p:spTree>
    <p:extLst>
      <p:ext uri="{BB962C8B-B14F-4D97-AF65-F5344CB8AC3E}">
        <p14:creationId xmlns:p14="http://schemas.microsoft.com/office/powerpoint/2010/main" val="291777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7C91BA-5957-4642-A931-F2290617DE0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153E5F-4DF5-42FC-9D53-7F46D2918E0C}"/>
              </a:ext>
            </a:extLst>
          </p:cNvPr>
          <p:cNvSpPr>
            <a:spLocks noGrp="1"/>
          </p:cNvSpPr>
          <p:nvPr>
            <p:ph type="sldNum" sz="quarter" idx="12"/>
          </p:nvPr>
        </p:nvSpPr>
        <p:spPr/>
        <p:txBody>
          <a:bodyPr/>
          <a:lstStyle/>
          <a:p>
            <a:fld id="{2613A35D-97EF-7A48-AACF-97D95E22C11E}" type="slidenum">
              <a:rPr lang="en-US" smtClean="0"/>
              <a:pPr/>
              <a:t>5</a:t>
            </a:fld>
            <a:endParaRPr lang="en-US" dirty="0"/>
          </a:p>
        </p:txBody>
      </p:sp>
      <p:sp>
        <p:nvSpPr>
          <p:cNvPr id="8" name="Title 7">
            <a:extLst>
              <a:ext uri="{FF2B5EF4-FFF2-40B4-BE49-F238E27FC236}">
                <a16:creationId xmlns:a16="http://schemas.microsoft.com/office/drawing/2014/main" id="{A76632D4-FFA0-407E-A176-19FE6A083E2A}"/>
              </a:ext>
            </a:extLst>
          </p:cNvPr>
          <p:cNvSpPr>
            <a:spLocks noGrp="1"/>
          </p:cNvSpPr>
          <p:nvPr>
            <p:ph type="title"/>
          </p:nvPr>
        </p:nvSpPr>
        <p:spPr>
          <a:xfrm>
            <a:off x="226533" y="154945"/>
            <a:ext cx="11738933" cy="1061238"/>
          </a:xfrm>
        </p:spPr>
        <p:txBody>
          <a:bodyPr>
            <a:normAutofit fontScale="90000"/>
          </a:bodyPr>
          <a:lstStyle/>
          <a:p>
            <a:r>
              <a:rPr lang="en-US" dirty="0"/>
              <a:t>When you leave this class, you should be able to:</a:t>
            </a:r>
          </a:p>
        </p:txBody>
      </p:sp>
      <p:sp>
        <p:nvSpPr>
          <p:cNvPr id="9" name="Content Placeholder 8">
            <a:extLst>
              <a:ext uri="{FF2B5EF4-FFF2-40B4-BE49-F238E27FC236}">
                <a16:creationId xmlns:a16="http://schemas.microsoft.com/office/drawing/2014/main" id="{5DC3CE93-30A5-48AE-AB12-070871F7ECBD}"/>
              </a:ext>
            </a:extLst>
          </p:cNvPr>
          <p:cNvSpPr>
            <a:spLocks noGrp="1"/>
          </p:cNvSpPr>
          <p:nvPr>
            <p:ph idx="1"/>
          </p:nvPr>
        </p:nvSpPr>
        <p:spPr>
          <a:xfrm>
            <a:off x="648227" y="1673525"/>
            <a:ext cx="11127140" cy="4390845"/>
          </a:xfrm>
        </p:spPr>
        <p:txBody>
          <a:bodyPr/>
          <a:lstStyle/>
          <a:p>
            <a:r>
              <a:rPr lang="en-US" dirty="0"/>
              <a:t>Participate in ML discussions with team members</a:t>
            </a:r>
          </a:p>
          <a:p>
            <a:r>
              <a:rPr lang="en-US" dirty="0"/>
              <a:t>Leverage AutoGluon notebooks in SageMaker to solve ML problems</a:t>
            </a:r>
          </a:p>
          <a:p>
            <a:r>
              <a:rPr lang="en-US" dirty="0"/>
              <a:t>Match ML tasks to their respective domain (classical ML, Computer Vision, Natural Language Processing)</a:t>
            </a:r>
          </a:p>
          <a:p>
            <a:r>
              <a:rPr lang="en-US" dirty="0"/>
              <a:t>Cast simple business problems as ML problems</a:t>
            </a:r>
          </a:p>
          <a:p>
            <a:r>
              <a:rPr lang="en-US" dirty="0"/>
              <a:t>Determine if a business problem can and should be solved with ML </a:t>
            </a:r>
          </a:p>
        </p:txBody>
      </p:sp>
    </p:spTree>
    <p:extLst>
      <p:ext uri="{BB962C8B-B14F-4D97-AF65-F5344CB8AC3E}">
        <p14:creationId xmlns:p14="http://schemas.microsoft.com/office/powerpoint/2010/main" val="3944964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Machine Learning Lifecycle</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29700874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27" name="Connector: Elbow 71">
            <a:extLst>
              <a:ext uri="{FF2B5EF4-FFF2-40B4-BE49-F238E27FC236}">
                <a16:creationId xmlns:a16="http://schemas.microsoft.com/office/drawing/2014/main" id="{920A0D70-F3B8-D74D-91DB-6AE3B7991E2A}"/>
              </a:ext>
            </a:extLst>
          </p:cNvPr>
          <p:cNvCxnSpPr>
            <a:cxnSpLocks/>
            <a:stCxn id="42" idx="1"/>
            <a:endCxn id="37" idx="2"/>
          </p:cNvCxnSpPr>
          <p:nvPr/>
        </p:nvCxnSpPr>
        <p:spPr>
          <a:xfrm rot="10800000">
            <a:off x="4475984" y="5474353"/>
            <a:ext cx="5656532" cy="300772"/>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28" name="Rectangle: Rounded Corners 45">
            <a:extLst>
              <a:ext uri="{FF2B5EF4-FFF2-40B4-BE49-F238E27FC236}">
                <a16:creationId xmlns:a16="http://schemas.microsoft.com/office/drawing/2014/main" id="{935652FA-557D-3943-B3F3-081AF14CEC9F}"/>
              </a:ext>
            </a:extLst>
          </p:cNvPr>
          <p:cNvSpPr/>
          <p:nvPr/>
        </p:nvSpPr>
        <p:spPr>
          <a:xfrm>
            <a:off x="9582347" y="2349096"/>
            <a:ext cx="1620054" cy="467350"/>
          </a:xfrm>
          <a:prstGeom prst="roundRect">
            <a:avLst>
              <a:gd name="adj" fmla="val 6421"/>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29" name="Connector: Elbow 68">
            <a:extLst>
              <a:ext uri="{FF2B5EF4-FFF2-40B4-BE49-F238E27FC236}">
                <a16:creationId xmlns:a16="http://schemas.microsoft.com/office/drawing/2014/main" id="{FEA74468-6764-4A4C-A611-8B7060E53D3F}"/>
              </a:ext>
            </a:extLst>
          </p:cNvPr>
          <p:cNvCxnSpPr>
            <a:cxnSpLocks/>
            <a:stCxn id="28" idx="1"/>
            <a:endCxn id="37" idx="0"/>
          </p:cNvCxnSpPr>
          <p:nvPr/>
        </p:nvCxnSpPr>
        <p:spPr>
          <a:xfrm rot="10800000" flipV="1">
            <a:off x="4475985" y="2582771"/>
            <a:ext cx="5106363" cy="997618"/>
          </a:xfrm>
          <a:prstGeom prst="bentConnector2">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8C0C09D2-EEC5-9C47-8683-5B89281F7929}"/>
              </a:ext>
            </a:extLst>
          </p:cNvPr>
          <p:cNvSpPr txBox="1"/>
          <p:nvPr/>
        </p:nvSpPr>
        <p:spPr>
          <a:xfrm>
            <a:off x="5797695" y="2377213"/>
            <a:ext cx="2748919" cy="388819"/>
          </a:xfrm>
          <a:prstGeom prst="round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b="1" dirty="0"/>
              <a:t>New Data/Re-training</a:t>
            </a:r>
          </a:p>
        </p:txBody>
      </p:sp>
      <p:cxnSp>
        <p:nvCxnSpPr>
          <p:cNvPr id="35" name="Straight Arrow Connector 34">
            <a:extLst>
              <a:ext uri="{FF2B5EF4-FFF2-40B4-BE49-F238E27FC236}">
                <a16:creationId xmlns:a16="http://schemas.microsoft.com/office/drawing/2014/main" id="{B3D626E3-FDDD-5A4B-8F03-6EC18D6943A4}"/>
              </a:ext>
            </a:extLst>
          </p:cNvPr>
          <p:cNvCxnSpPr>
            <a:cxnSpLocks/>
            <a:stCxn id="44" idx="1"/>
            <a:endCxn id="36" idx="2"/>
          </p:cNvCxnSpPr>
          <p:nvPr/>
        </p:nvCxnSpPr>
        <p:spPr>
          <a:xfrm flipH="1" flipV="1">
            <a:off x="10392373" y="3488262"/>
            <a:ext cx="1" cy="312313"/>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66838D2-30B6-0149-92FA-ECFCFC2113F0}"/>
              </a:ext>
            </a:extLst>
          </p:cNvPr>
          <p:cNvSpPr txBox="1"/>
          <p:nvPr/>
        </p:nvSpPr>
        <p:spPr>
          <a:xfrm>
            <a:off x="10132515" y="3136830"/>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800" dirty="0"/>
              <a:t>Yes</a:t>
            </a:r>
            <a:endParaRPr lang="en-IN" dirty="0"/>
          </a:p>
        </p:txBody>
      </p:sp>
      <p:sp>
        <p:nvSpPr>
          <p:cNvPr id="37" name="Rectangle: Rounded Corners 46">
            <a:extLst>
              <a:ext uri="{FF2B5EF4-FFF2-40B4-BE49-F238E27FC236}">
                <a16:creationId xmlns:a16="http://schemas.microsoft.com/office/drawing/2014/main" id="{A8330A29-9E9D-C743-9618-E23A781256DF}"/>
              </a:ext>
            </a:extLst>
          </p:cNvPr>
          <p:cNvSpPr/>
          <p:nvPr/>
        </p:nvSpPr>
        <p:spPr>
          <a:xfrm>
            <a:off x="3309372" y="3580389"/>
            <a:ext cx="2333224" cy="1893964"/>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endParaRPr lang="en-US" sz="14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Exploration</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Cleaning</a:t>
            </a:r>
          </a:p>
          <a:p>
            <a:pPr marL="285750" indent="-285750" defTabSz="622300">
              <a:lnSpc>
                <a:spcPct val="90000"/>
              </a:lnSpc>
              <a:spcBef>
                <a:spcPct val="0"/>
              </a:spcBef>
              <a:spcAft>
                <a:spcPct val="35000"/>
              </a:spcAft>
              <a:buFontTx/>
              <a:buChar cha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8" name="Rectangle: Rounded Corners 3">
            <a:extLst>
              <a:ext uri="{FF2B5EF4-FFF2-40B4-BE49-F238E27FC236}">
                <a16:creationId xmlns:a16="http://schemas.microsoft.com/office/drawing/2014/main" id="{1BEE31C5-1EF9-6B43-A701-353FF6BF396B}"/>
              </a:ext>
            </a:extLst>
          </p:cNvPr>
          <p:cNvSpPr/>
          <p:nvPr/>
        </p:nvSpPr>
        <p:spPr>
          <a:xfrm>
            <a:off x="945804" y="2944089"/>
            <a:ext cx="2031171" cy="718559"/>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1"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a:t>
            </a:r>
          </a:p>
        </p:txBody>
      </p:sp>
      <p:sp>
        <p:nvSpPr>
          <p:cNvPr id="39" name="Rectangle: Rounded Corners 20">
            <a:extLst>
              <a:ext uri="{FF2B5EF4-FFF2-40B4-BE49-F238E27FC236}">
                <a16:creationId xmlns:a16="http://schemas.microsoft.com/office/drawing/2014/main" id="{3192F40C-ED32-0B45-93AF-A3AA5ADE599C}"/>
              </a:ext>
            </a:extLst>
          </p:cNvPr>
          <p:cNvSpPr/>
          <p:nvPr/>
        </p:nvSpPr>
        <p:spPr>
          <a:xfrm>
            <a:off x="945804" y="4168091"/>
            <a:ext cx="2031171" cy="718560"/>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40" name="Straight Arrow Connector 39">
            <a:extLst>
              <a:ext uri="{FF2B5EF4-FFF2-40B4-BE49-F238E27FC236}">
                <a16:creationId xmlns:a16="http://schemas.microsoft.com/office/drawing/2014/main" id="{14498919-21E2-E945-9CF6-2A9C464FF74A}"/>
              </a:ext>
            </a:extLst>
          </p:cNvPr>
          <p:cNvCxnSpPr>
            <a:cxnSpLocks/>
            <a:stCxn id="39" idx="3"/>
            <a:endCxn id="37" idx="1"/>
          </p:cNvCxnSpPr>
          <p:nvPr/>
        </p:nvCxnSpPr>
        <p:spPr>
          <a:xfrm>
            <a:off x="2976975" y="4527371"/>
            <a:ext cx="332398" cy="1"/>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Rectangle: Rounded Corners 44">
            <a:extLst>
              <a:ext uri="{FF2B5EF4-FFF2-40B4-BE49-F238E27FC236}">
                <a16:creationId xmlns:a16="http://schemas.microsoft.com/office/drawing/2014/main" id="{C7349694-CC91-EC42-8484-A22BDF454B78}"/>
              </a:ext>
            </a:extLst>
          </p:cNvPr>
          <p:cNvSpPr/>
          <p:nvPr/>
        </p:nvSpPr>
        <p:spPr>
          <a:xfrm>
            <a:off x="6953468" y="3761595"/>
            <a:ext cx="1684056" cy="1523217"/>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Tx/>
              <a:buChar char="-"/>
              <a:defRPr/>
            </a:pPr>
            <a:r>
              <a:rPr kumimoji="0" lang="en-US"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Tuning</a:t>
            </a:r>
          </a:p>
          <a:p>
            <a:pPr marL="285750" lvl="0" indent="-285750" defTabSz="622300">
              <a:lnSpc>
                <a:spcPct val="90000"/>
              </a:lnSpc>
              <a:spcBef>
                <a:spcPct val="0"/>
              </a:spcBef>
              <a:spcAft>
                <a:spcPct val="35000"/>
              </a:spcAft>
              <a:buFontTx/>
              <a:buChar char="-"/>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Testing</a:t>
            </a:r>
            <a:endPar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TextBox 41">
            <a:extLst>
              <a:ext uri="{FF2B5EF4-FFF2-40B4-BE49-F238E27FC236}">
                <a16:creationId xmlns:a16="http://schemas.microsoft.com/office/drawing/2014/main" id="{9BC4012F-9BDB-6747-AE20-2F100EE6D6AA}"/>
              </a:ext>
            </a:extLst>
          </p:cNvPr>
          <p:cNvSpPr txBox="1"/>
          <p:nvPr/>
        </p:nvSpPr>
        <p:spPr>
          <a:xfrm>
            <a:off x="10132516" y="5599409"/>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t>No</a:t>
            </a:r>
            <a:endParaRPr lang="en-IN" dirty="0" err="1"/>
          </a:p>
        </p:txBody>
      </p:sp>
      <p:cxnSp>
        <p:nvCxnSpPr>
          <p:cNvPr id="43" name="Straight Connector 42">
            <a:extLst>
              <a:ext uri="{FF2B5EF4-FFF2-40B4-BE49-F238E27FC236}">
                <a16:creationId xmlns:a16="http://schemas.microsoft.com/office/drawing/2014/main" id="{9AE87D0A-D75A-F841-BB04-D686824B01DB}"/>
              </a:ext>
            </a:extLst>
          </p:cNvPr>
          <p:cNvCxnSpPr>
            <a:cxnSpLocks/>
            <a:stCxn id="44" idx="3"/>
            <a:endCxn id="42" idx="0"/>
          </p:cNvCxnSpPr>
          <p:nvPr/>
        </p:nvCxnSpPr>
        <p:spPr>
          <a:xfrm>
            <a:off x="10392374" y="5254167"/>
            <a:ext cx="0" cy="345242"/>
          </a:xfrm>
          <a:prstGeom prst="line">
            <a:avLst/>
          </a:prstGeom>
          <a:solidFill>
            <a:schemeClr val="accent6"/>
          </a:solidFill>
          <a:ln w="38100">
            <a:solidFill>
              <a:schemeClr val="tx1"/>
            </a:solidFill>
            <a:prstDash val="sysDash"/>
            <a:tailEnd type="triangle"/>
          </a:ln>
        </p:spPr>
        <p:style>
          <a:lnRef idx="1">
            <a:schemeClr val="dk1"/>
          </a:lnRef>
          <a:fillRef idx="0">
            <a:schemeClr val="dk1"/>
          </a:fillRef>
          <a:effectRef idx="0">
            <a:schemeClr val="dk1"/>
          </a:effectRef>
          <a:fontRef idx="minor">
            <a:schemeClr val="tx1"/>
          </a:fontRef>
        </p:style>
      </p:cxnSp>
      <p:sp>
        <p:nvSpPr>
          <p:cNvPr id="44" name="Freeform 20">
            <a:extLst>
              <a:ext uri="{FF2B5EF4-FFF2-40B4-BE49-F238E27FC236}">
                <a16:creationId xmlns:a16="http://schemas.microsoft.com/office/drawing/2014/main" id="{55FEC95A-245D-BD40-9CEB-6105CDE19E92}"/>
              </a:ext>
            </a:extLst>
          </p:cNvPr>
          <p:cNvSpPr/>
          <p:nvPr/>
        </p:nvSpPr>
        <p:spPr>
          <a:xfrm>
            <a:off x="9649339" y="3800575"/>
            <a:ext cx="1486070" cy="145359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endParaRPr lang="en-US" sz="1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5" name="Straight Connector 44">
            <a:extLst>
              <a:ext uri="{FF2B5EF4-FFF2-40B4-BE49-F238E27FC236}">
                <a16:creationId xmlns:a16="http://schemas.microsoft.com/office/drawing/2014/main" id="{A54FAB5D-7AE2-9144-A15B-48A020125953}"/>
              </a:ext>
            </a:extLst>
          </p:cNvPr>
          <p:cNvCxnSpPr>
            <a:cxnSpLocks/>
          </p:cNvCxnSpPr>
          <p:nvPr/>
        </p:nvCxnSpPr>
        <p:spPr>
          <a:xfrm>
            <a:off x="1914553" y="3670879"/>
            <a:ext cx="0" cy="507135"/>
          </a:xfrm>
          <a:prstGeom prst="line">
            <a:avLst/>
          </a:prstGeom>
          <a:solidFill>
            <a:schemeClr val="accent6"/>
          </a:solidFill>
          <a:ln w="381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B1D682C8-8731-7D43-B6EF-54C301B79A72}"/>
              </a:ext>
            </a:extLst>
          </p:cNvPr>
          <p:cNvCxnSpPr>
            <a:cxnSpLocks/>
            <a:stCxn id="28" idx="0"/>
            <a:endCxn id="47" idx="2"/>
          </p:cNvCxnSpPr>
          <p:nvPr/>
        </p:nvCxnSpPr>
        <p:spPr>
          <a:xfrm flipV="1">
            <a:off x="10392374" y="2057218"/>
            <a:ext cx="1" cy="291878"/>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Rounded Corners 44">
            <a:extLst>
              <a:ext uri="{FF2B5EF4-FFF2-40B4-BE49-F238E27FC236}">
                <a16:creationId xmlns:a16="http://schemas.microsoft.com/office/drawing/2014/main" id="{D60DC348-A67C-1447-BAF7-52A7D498E5DD}"/>
              </a:ext>
            </a:extLst>
          </p:cNvPr>
          <p:cNvSpPr/>
          <p:nvPr/>
        </p:nvSpPr>
        <p:spPr>
          <a:xfrm>
            <a:off x="9649340" y="1496507"/>
            <a:ext cx="1486069" cy="560711"/>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9" name="Straight Arrow Connector 48">
            <a:extLst>
              <a:ext uri="{FF2B5EF4-FFF2-40B4-BE49-F238E27FC236}">
                <a16:creationId xmlns:a16="http://schemas.microsoft.com/office/drawing/2014/main" id="{FFE0B68D-F7DE-F44C-B26E-D84A58B02B94}"/>
              </a:ext>
            </a:extLst>
          </p:cNvPr>
          <p:cNvCxnSpPr>
            <a:cxnSpLocks/>
          </p:cNvCxnSpPr>
          <p:nvPr/>
        </p:nvCxnSpPr>
        <p:spPr>
          <a:xfrm>
            <a:off x="8713724" y="4634472"/>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BD1CBF4-A5D9-8F44-BFCF-8B5AC03B03D0}"/>
              </a:ext>
            </a:extLst>
          </p:cNvPr>
          <p:cNvCxnSpPr>
            <a:cxnSpLocks/>
            <a:stCxn id="37" idx="3"/>
            <a:endCxn id="41" idx="1"/>
          </p:cNvCxnSpPr>
          <p:nvPr/>
        </p:nvCxnSpPr>
        <p:spPr>
          <a:xfrm flipV="1">
            <a:off x="5642596" y="4523204"/>
            <a:ext cx="1310872"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CC3017F-23F8-4E79-BB0B-FCB24D2C85B9}"/>
              </a:ext>
            </a:extLst>
          </p:cNvPr>
          <p:cNvCxnSpPr>
            <a:cxnSpLocks/>
            <a:stCxn id="36" idx="0"/>
            <a:endCxn id="28" idx="2"/>
          </p:cNvCxnSpPr>
          <p:nvPr/>
        </p:nvCxnSpPr>
        <p:spPr>
          <a:xfrm flipV="1">
            <a:off x="10392373" y="2816446"/>
            <a:ext cx="1" cy="320384"/>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AC34EF1-CC31-B748-B5DA-58A7D19D00FA}"/>
              </a:ext>
            </a:extLst>
          </p:cNvPr>
          <p:cNvCxnSpPr>
            <a:cxnSpLocks/>
          </p:cNvCxnSpPr>
          <p:nvPr/>
        </p:nvCxnSpPr>
        <p:spPr>
          <a:xfrm flipH="1" flipV="1">
            <a:off x="8675624" y="4416104"/>
            <a:ext cx="1011815" cy="4167"/>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387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up)">
                                      <p:cBhvr>
                                        <p:cTn id="10" dur="500"/>
                                        <p:tgtEl>
                                          <p:spTgt spid="39"/>
                                        </p:tgtEl>
                                      </p:cBhvr>
                                    </p:animEffect>
                                  </p:childTnLst>
                                </p:cTn>
                              </p:par>
                              <p:par>
                                <p:cTn id="11" presetID="25" presetClass="emph" presetSubtype="0" fill="hold" grpId="0" nodeType="withEffect">
                                  <p:stCondLst>
                                    <p:cond delay="0"/>
                                  </p:stCondLst>
                                  <p:childTnLst>
                                    <p:animClr clrSpc="hsl" dir="cw">
                                      <p:cBhvr override="childStyle">
                                        <p:cTn id="12" dur="500" fill="hold"/>
                                        <p:tgtEl>
                                          <p:spTgt spid="38"/>
                                        </p:tgtEl>
                                        <p:attrNameLst>
                                          <p:attrName>style.color</p:attrName>
                                        </p:attrNameLst>
                                      </p:cBhvr>
                                      <p:by>
                                        <p:hsl h="0" s="-70588" l="0"/>
                                      </p:by>
                                    </p:animClr>
                                    <p:animClr clrSpc="hsl" dir="cw">
                                      <p:cBhvr>
                                        <p:cTn id="13" dur="500" fill="hold"/>
                                        <p:tgtEl>
                                          <p:spTgt spid="38"/>
                                        </p:tgtEl>
                                        <p:attrNameLst>
                                          <p:attrName>fillcolor</p:attrName>
                                        </p:attrNameLst>
                                      </p:cBhvr>
                                      <p:by>
                                        <p:hsl h="0" s="-70588" l="0"/>
                                      </p:by>
                                    </p:animClr>
                                    <p:animClr clrSpc="hsl" dir="cw">
                                      <p:cBhvr>
                                        <p:cTn id="14" dur="500" fill="hold"/>
                                        <p:tgtEl>
                                          <p:spTgt spid="38"/>
                                        </p:tgtEl>
                                        <p:attrNameLst>
                                          <p:attrName>stroke.color</p:attrName>
                                        </p:attrNameLst>
                                      </p:cBhvr>
                                      <p:by>
                                        <p:hsl h="0" s="-70588" l="0"/>
                                      </p:by>
                                    </p:animClr>
                                    <p:set>
                                      <p:cBhvr>
                                        <p:cTn id="15" dur="500" fill="hold"/>
                                        <p:tgtEl>
                                          <p:spTgt spid="38"/>
                                        </p:tgtEl>
                                        <p:attrNameLst>
                                          <p:attrName>fill.type</p:attrName>
                                        </p:attrNameLst>
                                      </p:cBhvr>
                                      <p:to>
                                        <p:strVal val="solid"/>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25" presetClass="emph" presetSubtype="0" fill="hold" nodeType="withEffect">
                                  <p:stCondLst>
                                    <p:cond delay="0"/>
                                  </p:stCondLst>
                                  <p:childTnLst>
                                    <p:animClr clrSpc="hsl" dir="cw">
                                      <p:cBhvr override="childStyle">
                                        <p:cTn id="25" dur="500" fill="hold"/>
                                        <p:tgtEl>
                                          <p:spTgt spid="45"/>
                                        </p:tgtEl>
                                        <p:attrNameLst>
                                          <p:attrName>style.color</p:attrName>
                                        </p:attrNameLst>
                                      </p:cBhvr>
                                      <p:by>
                                        <p:hsl h="0" s="-70588" l="0"/>
                                      </p:by>
                                    </p:animClr>
                                    <p:animClr clrSpc="hsl" dir="cw">
                                      <p:cBhvr>
                                        <p:cTn id="26" dur="500" fill="hold"/>
                                        <p:tgtEl>
                                          <p:spTgt spid="45"/>
                                        </p:tgtEl>
                                        <p:attrNameLst>
                                          <p:attrName>fillcolor</p:attrName>
                                        </p:attrNameLst>
                                      </p:cBhvr>
                                      <p:by>
                                        <p:hsl h="0" s="-70588" l="0"/>
                                      </p:by>
                                    </p:animClr>
                                    <p:animClr clrSpc="hsl" dir="cw">
                                      <p:cBhvr>
                                        <p:cTn id="27" dur="500" fill="hold"/>
                                        <p:tgtEl>
                                          <p:spTgt spid="45"/>
                                        </p:tgtEl>
                                        <p:attrNameLst>
                                          <p:attrName>stroke.color</p:attrName>
                                        </p:attrNameLst>
                                      </p:cBhvr>
                                      <p:by>
                                        <p:hsl h="0" s="-70588" l="0"/>
                                      </p:by>
                                    </p:animClr>
                                    <p:set>
                                      <p:cBhvr>
                                        <p:cTn id="28" dur="500" fill="hold"/>
                                        <p:tgtEl>
                                          <p:spTgt spid="45"/>
                                        </p:tgtEl>
                                        <p:attrNameLst>
                                          <p:attrName>fill.type</p:attrName>
                                        </p:attrNameLst>
                                      </p:cBhvr>
                                      <p:to>
                                        <p:strVal val="solid"/>
                                      </p:to>
                                    </p:set>
                                  </p:childTnLst>
                                </p:cTn>
                              </p:par>
                              <p:par>
                                <p:cTn id="29" presetID="25" presetClass="emph" presetSubtype="0" fill="hold" grpId="1" nodeType="withEffect">
                                  <p:stCondLst>
                                    <p:cond delay="0"/>
                                  </p:stCondLst>
                                  <p:childTnLst>
                                    <p:animClr clrSpc="hsl" dir="cw">
                                      <p:cBhvr override="childStyle">
                                        <p:cTn id="30" dur="500" fill="hold"/>
                                        <p:tgtEl>
                                          <p:spTgt spid="39"/>
                                        </p:tgtEl>
                                        <p:attrNameLst>
                                          <p:attrName>style.color</p:attrName>
                                        </p:attrNameLst>
                                      </p:cBhvr>
                                      <p:by>
                                        <p:hsl h="0" s="-70588" l="0"/>
                                      </p:by>
                                    </p:animClr>
                                    <p:animClr clrSpc="hsl" dir="cw">
                                      <p:cBhvr>
                                        <p:cTn id="31" dur="500" fill="hold"/>
                                        <p:tgtEl>
                                          <p:spTgt spid="39"/>
                                        </p:tgtEl>
                                        <p:attrNameLst>
                                          <p:attrName>fillcolor</p:attrName>
                                        </p:attrNameLst>
                                      </p:cBhvr>
                                      <p:by>
                                        <p:hsl h="0" s="-70588" l="0"/>
                                      </p:by>
                                    </p:animClr>
                                    <p:animClr clrSpc="hsl" dir="cw">
                                      <p:cBhvr>
                                        <p:cTn id="32" dur="500" fill="hold"/>
                                        <p:tgtEl>
                                          <p:spTgt spid="39"/>
                                        </p:tgtEl>
                                        <p:attrNameLst>
                                          <p:attrName>stroke.color</p:attrName>
                                        </p:attrNameLst>
                                      </p:cBhvr>
                                      <p:by>
                                        <p:hsl h="0" s="-70588" l="0"/>
                                      </p:by>
                                    </p:animClr>
                                    <p:set>
                                      <p:cBhvr>
                                        <p:cTn id="33" dur="500" fill="hold"/>
                                        <p:tgtEl>
                                          <p:spTgt spid="39"/>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25" presetClass="emph" presetSubtype="0" fill="hold" nodeType="withEffect">
                                  <p:stCondLst>
                                    <p:cond delay="0"/>
                                  </p:stCondLst>
                                  <p:childTnLst>
                                    <p:animClr clrSpc="hsl" dir="cw">
                                      <p:cBhvr override="childStyle">
                                        <p:cTn id="43" dur="500" fill="hold"/>
                                        <p:tgtEl>
                                          <p:spTgt spid="40"/>
                                        </p:tgtEl>
                                        <p:attrNameLst>
                                          <p:attrName>style.color</p:attrName>
                                        </p:attrNameLst>
                                      </p:cBhvr>
                                      <p:by>
                                        <p:hsl h="0" s="-70588" l="0"/>
                                      </p:by>
                                    </p:animClr>
                                    <p:animClr clrSpc="hsl" dir="cw">
                                      <p:cBhvr>
                                        <p:cTn id="44" dur="500" fill="hold"/>
                                        <p:tgtEl>
                                          <p:spTgt spid="40"/>
                                        </p:tgtEl>
                                        <p:attrNameLst>
                                          <p:attrName>fillcolor</p:attrName>
                                        </p:attrNameLst>
                                      </p:cBhvr>
                                      <p:by>
                                        <p:hsl h="0" s="-70588" l="0"/>
                                      </p:by>
                                    </p:animClr>
                                    <p:animClr clrSpc="hsl" dir="cw">
                                      <p:cBhvr>
                                        <p:cTn id="45" dur="500" fill="hold"/>
                                        <p:tgtEl>
                                          <p:spTgt spid="40"/>
                                        </p:tgtEl>
                                        <p:attrNameLst>
                                          <p:attrName>stroke.color</p:attrName>
                                        </p:attrNameLst>
                                      </p:cBhvr>
                                      <p:by>
                                        <p:hsl h="0" s="-70588" l="0"/>
                                      </p:by>
                                    </p:animClr>
                                    <p:set>
                                      <p:cBhvr>
                                        <p:cTn id="46" dur="500" fill="hold"/>
                                        <p:tgtEl>
                                          <p:spTgt spid="40"/>
                                        </p:tgtEl>
                                        <p:attrNameLst>
                                          <p:attrName>fill.type</p:attrName>
                                        </p:attrNameLst>
                                      </p:cBhvr>
                                      <p:to>
                                        <p:strVal val="solid"/>
                                      </p:to>
                                    </p:set>
                                  </p:childTnLst>
                                </p:cTn>
                              </p:par>
                              <p:par>
                                <p:cTn id="47" presetID="25" presetClass="emph" presetSubtype="0" fill="hold" grpId="1" nodeType="withEffect">
                                  <p:stCondLst>
                                    <p:cond delay="0"/>
                                  </p:stCondLst>
                                  <p:childTnLst>
                                    <p:animClr clrSpc="hsl" dir="cw">
                                      <p:cBhvr override="childStyle">
                                        <p:cTn id="48" dur="500" fill="hold"/>
                                        <p:tgtEl>
                                          <p:spTgt spid="37"/>
                                        </p:tgtEl>
                                        <p:attrNameLst>
                                          <p:attrName>style.color</p:attrName>
                                        </p:attrNameLst>
                                      </p:cBhvr>
                                      <p:by>
                                        <p:hsl h="0" s="-70588" l="0"/>
                                      </p:by>
                                    </p:animClr>
                                    <p:animClr clrSpc="hsl" dir="cw">
                                      <p:cBhvr>
                                        <p:cTn id="49" dur="500" fill="hold"/>
                                        <p:tgtEl>
                                          <p:spTgt spid="37"/>
                                        </p:tgtEl>
                                        <p:attrNameLst>
                                          <p:attrName>fillcolor</p:attrName>
                                        </p:attrNameLst>
                                      </p:cBhvr>
                                      <p:by>
                                        <p:hsl h="0" s="-70588" l="0"/>
                                      </p:by>
                                    </p:animClr>
                                    <p:animClr clrSpc="hsl" dir="cw">
                                      <p:cBhvr>
                                        <p:cTn id="50" dur="500" fill="hold"/>
                                        <p:tgtEl>
                                          <p:spTgt spid="37"/>
                                        </p:tgtEl>
                                        <p:attrNameLst>
                                          <p:attrName>stroke.color</p:attrName>
                                        </p:attrNameLst>
                                      </p:cBhvr>
                                      <p:by>
                                        <p:hsl h="0" s="-70588" l="0"/>
                                      </p:by>
                                    </p:animClr>
                                    <p:set>
                                      <p:cBhvr>
                                        <p:cTn id="51" dur="500" fill="hold"/>
                                        <p:tgtEl>
                                          <p:spTgt spid="37"/>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childTnLst>
                                </p:cTn>
                              </p:par>
                              <p:par>
                                <p:cTn id="76" presetID="25" presetClass="emph" presetSubtype="0" fill="hold" nodeType="withEffect">
                                  <p:stCondLst>
                                    <p:cond delay="0"/>
                                  </p:stCondLst>
                                  <p:childTnLst>
                                    <p:animClr clrSpc="hsl" dir="cw">
                                      <p:cBhvr override="childStyle">
                                        <p:cTn id="77" dur="500" fill="hold"/>
                                        <p:tgtEl>
                                          <p:spTgt spid="50"/>
                                        </p:tgtEl>
                                        <p:attrNameLst>
                                          <p:attrName>style.color</p:attrName>
                                        </p:attrNameLst>
                                      </p:cBhvr>
                                      <p:by>
                                        <p:hsl h="0" s="-70588" l="0"/>
                                      </p:by>
                                    </p:animClr>
                                    <p:animClr clrSpc="hsl" dir="cw">
                                      <p:cBhvr>
                                        <p:cTn id="78" dur="500" fill="hold"/>
                                        <p:tgtEl>
                                          <p:spTgt spid="50"/>
                                        </p:tgtEl>
                                        <p:attrNameLst>
                                          <p:attrName>fillcolor</p:attrName>
                                        </p:attrNameLst>
                                      </p:cBhvr>
                                      <p:by>
                                        <p:hsl h="0" s="-70588" l="0"/>
                                      </p:by>
                                    </p:animClr>
                                    <p:animClr clrSpc="hsl" dir="cw">
                                      <p:cBhvr>
                                        <p:cTn id="79" dur="500" fill="hold"/>
                                        <p:tgtEl>
                                          <p:spTgt spid="50"/>
                                        </p:tgtEl>
                                        <p:attrNameLst>
                                          <p:attrName>stroke.color</p:attrName>
                                        </p:attrNameLst>
                                      </p:cBhvr>
                                      <p:by>
                                        <p:hsl h="0" s="-70588" l="0"/>
                                      </p:by>
                                    </p:animClr>
                                    <p:set>
                                      <p:cBhvr>
                                        <p:cTn id="80" dur="500" fill="hold"/>
                                        <p:tgtEl>
                                          <p:spTgt spid="50"/>
                                        </p:tgtEl>
                                        <p:attrNameLst>
                                          <p:attrName>fill.type</p:attrName>
                                        </p:attrNameLst>
                                      </p:cBhvr>
                                      <p:to>
                                        <p:strVal val="solid"/>
                                      </p:to>
                                    </p:set>
                                  </p:childTnLst>
                                </p:cTn>
                              </p:par>
                              <p:par>
                                <p:cTn id="81" presetID="25" presetClass="emph" presetSubtype="0" fill="hold" grpId="1" nodeType="withEffect">
                                  <p:stCondLst>
                                    <p:cond delay="0"/>
                                  </p:stCondLst>
                                  <p:childTnLst>
                                    <p:animClr clrSpc="hsl" dir="cw">
                                      <p:cBhvr override="childStyle">
                                        <p:cTn id="82" dur="500" fill="hold"/>
                                        <p:tgtEl>
                                          <p:spTgt spid="41"/>
                                        </p:tgtEl>
                                        <p:attrNameLst>
                                          <p:attrName>style.color</p:attrName>
                                        </p:attrNameLst>
                                      </p:cBhvr>
                                      <p:by>
                                        <p:hsl h="0" s="-70588" l="0"/>
                                      </p:by>
                                    </p:animClr>
                                    <p:animClr clrSpc="hsl" dir="cw">
                                      <p:cBhvr>
                                        <p:cTn id="83" dur="500" fill="hold"/>
                                        <p:tgtEl>
                                          <p:spTgt spid="41"/>
                                        </p:tgtEl>
                                        <p:attrNameLst>
                                          <p:attrName>fillcolor</p:attrName>
                                        </p:attrNameLst>
                                      </p:cBhvr>
                                      <p:by>
                                        <p:hsl h="0" s="-70588" l="0"/>
                                      </p:by>
                                    </p:animClr>
                                    <p:animClr clrSpc="hsl" dir="cw">
                                      <p:cBhvr>
                                        <p:cTn id="84" dur="500" fill="hold"/>
                                        <p:tgtEl>
                                          <p:spTgt spid="41"/>
                                        </p:tgtEl>
                                        <p:attrNameLst>
                                          <p:attrName>stroke.color</p:attrName>
                                        </p:attrNameLst>
                                      </p:cBhvr>
                                      <p:by>
                                        <p:hsl h="0" s="-70588" l="0"/>
                                      </p:by>
                                    </p:animClr>
                                    <p:set>
                                      <p:cBhvr>
                                        <p:cTn id="85" dur="500" fill="hold"/>
                                        <p:tgtEl>
                                          <p:spTgt spid="41"/>
                                        </p:tgtEl>
                                        <p:attrNameLst>
                                          <p:attrName>fill.type</p:attrName>
                                        </p:attrNameLst>
                                      </p:cBhvr>
                                      <p:to>
                                        <p:strVal val="solid"/>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25" presetClass="emph" presetSubtype="0" fill="hold" grpId="1" nodeType="withEffect">
                                  <p:stCondLst>
                                    <p:cond delay="0"/>
                                  </p:stCondLst>
                                  <p:childTnLst>
                                    <p:animClr clrSpc="hsl" dir="cw">
                                      <p:cBhvr override="childStyle">
                                        <p:cTn id="95" dur="500" fill="hold"/>
                                        <p:tgtEl>
                                          <p:spTgt spid="36"/>
                                        </p:tgtEl>
                                        <p:attrNameLst>
                                          <p:attrName>style.color</p:attrName>
                                        </p:attrNameLst>
                                      </p:cBhvr>
                                      <p:by>
                                        <p:hsl h="0" s="-70588" l="0"/>
                                      </p:by>
                                    </p:animClr>
                                    <p:animClr clrSpc="hsl" dir="cw">
                                      <p:cBhvr>
                                        <p:cTn id="96" dur="500" fill="hold"/>
                                        <p:tgtEl>
                                          <p:spTgt spid="36"/>
                                        </p:tgtEl>
                                        <p:attrNameLst>
                                          <p:attrName>fillcolor</p:attrName>
                                        </p:attrNameLst>
                                      </p:cBhvr>
                                      <p:by>
                                        <p:hsl h="0" s="-70588" l="0"/>
                                      </p:by>
                                    </p:animClr>
                                    <p:animClr clrSpc="hsl" dir="cw">
                                      <p:cBhvr>
                                        <p:cTn id="97" dur="500" fill="hold"/>
                                        <p:tgtEl>
                                          <p:spTgt spid="36"/>
                                        </p:tgtEl>
                                        <p:attrNameLst>
                                          <p:attrName>stroke.color</p:attrName>
                                        </p:attrNameLst>
                                      </p:cBhvr>
                                      <p:by>
                                        <p:hsl h="0" s="-70588" l="0"/>
                                      </p:by>
                                    </p:animClr>
                                    <p:set>
                                      <p:cBhvr>
                                        <p:cTn id="98" dur="500" fill="hold"/>
                                        <p:tgtEl>
                                          <p:spTgt spid="36"/>
                                        </p:tgtEl>
                                        <p:attrNameLst>
                                          <p:attrName>fill.type</p:attrName>
                                        </p:attrNameLst>
                                      </p:cBhvr>
                                      <p:to>
                                        <p:strVal val="solid"/>
                                      </p:to>
                                    </p:set>
                                  </p:childTnLst>
                                </p:cTn>
                              </p:par>
                              <p:par>
                                <p:cTn id="99" presetID="25" presetClass="emph" presetSubtype="0" fill="hold" grpId="1" nodeType="withEffect">
                                  <p:stCondLst>
                                    <p:cond delay="0"/>
                                  </p:stCondLst>
                                  <p:childTnLst>
                                    <p:animClr clrSpc="hsl" dir="cw">
                                      <p:cBhvr override="childStyle">
                                        <p:cTn id="100" dur="500" fill="hold"/>
                                        <p:tgtEl>
                                          <p:spTgt spid="44"/>
                                        </p:tgtEl>
                                        <p:attrNameLst>
                                          <p:attrName>style.color</p:attrName>
                                        </p:attrNameLst>
                                      </p:cBhvr>
                                      <p:by>
                                        <p:hsl h="0" s="-70588" l="0"/>
                                      </p:by>
                                    </p:animClr>
                                    <p:animClr clrSpc="hsl" dir="cw">
                                      <p:cBhvr>
                                        <p:cTn id="101" dur="500" fill="hold"/>
                                        <p:tgtEl>
                                          <p:spTgt spid="44"/>
                                        </p:tgtEl>
                                        <p:attrNameLst>
                                          <p:attrName>fillcolor</p:attrName>
                                        </p:attrNameLst>
                                      </p:cBhvr>
                                      <p:by>
                                        <p:hsl h="0" s="-70588" l="0"/>
                                      </p:by>
                                    </p:animClr>
                                    <p:animClr clrSpc="hsl" dir="cw">
                                      <p:cBhvr>
                                        <p:cTn id="102" dur="500" fill="hold"/>
                                        <p:tgtEl>
                                          <p:spTgt spid="44"/>
                                        </p:tgtEl>
                                        <p:attrNameLst>
                                          <p:attrName>stroke.color</p:attrName>
                                        </p:attrNameLst>
                                      </p:cBhvr>
                                      <p:by>
                                        <p:hsl h="0" s="-70588" l="0"/>
                                      </p:by>
                                    </p:animClr>
                                    <p:set>
                                      <p:cBhvr>
                                        <p:cTn id="103" dur="500" fill="hold"/>
                                        <p:tgtEl>
                                          <p:spTgt spid="44"/>
                                        </p:tgtEl>
                                        <p:attrNameLst>
                                          <p:attrName>fill.type</p:attrName>
                                        </p:attrNameLst>
                                      </p:cBhvr>
                                      <p:to>
                                        <p:strVal val="solid"/>
                                      </p:to>
                                    </p:set>
                                  </p:childTnLst>
                                </p:cTn>
                              </p:par>
                              <p:par>
                                <p:cTn id="104" presetID="25" presetClass="emph" presetSubtype="0" fill="hold" nodeType="withEffect">
                                  <p:stCondLst>
                                    <p:cond delay="0"/>
                                  </p:stCondLst>
                                  <p:childTnLst>
                                    <p:animClr clrSpc="hsl" dir="cw">
                                      <p:cBhvr override="childStyle">
                                        <p:cTn id="105" dur="500" fill="hold"/>
                                        <p:tgtEl>
                                          <p:spTgt spid="49"/>
                                        </p:tgtEl>
                                        <p:attrNameLst>
                                          <p:attrName>style.color</p:attrName>
                                        </p:attrNameLst>
                                      </p:cBhvr>
                                      <p:by>
                                        <p:hsl h="0" s="-70588" l="0"/>
                                      </p:by>
                                    </p:animClr>
                                    <p:animClr clrSpc="hsl" dir="cw">
                                      <p:cBhvr>
                                        <p:cTn id="106" dur="500" fill="hold"/>
                                        <p:tgtEl>
                                          <p:spTgt spid="49"/>
                                        </p:tgtEl>
                                        <p:attrNameLst>
                                          <p:attrName>fillcolor</p:attrName>
                                        </p:attrNameLst>
                                      </p:cBhvr>
                                      <p:by>
                                        <p:hsl h="0" s="-70588" l="0"/>
                                      </p:by>
                                    </p:animClr>
                                    <p:animClr clrSpc="hsl" dir="cw">
                                      <p:cBhvr>
                                        <p:cTn id="107" dur="500" fill="hold"/>
                                        <p:tgtEl>
                                          <p:spTgt spid="49"/>
                                        </p:tgtEl>
                                        <p:attrNameLst>
                                          <p:attrName>stroke.color</p:attrName>
                                        </p:attrNameLst>
                                      </p:cBhvr>
                                      <p:by>
                                        <p:hsl h="0" s="-70588" l="0"/>
                                      </p:by>
                                    </p:animClr>
                                    <p:set>
                                      <p:cBhvr>
                                        <p:cTn id="108" dur="500" fill="hold"/>
                                        <p:tgtEl>
                                          <p:spTgt spid="49"/>
                                        </p:tgtEl>
                                        <p:attrNameLst>
                                          <p:attrName>fill.type</p:attrName>
                                        </p:attrNameLst>
                                      </p:cBhvr>
                                      <p:to>
                                        <p:strVal val="solid"/>
                                      </p:to>
                                    </p:set>
                                  </p:childTnLst>
                                </p:cTn>
                              </p:par>
                              <p:par>
                                <p:cTn id="109" presetID="25" presetClass="emph" presetSubtype="0" fill="hold" nodeType="withEffect">
                                  <p:stCondLst>
                                    <p:cond delay="0"/>
                                  </p:stCondLst>
                                  <p:childTnLst>
                                    <p:animClr clrSpc="hsl" dir="cw">
                                      <p:cBhvr override="childStyle">
                                        <p:cTn id="110" dur="500" fill="hold"/>
                                        <p:tgtEl>
                                          <p:spTgt spid="35"/>
                                        </p:tgtEl>
                                        <p:attrNameLst>
                                          <p:attrName>style.color</p:attrName>
                                        </p:attrNameLst>
                                      </p:cBhvr>
                                      <p:by>
                                        <p:hsl h="0" s="-70588" l="0"/>
                                      </p:by>
                                    </p:animClr>
                                    <p:animClr clrSpc="hsl" dir="cw">
                                      <p:cBhvr>
                                        <p:cTn id="111" dur="500" fill="hold"/>
                                        <p:tgtEl>
                                          <p:spTgt spid="35"/>
                                        </p:tgtEl>
                                        <p:attrNameLst>
                                          <p:attrName>fillcolor</p:attrName>
                                        </p:attrNameLst>
                                      </p:cBhvr>
                                      <p:by>
                                        <p:hsl h="0" s="-70588" l="0"/>
                                      </p:by>
                                    </p:animClr>
                                    <p:animClr clrSpc="hsl" dir="cw">
                                      <p:cBhvr>
                                        <p:cTn id="112" dur="500" fill="hold"/>
                                        <p:tgtEl>
                                          <p:spTgt spid="35"/>
                                        </p:tgtEl>
                                        <p:attrNameLst>
                                          <p:attrName>stroke.color</p:attrName>
                                        </p:attrNameLst>
                                      </p:cBhvr>
                                      <p:by>
                                        <p:hsl h="0" s="-70588" l="0"/>
                                      </p:by>
                                    </p:animClr>
                                    <p:set>
                                      <p:cBhvr>
                                        <p:cTn id="113" dur="500" fill="hold"/>
                                        <p:tgtEl>
                                          <p:spTgt spid="35"/>
                                        </p:tgtEl>
                                        <p:attrNameLst>
                                          <p:attrName>fill.type</p:attrName>
                                        </p:attrNameLst>
                                      </p:cBhvr>
                                      <p:to>
                                        <p:strVal val="solid"/>
                                      </p:to>
                                    </p:set>
                                  </p:childTnLst>
                                </p:cTn>
                              </p:par>
                              <p:par>
                                <p:cTn id="114" presetID="25" presetClass="emph" presetSubtype="0" fill="hold" nodeType="withEffect">
                                  <p:stCondLst>
                                    <p:cond delay="0"/>
                                  </p:stCondLst>
                                  <p:childTnLst>
                                    <p:animClr clrSpc="hsl" dir="cw">
                                      <p:cBhvr override="childStyle">
                                        <p:cTn id="115" dur="500" fill="hold"/>
                                        <p:tgtEl>
                                          <p:spTgt spid="43"/>
                                        </p:tgtEl>
                                        <p:attrNameLst>
                                          <p:attrName>style.color</p:attrName>
                                        </p:attrNameLst>
                                      </p:cBhvr>
                                      <p:by>
                                        <p:hsl h="0" s="-70588" l="0"/>
                                      </p:by>
                                    </p:animClr>
                                    <p:animClr clrSpc="hsl" dir="cw">
                                      <p:cBhvr>
                                        <p:cTn id="116" dur="500" fill="hold"/>
                                        <p:tgtEl>
                                          <p:spTgt spid="43"/>
                                        </p:tgtEl>
                                        <p:attrNameLst>
                                          <p:attrName>fillcolor</p:attrName>
                                        </p:attrNameLst>
                                      </p:cBhvr>
                                      <p:by>
                                        <p:hsl h="0" s="-70588" l="0"/>
                                      </p:by>
                                    </p:animClr>
                                    <p:animClr clrSpc="hsl" dir="cw">
                                      <p:cBhvr>
                                        <p:cTn id="117" dur="500" fill="hold"/>
                                        <p:tgtEl>
                                          <p:spTgt spid="43"/>
                                        </p:tgtEl>
                                        <p:attrNameLst>
                                          <p:attrName>stroke.color</p:attrName>
                                        </p:attrNameLst>
                                      </p:cBhvr>
                                      <p:by>
                                        <p:hsl h="0" s="-70588" l="0"/>
                                      </p:by>
                                    </p:animClr>
                                    <p:set>
                                      <p:cBhvr>
                                        <p:cTn id="118" dur="500" fill="hold"/>
                                        <p:tgtEl>
                                          <p:spTgt spid="43"/>
                                        </p:tgtEl>
                                        <p:attrNameLst>
                                          <p:attrName>fill.type</p:attrName>
                                        </p:attrNameLst>
                                      </p:cBhvr>
                                      <p:to>
                                        <p:strVal val="solid"/>
                                      </p:to>
                                    </p:se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500"/>
                                        <p:tgtEl>
                                          <p:spTgt spid="46"/>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7"/>
                                        </p:tgtEl>
                                        <p:attrNameLst>
                                          <p:attrName>style.visibility</p:attrName>
                                        </p:attrNameLst>
                                      </p:cBhvr>
                                      <p:to>
                                        <p:strVal val="visible"/>
                                      </p:to>
                                    </p:set>
                                    <p:animEffect transition="in" filter="fade">
                                      <p:cBhvr>
                                        <p:cTn id="126" dur="500"/>
                                        <p:tgtEl>
                                          <p:spTgt spid="47"/>
                                        </p:tgtEl>
                                      </p:cBhvr>
                                    </p:animEffect>
                                  </p:childTnLst>
                                </p:cTn>
                              </p:par>
                              <p:par>
                                <p:cTn id="127" presetID="25" presetClass="emph" presetSubtype="0" fill="hold" nodeType="withEffect">
                                  <p:stCondLst>
                                    <p:cond delay="0"/>
                                  </p:stCondLst>
                                  <p:childTnLst>
                                    <p:animClr clrSpc="hsl" dir="cw">
                                      <p:cBhvr override="childStyle">
                                        <p:cTn id="128" dur="500" fill="hold"/>
                                        <p:tgtEl>
                                          <p:spTgt spid="33"/>
                                        </p:tgtEl>
                                        <p:attrNameLst>
                                          <p:attrName>style.color</p:attrName>
                                        </p:attrNameLst>
                                      </p:cBhvr>
                                      <p:by>
                                        <p:hsl h="0" s="-70588" l="0"/>
                                      </p:by>
                                    </p:animClr>
                                    <p:animClr clrSpc="hsl" dir="cw">
                                      <p:cBhvr>
                                        <p:cTn id="129" dur="500" fill="hold"/>
                                        <p:tgtEl>
                                          <p:spTgt spid="33"/>
                                        </p:tgtEl>
                                        <p:attrNameLst>
                                          <p:attrName>fillcolor</p:attrName>
                                        </p:attrNameLst>
                                      </p:cBhvr>
                                      <p:by>
                                        <p:hsl h="0" s="-70588" l="0"/>
                                      </p:by>
                                    </p:animClr>
                                    <p:animClr clrSpc="hsl" dir="cw">
                                      <p:cBhvr>
                                        <p:cTn id="130" dur="500" fill="hold"/>
                                        <p:tgtEl>
                                          <p:spTgt spid="33"/>
                                        </p:tgtEl>
                                        <p:attrNameLst>
                                          <p:attrName>stroke.color</p:attrName>
                                        </p:attrNameLst>
                                      </p:cBhvr>
                                      <p:by>
                                        <p:hsl h="0" s="-70588" l="0"/>
                                      </p:by>
                                    </p:animClr>
                                    <p:set>
                                      <p:cBhvr>
                                        <p:cTn id="131" dur="500" fill="hold"/>
                                        <p:tgtEl>
                                          <p:spTgt spid="33"/>
                                        </p:tgtEl>
                                        <p:attrNameLst>
                                          <p:attrName>fill.type</p:attrName>
                                        </p:attrNameLst>
                                      </p:cBhvr>
                                      <p:to>
                                        <p:strVal val="solid"/>
                                      </p:to>
                                    </p:set>
                                  </p:childTnLst>
                                </p:cTn>
                              </p:par>
                              <p:par>
                                <p:cTn id="132" presetID="25" presetClass="emph" presetSubtype="0" fill="hold" grpId="1" nodeType="withEffect">
                                  <p:stCondLst>
                                    <p:cond delay="0"/>
                                  </p:stCondLst>
                                  <p:childTnLst>
                                    <p:animClr clrSpc="hsl" dir="cw">
                                      <p:cBhvr override="childStyle">
                                        <p:cTn id="133" dur="500" fill="hold"/>
                                        <p:tgtEl>
                                          <p:spTgt spid="28"/>
                                        </p:tgtEl>
                                        <p:attrNameLst>
                                          <p:attrName>style.color</p:attrName>
                                        </p:attrNameLst>
                                      </p:cBhvr>
                                      <p:by>
                                        <p:hsl h="0" s="-70588" l="0"/>
                                      </p:by>
                                    </p:animClr>
                                    <p:animClr clrSpc="hsl" dir="cw">
                                      <p:cBhvr>
                                        <p:cTn id="134" dur="500" fill="hold"/>
                                        <p:tgtEl>
                                          <p:spTgt spid="28"/>
                                        </p:tgtEl>
                                        <p:attrNameLst>
                                          <p:attrName>fillcolor</p:attrName>
                                        </p:attrNameLst>
                                      </p:cBhvr>
                                      <p:by>
                                        <p:hsl h="0" s="-70588" l="0"/>
                                      </p:by>
                                    </p:animClr>
                                    <p:animClr clrSpc="hsl" dir="cw">
                                      <p:cBhvr>
                                        <p:cTn id="135" dur="500" fill="hold"/>
                                        <p:tgtEl>
                                          <p:spTgt spid="28"/>
                                        </p:tgtEl>
                                        <p:attrNameLst>
                                          <p:attrName>stroke.color</p:attrName>
                                        </p:attrNameLst>
                                      </p:cBhvr>
                                      <p:by>
                                        <p:hsl h="0" s="-70588" l="0"/>
                                      </p:by>
                                    </p:animClr>
                                    <p:set>
                                      <p:cBhvr>
                                        <p:cTn id="136" dur="500" fill="hold"/>
                                        <p:tgtEl>
                                          <p:spTgt spid="28"/>
                                        </p:tgtEl>
                                        <p:attrNameLst>
                                          <p:attrName>fill.type</p:attrName>
                                        </p:attrNameLst>
                                      </p:cBhvr>
                                      <p:to>
                                        <p:strVal val="solid"/>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par>
                                <p:cTn id="145" presetID="25" presetClass="emph" presetSubtype="0" fill="hold" nodeType="withEffect">
                                  <p:stCondLst>
                                    <p:cond delay="0"/>
                                  </p:stCondLst>
                                  <p:childTnLst>
                                    <p:animClr clrSpc="hsl" dir="cw">
                                      <p:cBhvr override="childStyle">
                                        <p:cTn id="146" dur="500" fill="hold"/>
                                        <p:tgtEl>
                                          <p:spTgt spid="46"/>
                                        </p:tgtEl>
                                        <p:attrNameLst>
                                          <p:attrName>style.color</p:attrName>
                                        </p:attrNameLst>
                                      </p:cBhvr>
                                      <p:by>
                                        <p:hsl h="0" s="-70588" l="0"/>
                                      </p:by>
                                    </p:animClr>
                                    <p:animClr clrSpc="hsl" dir="cw">
                                      <p:cBhvr>
                                        <p:cTn id="147" dur="500" fill="hold"/>
                                        <p:tgtEl>
                                          <p:spTgt spid="46"/>
                                        </p:tgtEl>
                                        <p:attrNameLst>
                                          <p:attrName>fillcolor</p:attrName>
                                        </p:attrNameLst>
                                      </p:cBhvr>
                                      <p:by>
                                        <p:hsl h="0" s="-70588" l="0"/>
                                      </p:by>
                                    </p:animClr>
                                    <p:animClr clrSpc="hsl" dir="cw">
                                      <p:cBhvr>
                                        <p:cTn id="148" dur="500" fill="hold"/>
                                        <p:tgtEl>
                                          <p:spTgt spid="46"/>
                                        </p:tgtEl>
                                        <p:attrNameLst>
                                          <p:attrName>stroke.color</p:attrName>
                                        </p:attrNameLst>
                                      </p:cBhvr>
                                      <p:by>
                                        <p:hsl h="0" s="-70588" l="0"/>
                                      </p:by>
                                    </p:animClr>
                                    <p:set>
                                      <p:cBhvr>
                                        <p:cTn id="149" dur="500" fill="hold"/>
                                        <p:tgtEl>
                                          <p:spTgt spid="46"/>
                                        </p:tgtEl>
                                        <p:attrNameLst>
                                          <p:attrName>fill.type</p:attrName>
                                        </p:attrNameLst>
                                      </p:cBhvr>
                                      <p:to>
                                        <p:strVal val="solid"/>
                                      </p:to>
                                    </p:set>
                                  </p:childTnLst>
                                </p:cTn>
                              </p:par>
                              <p:par>
                                <p:cTn id="150" presetID="25" presetClass="emph" presetSubtype="0" fill="hold" grpId="1" nodeType="withEffect">
                                  <p:stCondLst>
                                    <p:cond delay="0"/>
                                  </p:stCondLst>
                                  <p:childTnLst>
                                    <p:animClr clrSpc="hsl" dir="cw">
                                      <p:cBhvr override="childStyle">
                                        <p:cTn id="151" dur="500" fill="hold"/>
                                        <p:tgtEl>
                                          <p:spTgt spid="47"/>
                                        </p:tgtEl>
                                        <p:attrNameLst>
                                          <p:attrName>style.color</p:attrName>
                                        </p:attrNameLst>
                                      </p:cBhvr>
                                      <p:by>
                                        <p:hsl h="0" s="-70588" l="0"/>
                                      </p:by>
                                    </p:animClr>
                                    <p:animClr clrSpc="hsl" dir="cw">
                                      <p:cBhvr>
                                        <p:cTn id="152" dur="500" fill="hold"/>
                                        <p:tgtEl>
                                          <p:spTgt spid="47"/>
                                        </p:tgtEl>
                                        <p:attrNameLst>
                                          <p:attrName>fillcolor</p:attrName>
                                        </p:attrNameLst>
                                      </p:cBhvr>
                                      <p:by>
                                        <p:hsl h="0" s="-70588" l="0"/>
                                      </p:by>
                                    </p:animClr>
                                    <p:animClr clrSpc="hsl" dir="cw">
                                      <p:cBhvr>
                                        <p:cTn id="153" dur="500" fill="hold"/>
                                        <p:tgtEl>
                                          <p:spTgt spid="47"/>
                                        </p:tgtEl>
                                        <p:attrNameLst>
                                          <p:attrName>stroke.color</p:attrName>
                                        </p:attrNameLst>
                                      </p:cBhvr>
                                      <p:by>
                                        <p:hsl h="0" s="-70588" l="0"/>
                                      </p:by>
                                    </p:animClr>
                                    <p:set>
                                      <p:cBhvr>
                                        <p:cTn id="154" dur="500" fill="hold"/>
                                        <p:tgtEl>
                                          <p:spTgt spid="47"/>
                                        </p:tgtEl>
                                        <p:attrNameLst>
                                          <p:attrName>fill.type</p:attrName>
                                        </p:attrNameLst>
                                      </p:cBhvr>
                                      <p:to>
                                        <p:strVal val="solid"/>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fade">
                                      <p:cBhvr>
                                        <p:cTn id="159" dur="500"/>
                                        <p:tgtEl>
                                          <p:spTgt spid="27"/>
                                        </p:tgtEl>
                                      </p:cBhvr>
                                    </p:animEffect>
                                  </p:childTnLst>
                                </p:cTn>
                              </p:par>
                              <p:par>
                                <p:cTn id="160" presetID="25" presetClass="emph" presetSubtype="0" fill="hold" nodeType="withEffect">
                                  <p:stCondLst>
                                    <p:cond delay="0"/>
                                  </p:stCondLst>
                                  <p:childTnLst>
                                    <p:animClr clrSpc="hsl" dir="cw">
                                      <p:cBhvr override="childStyle">
                                        <p:cTn id="161" dur="500" fill="hold"/>
                                        <p:tgtEl>
                                          <p:spTgt spid="29"/>
                                        </p:tgtEl>
                                        <p:attrNameLst>
                                          <p:attrName>style.color</p:attrName>
                                        </p:attrNameLst>
                                      </p:cBhvr>
                                      <p:by>
                                        <p:hsl h="0" s="-70588" l="0"/>
                                      </p:by>
                                    </p:animClr>
                                    <p:animClr clrSpc="hsl" dir="cw">
                                      <p:cBhvr>
                                        <p:cTn id="162" dur="500" fill="hold"/>
                                        <p:tgtEl>
                                          <p:spTgt spid="29"/>
                                        </p:tgtEl>
                                        <p:attrNameLst>
                                          <p:attrName>fillcolor</p:attrName>
                                        </p:attrNameLst>
                                      </p:cBhvr>
                                      <p:by>
                                        <p:hsl h="0" s="-70588" l="0"/>
                                      </p:by>
                                    </p:animClr>
                                    <p:animClr clrSpc="hsl" dir="cw">
                                      <p:cBhvr>
                                        <p:cTn id="163" dur="500" fill="hold"/>
                                        <p:tgtEl>
                                          <p:spTgt spid="29"/>
                                        </p:tgtEl>
                                        <p:attrNameLst>
                                          <p:attrName>stroke.color</p:attrName>
                                        </p:attrNameLst>
                                      </p:cBhvr>
                                      <p:by>
                                        <p:hsl h="0" s="-70588" l="0"/>
                                      </p:by>
                                    </p:animClr>
                                    <p:set>
                                      <p:cBhvr>
                                        <p:cTn id="164" dur="500" fill="hold"/>
                                        <p:tgtEl>
                                          <p:spTgt spid="29"/>
                                        </p:tgtEl>
                                        <p:attrNameLst>
                                          <p:attrName>fill.type</p:attrName>
                                        </p:attrNameLst>
                                      </p:cBhvr>
                                      <p:to>
                                        <p:strVal val="solid"/>
                                      </p:to>
                                    </p:set>
                                  </p:childTnLst>
                                </p:cTn>
                              </p:par>
                              <p:par>
                                <p:cTn id="165" presetID="25" presetClass="emph" presetSubtype="0" fill="hold" grpId="1" nodeType="withEffect">
                                  <p:stCondLst>
                                    <p:cond delay="0"/>
                                  </p:stCondLst>
                                  <p:childTnLst>
                                    <p:animClr clrSpc="hsl" dir="cw">
                                      <p:cBhvr override="childStyle">
                                        <p:cTn id="166" dur="500" fill="hold"/>
                                        <p:tgtEl>
                                          <p:spTgt spid="34"/>
                                        </p:tgtEl>
                                        <p:attrNameLst>
                                          <p:attrName>style.color</p:attrName>
                                        </p:attrNameLst>
                                      </p:cBhvr>
                                      <p:by>
                                        <p:hsl h="0" s="-70588" l="0"/>
                                      </p:by>
                                    </p:animClr>
                                    <p:animClr clrSpc="hsl" dir="cw">
                                      <p:cBhvr>
                                        <p:cTn id="167" dur="500" fill="hold"/>
                                        <p:tgtEl>
                                          <p:spTgt spid="34"/>
                                        </p:tgtEl>
                                        <p:attrNameLst>
                                          <p:attrName>fillcolor</p:attrName>
                                        </p:attrNameLst>
                                      </p:cBhvr>
                                      <p:by>
                                        <p:hsl h="0" s="-70588" l="0"/>
                                      </p:by>
                                    </p:animClr>
                                    <p:animClr clrSpc="hsl" dir="cw">
                                      <p:cBhvr>
                                        <p:cTn id="168" dur="500" fill="hold"/>
                                        <p:tgtEl>
                                          <p:spTgt spid="34"/>
                                        </p:tgtEl>
                                        <p:attrNameLst>
                                          <p:attrName>stroke.color</p:attrName>
                                        </p:attrNameLst>
                                      </p:cBhvr>
                                      <p:by>
                                        <p:hsl h="0" s="-70588" l="0"/>
                                      </p:by>
                                    </p:animClr>
                                    <p:set>
                                      <p:cBhvr>
                                        <p:cTn id="169" dur="500" fill="hold"/>
                                        <p:tgtEl>
                                          <p:spTgt spid="3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4" grpId="0" animBg="1"/>
      <p:bldP spid="34" grpId="1" animBg="1"/>
      <p:bldP spid="36" grpId="0" animBg="1"/>
      <p:bldP spid="36" grpId="1" animBg="1"/>
      <p:bldP spid="37" grpId="0" animBg="1"/>
      <p:bldP spid="37" grpId="1" animBg="1"/>
      <p:bldP spid="38" grpId="0" animBg="1"/>
      <p:bldP spid="39" grpId="0" animBg="1"/>
      <p:bldP spid="39" grpId="1" animBg="1"/>
      <p:bldP spid="41" grpId="0" animBg="1"/>
      <p:bldP spid="41" grpId="1" animBg="1"/>
      <p:bldP spid="42" grpId="0" animBg="1"/>
      <p:bldP spid="44" grpId="0" animBg="1"/>
      <p:bldP spid="44" grpId="1" animBg="1"/>
      <p:bldP spid="47" grpId="0" animBg="1"/>
      <p:bldP spid="47"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124F331-3573-4E28-BCF5-8FF687BF50B0}"/>
              </a:ext>
            </a:extLst>
          </p:cNvPr>
          <p:cNvSpPr/>
          <p:nvPr/>
        </p:nvSpPr>
        <p:spPr>
          <a:xfrm>
            <a:off x="6447520" y="2036789"/>
            <a:ext cx="38100" cy="3341726"/>
          </a:xfrm>
          <a:prstGeom prst="rect">
            <a:avLst/>
          </a:prstGeom>
          <a:solidFill>
            <a:schemeClr val="accent3"/>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2000" dirty="0"/>
          </a:p>
        </p:txBody>
      </p:sp>
      <p:sp>
        <p:nvSpPr>
          <p:cNvPr id="12" name="Rectangle 11">
            <a:extLst>
              <a:ext uri="{FF2B5EF4-FFF2-40B4-BE49-F238E27FC236}">
                <a16:creationId xmlns:a16="http://schemas.microsoft.com/office/drawing/2014/main" id="{D48DC1A3-BE5A-43B5-81C4-F54AF8CD7D86}"/>
              </a:ext>
            </a:extLst>
          </p:cNvPr>
          <p:cNvSpPr/>
          <p:nvPr/>
        </p:nvSpPr>
        <p:spPr>
          <a:xfrm>
            <a:off x="753102" y="2036789"/>
            <a:ext cx="38100" cy="3341726"/>
          </a:xfrm>
          <a:prstGeom prst="rect">
            <a:avLst/>
          </a:prstGeom>
          <a:solidFill>
            <a:schemeClr val="accent3"/>
          </a:solidFill>
          <a:ln>
            <a:noFill/>
          </a:ln>
        </p:spPr>
        <p:style>
          <a:lnRef idx="2">
            <a:schemeClr val="accent4"/>
          </a:lnRef>
          <a:fillRef idx="1">
            <a:schemeClr val="lt1"/>
          </a:fillRef>
          <a:effectRef idx="0">
            <a:schemeClr val="accent4"/>
          </a:effectRef>
          <a:fontRef idx="minor">
            <a:schemeClr val="dk1"/>
          </a:fontRef>
        </p:style>
        <p:txBody>
          <a:bodyPr tIns="114300" rtlCol="0" anchor="ctr"/>
          <a:lstStyle/>
          <a:p>
            <a:pPr algn="ctr"/>
            <a:endParaRPr lang="en-US" sz="2000" dirty="0"/>
          </a:p>
        </p:txBody>
      </p:sp>
      <p:sp>
        <p:nvSpPr>
          <p:cNvPr id="4" name="Rectangle 3">
            <a:extLst>
              <a:ext uri="{FF2B5EF4-FFF2-40B4-BE49-F238E27FC236}">
                <a16:creationId xmlns:a16="http://schemas.microsoft.com/office/drawing/2014/main" id="{5A4C79E0-4A95-AF49-9190-85C5705A1342}"/>
              </a:ext>
            </a:extLst>
          </p:cNvPr>
          <p:cNvSpPr/>
          <p:nvPr/>
        </p:nvSpPr>
        <p:spPr>
          <a:xfrm>
            <a:off x="1029327" y="2036785"/>
            <a:ext cx="3343276" cy="2214965"/>
          </a:xfrm>
          <a:prstGeom prst="rect">
            <a:avLst/>
          </a:prstGeom>
        </p:spPr>
        <p:txBody>
          <a:bodyPr wrap="square">
            <a:spAutoFit/>
          </a:bodyPr>
          <a:lstStyle/>
          <a:p>
            <a:pPr>
              <a:lnSpc>
                <a:spcPct val="90000"/>
              </a:lnSpc>
              <a:spcAft>
                <a:spcPts val="1000"/>
              </a:spcAft>
            </a:pPr>
            <a:r>
              <a:rPr lang="en-US" sz="2400"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Define the business objective:</a:t>
            </a:r>
          </a:p>
          <a:p>
            <a:pPr marL="0" lvl="1">
              <a:lnSpc>
                <a:spcPct val="90000"/>
              </a:lnSpc>
              <a:spcAft>
                <a:spcPts val="1000"/>
              </a:spcAft>
            </a:pPr>
            <a:r>
              <a:rPr lang="en-US" sz="2400" dirty="0">
                <a:ea typeface="Amazon Ember Light" panose="020B0403020204020204" pitchFamily="34" charset="0"/>
                <a:cs typeface="Amazon Ember Light" panose="020B0403020204020204" pitchFamily="34" charset="0"/>
              </a:rPr>
              <a:t>Specific, measurable milestones that helps increase revenue, decrease cost, etc.</a:t>
            </a:r>
          </a:p>
        </p:txBody>
      </p:sp>
      <p:sp>
        <p:nvSpPr>
          <p:cNvPr id="9" name="Rectangle 8">
            <a:extLst>
              <a:ext uri="{FF2B5EF4-FFF2-40B4-BE49-F238E27FC236}">
                <a16:creationId xmlns:a16="http://schemas.microsoft.com/office/drawing/2014/main" id="{3FFAD5EE-17CD-3D46-81B9-A7B9461531F5}"/>
              </a:ext>
            </a:extLst>
          </p:cNvPr>
          <p:cNvSpPr/>
          <p:nvPr/>
        </p:nvSpPr>
        <p:spPr>
          <a:xfrm>
            <a:off x="6646985" y="2036785"/>
            <a:ext cx="3619500" cy="2547364"/>
          </a:xfrm>
          <a:prstGeom prst="rect">
            <a:avLst/>
          </a:prstGeom>
          <a:noFill/>
        </p:spPr>
        <p:txBody>
          <a:bodyPr wrap="square">
            <a:spAutoFit/>
          </a:bodyPr>
          <a:lstStyle/>
          <a:p>
            <a:pPr>
              <a:lnSpc>
                <a:spcPct val="90000"/>
              </a:lnSpc>
              <a:spcAft>
                <a:spcPts val="1000"/>
              </a:spcAft>
            </a:pPr>
            <a:r>
              <a:rPr lang="en-US" sz="2400" dirty="0">
                <a:latin typeface="Amazon Ember Display Heavy" panose="020F0803020204020204" pitchFamily="34" charset="0"/>
                <a:ea typeface="Amazon Ember Display Heavy" panose="020F0803020204020204" pitchFamily="34" charset="0"/>
                <a:cs typeface="Amazon Ember Display Heavy" panose="020F0803020204020204" pitchFamily="34" charset="0"/>
              </a:rPr>
              <a:t>Translate objective to an ML problem:</a:t>
            </a:r>
          </a:p>
          <a:p>
            <a:pPr marL="0" lvl="1">
              <a:lnSpc>
                <a:spcPct val="90000"/>
              </a:lnSpc>
              <a:spcAft>
                <a:spcPts val="1000"/>
              </a:spcAft>
            </a:pPr>
            <a:r>
              <a:rPr lang="en-US" sz="2400" dirty="0">
                <a:ea typeface="Amazon Ember Light" panose="020B0403020204020204" pitchFamily="34" charset="0"/>
                <a:cs typeface="Amazon Ember Light" panose="020B0403020204020204" pitchFamily="34" charset="0"/>
              </a:rPr>
              <a:t>Express the objective in machine learning terms, e.g., predicting, calculating the probability, etc.</a:t>
            </a:r>
          </a:p>
        </p:txBody>
      </p:sp>
      <p:sp>
        <p:nvSpPr>
          <p:cNvPr id="7" name="TextBox 6">
            <a:extLst>
              <a:ext uri="{FF2B5EF4-FFF2-40B4-BE49-F238E27FC236}">
                <a16:creationId xmlns:a16="http://schemas.microsoft.com/office/drawing/2014/main" id="{7AFF5775-D591-AA4C-B536-171C3DF1BDB2}"/>
              </a:ext>
            </a:extLst>
          </p:cNvPr>
          <p:cNvSpPr txBox="1"/>
          <p:nvPr/>
        </p:nvSpPr>
        <p:spPr>
          <a:xfrm>
            <a:off x="1009300" y="5378206"/>
            <a:ext cx="4056415" cy="923330"/>
          </a:xfrm>
          <a:prstGeom prst="rect">
            <a:avLst/>
          </a:prstGeom>
          <a:noFill/>
        </p:spPr>
        <p:txBody>
          <a:bodyPr wrap="square" rtlCol="0">
            <a:spAutoFit/>
          </a:bodyPr>
          <a:lstStyle/>
          <a:p>
            <a:pPr algn="ctr"/>
            <a:r>
              <a:rPr lang="en-US" dirty="0"/>
              <a:t>Increase revenue by ensuring all products in catalog have prices &amp; can be surfaced to customer.</a:t>
            </a:r>
          </a:p>
        </p:txBody>
      </p:sp>
      <p:sp>
        <p:nvSpPr>
          <p:cNvPr id="11" name="TextBox 10">
            <a:extLst>
              <a:ext uri="{FF2B5EF4-FFF2-40B4-BE49-F238E27FC236}">
                <a16:creationId xmlns:a16="http://schemas.microsoft.com/office/drawing/2014/main" id="{3392E704-EA58-2F45-A340-BA516B37A966}"/>
              </a:ext>
            </a:extLst>
          </p:cNvPr>
          <p:cNvSpPr txBox="1"/>
          <p:nvPr/>
        </p:nvSpPr>
        <p:spPr>
          <a:xfrm>
            <a:off x="6532329" y="5378206"/>
            <a:ext cx="4056415" cy="923330"/>
          </a:xfrm>
          <a:prstGeom prst="rect">
            <a:avLst/>
          </a:prstGeom>
          <a:noFill/>
        </p:spPr>
        <p:txBody>
          <a:bodyPr wrap="square" rtlCol="0">
            <a:spAutoFit/>
          </a:bodyPr>
          <a:lstStyle/>
          <a:p>
            <a:pPr algn="ctr"/>
            <a:r>
              <a:rPr lang="en-US" dirty="0"/>
              <a:t>Predict price (continuous numerical value) for all products in catalog where price is missing.</a:t>
            </a:r>
          </a:p>
        </p:txBody>
      </p:sp>
      <p:grpSp>
        <p:nvGrpSpPr>
          <p:cNvPr id="15" name="Group 14">
            <a:extLst>
              <a:ext uri="{FF2B5EF4-FFF2-40B4-BE49-F238E27FC236}">
                <a16:creationId xmlns:a16="http://schemas.microsoft.com/office/drawing/2014/main" id="{9659E9F7-8811-40D6-BF3A-C91962748F1A}"/>
              </a:ext>
            </a:extLst>
          </p:cNvPr>
          <p:cNvGrpSpPr/>
          <p:nvPr/>
        </p:nvGrpSpPr>
        <p:grpSpPr>
          <a:xfrm>
            <a:off x="322519" y="144819"/>
            <a:ext cx="11535924" cy="1026010"/>
            <a:chOff x="363159" y="1289415"/>
            <a:chExt cx="11535924" cy="1026010"/>
          </a:xfrm>
        </p:grpSpPr>
        <p:cxnSp>
          <p:nvCxnSpPr>
            <p:cNvPr id="16" name="Straight Connector 15">
              <a:extLst>
                <a:ext uri="{FF2B5EF4-FFF2-40B4-BE49-F238E27FC236}">
                  <a16:creationId xmlns:a16="http://schemas.microsoft.com/office/drawing/2014/main" id="{1588F2C7-7BAC-4F25-AD3C-43A96CD71F82}"/>
                </a:ext>
              </a:extLst>
            </p:cNvPr>
            <p:cNvCxnSpPr>
              <a:cxnSpLocks/>
              <a:stCxn id="18" idx="3"/>
              <a:endCxn id="2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7EBA3C-0AF9-41C5-B060-11AE9F8084AA}"/>
                </a:ext>
              </a:extLst>
            </p:cNvPr>
            <p:cNvGrpSpPr/>
            <p:nvPr/>
          </p:nvGrpSpPr>
          <p:grpSpPr>
            <a:xfrm>
              <a:off x="363159" y="1289415"/>
              <a:ext cx="11535924" cy="1026010"/>
              <a:chOff x="-70653" y="1289415"/>
              <a:chExt cx="11535924" cy="1026010"/>
            </a:xfrm>
          </p:grpSpPr>
          <p:sp>
            <p:nvSpPr>
              <p:cNvPr id="18" name="Rectangle: Rounded Corners 11">
                <a:extLst>
                  <a:ext uri="{FF2B5EF4-FFF2-40B4-BE49-F238E27FC236}">
                    <a16:creationId xmlns:a16="http://schemas.microsoft.com/office/drawing/2014/main" id="{802CF696-2C49-4047-A44C-670BED1E954C}"/>
                  </a:ext>
                </a:extLst>
              </p:cNvPr>
              <p:cNvSpPr/>
              <p:nvPr/>
            </p:nvSpPr>
            <p:spPr>
              <a:xfrm>
                <a:off x="-70653" y="1289415"/>
                <a:ext cx="1851240" cy="1026010"/>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9" name="Rectangle: Rounded Corners 11">
                <a:extLst>
                  <a:ext uri="{FF2B5EF4-FFF2-40B4-BE49-F238E27FC236}">
                    <a16:creationId xmlns:a16="http://schemas.microsoft.com/office/drawing/2014/main" id="{3EC5081A-B349-4911-8154-718CEC61F93E}"/>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1" name="Rectangle: Rounded Corners 11">
                <a:extLst>
                  <a:ext uri="{FF2B5EF4-FFF2-40B4-BE49-F238E27FC236}">
                    <a16:creationId xmlns:a16="http://schemas.microsoft.com/office/drawing/2014/main" id="{FD9DD22E-6128-45EC-9583-CC431846044F}"/>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3" name="Rectangle: Rounded Corners 11">
                <a:extLst>
                  <a:ext uri="{FF2B5EF4-FFF2-40B4-BE49-F238E27FC236}">
                    <a16:creationId xmlns:a16="http://schemas.microsoft.com/office/drawing/2014/main" id="{F348813C-367A-47F2-BCA3-DE78D559A66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4" name="Rectangle: Rounded Corners 11">
                <a:extLst>
                  <a:ext uri="{FF2B5EF4-FFF2-40B4-BE49-F238E27FC236}">
                    <a16:creationId xmlns:a16="http://schemas.microsoft.com/office/drawing/2014/main" id="{EF6087B6-B132-411F-BF1C-548DEC38E68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25" name="Rectangle: Rounded Corners 11">
                <a:extLst>
                  <a:ext uri="{FF2B5EF4-FFF2-40B4-BE49-F238E27FC236}">
                    <a16:creationId xmlns:a16="http://schemas.microsoft.com/office/drawing/2014/main" id="{4C1229E0-2EC9-4D6D-8548-87FFC569FD6D}"/>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26" name="Rectangle: Rounded Corners 11">
            <a:extLst>
              <a:ext uri="{FF2B5EF4-FFF2-40B4-BE49-F238E27FC236}">
                <a16:creationId xmlns:a16="http://schemas.microsoft.com/office/drawing/2014/main" id="{2674F5E4-D357-4D2B-8865-3546EE445963}"/>
              </a:ext>
            </a:extLst>
          </p:cNvPr>
          <p:cNvSpPr/>
          <p:nvPr/>
        </p:nvSpPr>
        <p:spPr>
          <a:xfrm>
            <a:off x="2332279" y="144143"/>
            <a:ext cx="2236523" cy="1026686"/>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Tree>
    <p:extLst>
      <p:ext uri="{BB962C8B-B14F-4D97-AF65-F5344CB8AC3E}">
        <p14:creationId xmlns:p14="http://schemas.microsoft.com/office/powerpoint/2010/main" val="26958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1" grpId="0"/>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01D2D1-459B-6442-BA38-CB5BAB6C46CD}"/>
              </a:ext>
            </a:extLst>
          </p:cNvPr>
          <p:cNvSpPr>
            <a:spLocks noGrp="1"/>
          </p:cNvSpPr>
          <p:nvPr>
            <p:ph idx="1"/>
          </p:nvPr>
        </p:nvSpPr>
        <p:spPr/>
        <p:txBody>
          <a:bodyPr/>
          <a:lstStyle/>
          <a:p>
            <a:r>
              <a:rPr lang="en-US" dirty="0"/>
              <a:t>Merging files from different sources together</a:t>
            </a:r>
          </a:p>
          <a:p>
            <a:r>
              <a:rPr lang="en-US" dirty="0"/>
              <a:t>Clean up data (dealing with missing values, …)</a:t>
            </a:r>
          </a:p>
          <a:p>
            <a:r>
              <a:rPr lang="en-US" dirty="0"/>
              <a:t>Convert all values to numbers (computers don’t understand text):</a:t>
            </a:r>
          </a:p>
        </p:txBody>
      </p:sp>
      <p:grpSp>
        <p:nvGrpSpPr>
          <p:cNvPr id="4" name="Group 3">
            <a:extLst>
              <a:ext uri="{FF2B5EF4-FFF2-40B4-BE49-F238E27FC236}">
                <a16:creationId xmlns:a16="http://schemas.microsoft.com/office/drawing/2014/main" id="{3860601D-9BEB-7C40-A9D4-07AE704C1B99}"/>
              </a:ext>
            </a:extLst>
          </p:cNvPr>
          <p:cNvGrpSpPr/>
          <p:nvPr/>
        </p:nvGrpSpPr>
        <p:grpSpPr>
          <a:xfrm>
            <a:off x="561441" y="3868947"/>
            <a:ext cx="11101994" cy="1871980"/>
            <a:chOff x="615351" y="4328196"/>
            <a:chExt cx="11101994" cy="1871980"/>
          </a:xfrm>
        </p:grpSpPr>
        <p:pic>
          <p:nvPicPr>
            <p:cNvPr id="12" name="Picture 11">
              <a:extLst>
                <a:ext uri="{FF2B5EF4-FFF2-40B4-BE49-F238E27FC236}">
                  <a16:creationId xmlns:a16="http://schemas.microsoft.com/office/drawing/2014/main" id="{2F91CA6F-730B-2546-AC59-3D92AA74671C}"/>
                </a:ext>
              </a:extLst>
            </p:cNvPr>
            <p:cNvPicPr>
              <a:picLocks noChangeAspect="1"/>
            </p:cNvPicPr>
            <p:nvPr/>
          </p:nvPicPr>
          <p:blipFill>
            <a:blip r:embed="rId3"/>
            <a:stretch>
              <a:fillRect/>
            </a:stretch>
          </p:blipFill>
          <p:spPr>
            <a:xfrm>
              <a:off x="615351" y="4328196"/>
              <a:ext cx="7561121" cy="1871979"/>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56D7C3F5-52C8-1D40-B495-C5B87908ED08}"/>
                </a:ext>
              </a:extLst>
            </p:cNvPr>
            <p:cNvPicPr>
              <a:picLocks noChangeAspect="1"/>
            </p:cNvPicPr>
            <p:nvPr/>
          </p:nvPicPr>
          <p:blipFill>
            <a:blip r:embed="rId4"/>
            <a:stretch>
              <a:fillRect/>
            </a:stretch>
          </p:blipFill>
          <p:spPr>
            <a:xfrm>
              <a:off x="8382208" y="4328196"/>
              <a:ext cx="3335137" cy="1871980"/>
            </a:xfrm>
            <a:prstGeom prst="rect">
              <a:avLst/>
            </a:prstGeom>
            <a:effectLst>
              <a:outerShdw blurRad="50800" dist="38100" dir="2700000" algn="tl" rotWithShape="0">
                <a:prstClr val="black">
                  <a:alpha val="40000"/>
                </a:prstClr>
              </a:outerShdw>
            </a:effectLst>
          </p:spPr>
        </p:pic>
      </p:grpSp>
      <p:grpSp>
        <p:nvGrpSpPr>
          <p:cNvPr id="22" name="Group 21">
            <a:extLst>
              <a:ext uri="{FF2B5EF4-FFF2-40B4-BE49-F238E27FC236}">
                <a16:creationId xmlns:a16="http://schemas.microsoft.com/office/drawing/2014/main" id="{637B9100-5878-4C67-B616-129654B4339B}"/>
              </a:ext>
            </a:extLst>
          </p:cNvPr>
          <p:cNvGrpSpPr/>
          <p:nvPr/>
        </p:nvGrpSpPr>
        <p:grpSpPr>
          <a:xfrm>
            <a:off x="322519" y="144819"/>
            <a:ext cx="11535924" cy="1026010"/>
            <a:chOff x="363159" y="1289415"/>
            <a:chExt cx="11535924" cy="1026010"/>
          </a:xfrm>
        </p:grpSpPr>
        <p:cxnSp>
          <p:nvCxnSpPr>
            <p:cNvPr id="23" name="Straight Connector 22">
              <a:extLst>
                <a:ext uri="{FF2B5EF4-FFF2-40B4-BE49-F238E27FC236}">
                  <a16:creationId xmlns:a16="http://schemas.microsoft.com/office/drawing/2014/main" id="{1B5B20FC-22A9-46D7-841F-52B31A738F50}"/>
                </a:ext>
              </a:extLst>
            </p:cNvPr>
            <p:cNvCxnSpPr>
              <a:cxnSpLocks/>
              <a:stCxn id="25" idx="3"/>
              <a:endCxn id="3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B1A0065-36E9-4E23-9EEC-BC683EC72C28}"/>
                </a:ext>
              </a:extLst>
            </p:cNvPr>
            <p:cNvGrpSpPr/>
            <p:nvPr/>
          </p:nvGrpSpPr>
          <p:grpSpPr>
            <a:xfrm>
              <a:off x="363159" y="1289415"/>
              <a:ext cx="11535924" cy="1026010"/>
              <a:chOff x="-70653" y="1289415"/>
              <a:chExt cx="11535924" cy="1026010"/>
            </a:xfrm>
          </p:grpSpPr>
          <p:sp>
            <p:nvSpPr>
              <p:cNvPr id="25" name="Rectangle: Rounded Corners 11">
                <a:extLst>
                  <a:ext uri="{FF2B5EF4-FFF2-40B4-BE49-F238E27FC236}">
                    <a16:creationId xmlns:a16="http://schemas.microsoft.com/office/drawing/2014/main" id="{386B624B-6417-4373-94D2-F8395DB7662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6" name="Rectangle: Rounded Corners 11">
                <a:extLst>
                  <a:ext uri="{FF2B5EF4-FFF2-40B4-BE49-F238E27FC236}">
                    <a16:creationId xmlns:a16="http://schemas.microsoft.com/office/drawing/2014/main" id="{6305816F-7A46-4AD3-967D-61982B4D548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7" name="Rectangle: Rounded Corners 11">
                <a:extLst>
                  <a:ext uri="{FF2B5EF4-FFF2-40B4-BE49-F238E27FC236}">
                    <a16:creationId xmlns:a16="http://schemas.microsoft.com/office/drawing/2014/main" id="{F814C43F-DCD4-43B8-8992-590B35D8A43A}"/>
                  </a:ext>
                </a:extLst>
              </p:cNvPr>
              <p:cNvSpPr/>
              <p:nvPr/>
            </p:nvSpPr>
            <p:spPr>
              <a:xfrm>
                <a:off x="4334150" y="1290091"/>
                <a:ext cx="1801752" cy="1024658"/>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8" name="Rectangle: Rounded Corners 11">
                <a:extLst>
                  <a:ext uri="{FF2B5EF4-FFF2-40B4-BE49-F238E27FC236}">
                    <a16:creationId xmlns:a16="http://schemas.microsoft.com/office/drawing/2014/main" id="{63A9B358-8FDD-4B7C-A8A9-0A2CF8588792}"/>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29" name="Rectangle: Rounded Corners 11">
                <a:extLst>
                  <a:ext uri="{FF2B5EF4-FFF2-40B4-BE49-F238E27FC236}">
                    <a16:creationId xmlns:a16="http://schemas.microsoft.com/office/drawing/2014/main" id="{FC2F024F-5EF8-468E-8566-2261732C424A}"/>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0" name="Rectangle: Rounded Corners 11">
                <a:extLst>
                  <a:ext uri="{FF2B5EF4-FFF2-40B4-BE49-F238E27FC236}">
                    <a16:creationId xmlns:a16="http://schemas.microsoft.com/office/drawing/2014/main" id="{4F37FC74-5121-4F08-AD12-BFE7BC53B5E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
        <p:nvSpPr>
          <p:cNvPr id="2" name="TextBox 1">
            <a:extLst>
              <a:ext uri="{FF2B5EF4-FFF2-40B4-BE49-F238E27FC236}">
                <a16:creationId xmlns:a16="http://schemas.microsoft.com/office/drawing/2014/main" id="{38D82FB6-4C54-324C-981B-8BF4D9743B86}"/>
              </a:ext>
            </a:extLst>
          </p:cNvPr>
          <p:cNvSpPr txBox="1"/>
          <p:nvPr/>
        </p:nvSpPr>
        <p:spPr>
          <a:xfrm>
            <a:off x="2315440" y="5904526"/>
            <a:ext cx="7561120" cy="584775"/>
          </a:xfrm>
          <a:prstGeom prst="rect">
            <a:avLst/>
          </a:prstGeom>
          <a:noFill/>
        </p:spPr>
        <p:txBody>
          <a:bodyPr wrap="square" rtlCol="0">
            <a:spAutoFit/>
          </a:bodyPr>
          <a:lstStyle/>
          <a:p>
            <a:pPr algn="ctr"/>
            <a:r>
              <a:rPr lang="en-US" sz="1600" dirty="0"/>
              <a:t>Tab 2 &amp; 3: Example of conversion from original dataset to only numerical values with AutoGluon.</a:t>
            </a:r>
          </a:p>
        </p:txBody>
      </p:sp>
    </p:spTree>
    <p:extLst>
      <p:ext uri="{BB962C8B-B14F-4D97-AF65-F5344CB8AC3E}">
        <p14:creationId xmlns:p14="http://schemas.microsoft.com/office/powerpoint/2010/main" val="2984472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13A35D-97EF-7A48-AACF-97D95E22C11E}" type="slidenum">
              <a:rPr lang="en-US" smtClean="0"/>
              <a:pPr/>
              <a:t>54</a:t>
            </a:fld>
            <a:endParaRPr lang="en-US" dirty="0"/>
          </a:p>
        </p:txBody>
      </p:sp>
      <p:sp>
        <p:nvSpPr>
          <p:cNvPr id="5" name="Rectangle: Rounded Corners 4">
            <a:extLst>
              <a:ext uri="{FF2B5EF4-FFF2-40B4-BE49-F238E27FC236}">
                <a16:creationId xmlns:a16="http://schemas.microsoft.com/office/drawing/2014/main" id="{72B138A3-6920-4E17-BFF0-56910A6E0457}"/>
              </a:ext>
            </a:extLst>
          </p:cNvPr>
          <p:cNvSpPr/>
          <p:nvPr/>
        </p:nvSpPr>
        <p:spPr>
          <a:xfrm>
            <a:off x="437887" y="2946913"/>
            <a:ext cx="1724820" cy="2411396"/>
          </a:xfrm>
          <a:prstGeom prst="roundRect">
            <a:avLst/>
          </a:prstGeom>
          <a:solidFill>
            <a:srgbClr val="532476"/>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Original dataset</a:t>
            </a:r>
          </a:p>
        </p:txBody>
      </p:sp>
      <p:sp>
        <p:nvSpPr>
          <p:cNvPr id="8" name="Rectangle: Top Corners Rounded 7">
            <a:extLst>
              <a:ext uri="{FF2B5EF4-FFF2-40B4-BE49-F238E27FC236}">
                <a16:creationId xmlns:a16="http://schemas.microsoft.com/office/drawing/2014/main" id="{F1B09207-87A9-423B-9903-37D271492A0C}"/>
              </a:ext>
            </a:extLst>
          </p:cNvPr>
          <p:cNvSpPr/>
          <p:nvPr/>
        </p:nvSpPr>
        <p:spPr>
          <a:xfrm>
            <a:off x="3228449" y="2990716"/>
            <a:ext cx="4700059" cy="702020"/>
          </a:xfrm>
          <a:prstGeom prst="round2SameRect">
            <a:avLst/>
          </a:prstGeom>
          <a:solidFill>
            <a:srgbClr val="0070C0"/>
          </a:solidFill>
          <a:ln w="28575">
            <a:solidFill>
              <a:schemeClr val="accent1">
                <a:lumMod val="7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set</a:t>
            </a:r>
          </a:p>
          <a:p>
            <a:pPr algn="ctr"/>
            <a:r>
              <a:rPr lang="en-US" dirty="0"/>
              <a:t>(used to train the model)</a:t>
            </a:r>
          </a:p>
        </p:txBody>
      </p:sp>
      <p:sp>
        <p:nvSpPr>
          <p:cNvPr id="9" name="Rectangle 8">
            <a:extLst>
              <a:ext uri="{FF2B5EF4-FFF2-40B4-BE49-F238E27FC236}">
                <a16:creationId xmlns:a16="http://schemas.microsoft.com/office/drawing/2014/main" id="{559946B6-7A61-48FA-B0BC-3D622132FC17}"/>
              </a:ext>
            </a:extLst>
          </p:cNvPr>
          <p:cNvSpPr/>
          <p:nvPr/>
        </p:nvSpPr>
        <p:spPr>
          <a:xfrm>
            <a:off x="3228448" y="3760031"/>
            <a:ext cx="4700060" cy="765492"/>
          </a:xfrm>
          <a:prstGeom prst="rect">
            <a:avLst/>
          </a:prstGeom>
          <a:solidFill>
            <a:srgbClr val="0070C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set</a:t>
            </a:r>
          </a:p>
          <a:p>
            <a:pPr algn="ctr"/>
            <a:r>
              <a:rPr lang="en-US" dirty="0"/>
              <a:t>(used for unbiased evaluation of the model)</a:t>
            </a:r>
          </a:p>
        </p:txBody>
      </p:sp>
      <p:sp>
        <p:nvSpPr>
          <p:cNvPr id="12" name="Rectangle: Top Corners Rounded 11">
            <a:extLst>
              <a:ext uri="{FF2B5EF4-FFF2-40B4-BE49-F238E27FC236}">
                <a16:creationId xmlns:a16="http://schemas.microsoft.com/office/drawing/2014/main" id="{B9F739A7-AFF8-446E-8FCF-4E58F31827C5}"/>
              </a:ext>
            </a:extLst>
          </p:cNvPr>
          <p:cNvSpPr/>
          <p:nvPr/>
        </p:nvSpPr>
        <p:spPr>
          <a:xfrm>
            <a:off x="3228448" y="4592818"/>
            <a:ext cx="4700059" cy="765491"/>
          </a:xfrm>
          <a:prstGeom prst="round2SameRect">
            <a:avLst>
              <a:gd name="adj1" fmla="val 0"/>
              <a:gd name="adj2" fmla="val 17500"/>
            </a:avLst>
          </a:prstGeom>
          <a:solidFill>
            <a:schemeClr val="accent5"/>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Test set</a:t>
            </a:r>
          </a:p>
          <a:p>
            <a:pPr algn="ctr"/>
            <a:r>
              <a:rPr lang="en-US" dirty="0"/>
              <a:t>(used for final evaluation of the model)</a:t>
            </a:r>
          </a:p>
        </p:txBody>
      </p:sp>
      <p:cxnSp>
        <p:nvCxnSpPr>
          <p:cNvPr id="43" name="Straight Arrow Connector 42">
            <a:extLst>
              <a:ext uri="{FF2B5EF4-FFF2-40B4-BE49-F238E27FC236}">
                <a16:creationId xmlns:a16="http://schemas.microsoft.com/office/drawing/2014/main" id="{554827F7-1FDB-4942-921B-BDB3F540C234}"/>
              </a:ext>
            </a:extLst>
          </p:cNvPr>
          <p:cNvCxnSpPr>
            <a:stCxn id="5" idx="3"/>
            <a:endCxn id="8" idx="2"/>
          </p:cNvCxnSpPr>
          <p:nvPr/>
        </p:nvCxnSpPr>
        <p:spPr>
          <a:xfrm flipV="1">
            <a:off x="2162707" y="3341726"/>
            <a:ext cx="1065742" cy="8108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455F17D-D8F7-48AD-AD7E-CBCED8F66FBD}"/>
              </a:ext>
            </a:extLst>
          </p:cNvPr>
          <p:cNvCxnSpPr>
            <a:cxnSpLocks/>
            <a:stCxn id="5" idx="3"/>
            <a:endCxn id="9" idx="1"/>
          </p:cNvCxnSpPr>
          <p:nvPr/>
        </p:nvCxnSpPr>
        <p:spPr>
          <a:xfrm flipV="1">
            <a:off x="2162707" y="4142777"/>
            <a:ext cx="1065741" cy="98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513C68-38EB-4BE9-9F82-7FD5CE290671}"/>
              </a:ext>
            </a:extLst>
          </p:cNvPr>
          <p:cNvCxnSpPr>
            <a:cxnSpLocks/>
            <a:stCxn id="5" idx="3"/>
            <a:endCxn id="12" idx="2"/>
          </p:cNvCxnSpPr>
          <p:nvPr/>
        </p:nvCxnSpPr>
        <p:spPr>
          <a:xfrm>
            <a:off x="2162707" y="4152611"/>
            <a:ext cx="1065741" cy="8229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7CE6A4A-BC6C-4FC8-A723-D3E0B17CD272}"/>
              </a:ext>
            </a:extLst>
          </p:cNvPr>
          <p:cNvSpPr txBox="1"/>
          <p:nvPr/>
        </p:nvSpPr>
        <p:spPr>
          <a:xfrm>
            <a:off x="2268471" y="3783279"/>
            <a:ext cx="1065741" cy="369332"/>
          </a:xfrm>
          <a:prstGeom prst="rect">
            <a:avLst/>
          </a:prstGeom>
          <a:noFill/>
        </p:spPr>
        <p:txBody>
          <a:bodyPr wrap="square" rtlCol="0">
            <a:spAutoFit/>
          </a:bodyPr>
          <a:lstStyle/>
          <a:p>
            <a:pPr algn="ctr"/>
            <a:r>
              <a:rPr lang="en-US" dirty="0"/>
              <a:t>Split</a:t>
            </a:r>
          </a:p>
        </p:txBody>
      </p:sp>
      <p:sp>
        <p:nvSpPr>
          <p:cNvPr id="2" name="Rectangle 1">
            <a:extLst>
              <a:ext uri="{FF2B5EF4-FFF2-40B4-BE49-F238E27FC236}">
                <a16:creationId xmlns:a16="http://schemas.microsoft.com/office/drawing/2014/main" id="{FE77451F-1AB1-4D55-A7FB-87C6CBB668E0}"/>
              </a:ext>
            </a:extLst>
          </p:cNvPr>
          <p:cNvSpPr/>
          <p:nvPr/>
        </p:nvSpPr>
        <p:spPr>
          <a:xfrm>
            <a:off x="2642971" y="1841279"/>
            <a:ext cx="6317755" cy="584775"/>
          </a:xfrm>
          <a:prstGeom prst="rect">
            <a:avLst/>
          </a:prstGeom>
        </p:spPr>
        <p:txBody>
          <a:bodyPr wrap="none">
            <a:spAutoFit/>
          </a:bodyPr>
          <a:lstStyle/>
          <a:p>
            <a:r>
              <a:rPr lang="en-US" sz="3200" dirty="0">
                <a:latin typeface="Amazon Ember" panose="02000000000000000000" pitchFamily="2" charset="0"/>
                <a:ea typeface="Amazon Ember" panose="02000000000000000000" pitchFamily="2" charset="0"/>
              </a:rPr>
              <a:t>Splitting Data for Model Training</a:t>
            </a:r>
          </a:p>
        </p:txBody>
      </p:sp>
      <p:grpSp>
        <p:nvGrpSpPr>
          <p:cNvPr id="23" name="Group 22">
            <a:extLst>
              <a:ext uri="{FF2B5EF4-FFF2-40B4-BE49-F238E27FC236}">
                <a16:creationId xmlns:a16="http://schemas.microsoft.com/office/drawing/2014/main" id="{15D29D72-510A-48F4-B4A3-EA5D0DC32030}"/>
              </a:ext>
            </a:extLst>
          </p:cNvPr>
          <p:cNvGrpSpPr/>
          <p:nvPr/>
        </p:nvGrpSpPr>
        <p:grpSpPr>
          <a:xfrm>
            <a:off x="322519" y="144819"/>
            <a:ext cx="11535924" cy="1026010"/>
            <a:chOff x="363159" y="1289415"/>
            <a:chExt cx="11535924" cy="1026010"/>
          </a:xfrm>
        </p:grpSpPr>
        <p:cxnSp>
          <p:nvCxnSpPr>
            <p:cNvPr id="24" name="Straight Connector 23">
              <a:extLst>
                <a:ext uri="{FF2B5EF4-FFF2-40B4-BE49-F238E27FC236}">
                  <a16:creationId xmlns:a16="http://schemas.microsoft.com/office/drawing/2014/main" id="{647AE874-52EA-4D82-8702-FF0B0CF4C358}"/>
                </a:ext>
              </a:extLst>
            </p:cNvPr>
            <p:cNvCxnSpPr>
              <a:cxnSpLocks/>
              <a:stCxn id="26" idx="3"/>
              <a:endCxn id="31"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434E6C8-2030-4FB4-AD90-00391F8E4CD8}"/>
                </a:ext>
              </a:extLst>
            </p:cNvPr>
            <p:cNvGrpSpPr/>
            <p:nvPr/>
          </p:nvGrpSpPr>
          <p:grpSpPr>
            <a:xfrm>
              <a:off x="363159" y="1289415"/>
              <a:ext cx="11535924" cy="1026010"/>
              <a:chOff x="-70653" y="1289415"/>
              <a:chExt cx="11535924" cy="1026010"/>
            </a:xfrm>
          </p:grpSpPr>
          <p:sp>
            <p:nvSpPr>
              <p:cNvPr id="26" name="Rectangle: Rounded Corners 11">
                <a:extLst>
                  <a:ext uri="{FF2B5EF4-FFF2-40B4-BE49-F238E27FC236}">
                    <a16:creationId xmlns:a16="http://schemas.microsoft.com/office/drawing/2014/main" id="{ECA7148E-289F-403B-854C-328407C862E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7" name="Rectangle: Rounded Corners 11">
                <a:extLst>
                  <a:ext uri="{FF2B5EF4-FFF2-40B4-BE49-F238E27FC236}">
                    <a16:creationId xmlns:a16="http://schemas.microsoft.com/office/drawing/2014/main" id="{F7DC3C51-2B2F-492D-B11B-0358C2A973C6}"/>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8" name="Rectangle: Rounded Corners 11">
                <a:extLst>
                  <a:ext uri="{FF2B5EF4-FFF2-40B4-BE49-F238E27FC236}">
                    <a16:creationId xmlns:a16="http://schemas.microsoft.com/office/drawing/2014/main" id="{B14997B3-AAEE-4A81-8A6E-8C4E5E7F10F6}"/>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9" name="Rectangle: Rounded Corners 11">
                <a:extLst>
                  <a:ext uri="{FF2B5EF4-FFF2-40B4-BE49-F238E27FC236}">
                    <a16:creationId xmlns:a16="http://schemas.microsoft.com/office/drawing/2014/main" id="{0F71C523-68F1-487F-8000-31B1EDD01AF0}"/>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30" name="Rectangle: Rounded Corners 11">
                <a:extLst>
                  <a:ext uri="{FF2B5EF4-FFF2-40B4-BE49-F238E27FC236}">
                    <a16:creationId xmlns:a16="http://schemas.microsoft.com/office/drawing/2014/main" id="{8F7EB0E8-543A-4973-9058-E165267BAD15}"/>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1" name="Rectangle: Rounded Corners 11">
                <a:extLst>
                  <a:ext uri="{FF2B5EF4-FFF2-40B4-BE49-F238E27FC236}">
                    <a16:creationId xmlns:a16="http://schemas.microsoft.com/office/drawing/2014/main" id="{A8CB953F-ED0A-41E0-ABCC-A8A94D9D04B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3986950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4" name="Content Placeholder 3">
            <a:extLst>
              <a:ext uri="{FF2B5EF4-FFF2-40B4-BE49-F238E27FC236}">
                <a16:creationId xmlns:a16="http://schemas.microsoft.com/office/drawing/2014/main" id="{61A9506D-7A60-C940-A0B4-4F10633BD423}"/>
              </a:ext>
            </a:extLst>
          </p:cNvPr>
          <p:cNvSpPr>
            <a:spLocks noGrp="1"/>
          </p:cNvSpPr>
          <p:nvPr>
            <p:ph idx="1"/>
          </p:nvPr>
        </p:nvSpPr>
        <p:spPr>
          <a:xfrm>
            <a:off x="648227" y="1803400"/>
            <a:ext cx="10928422" cy="4260970"/>
          </a:xfrm>
        </p:spPr>
        <p:txBody>
          <a:bodyPr/>
          <a:lstStyle/>
          <a:p>
            <a:pPr marL="0" lvl="0" indent="0">
              <a:spcBef>
                <a:spcPts val="1200"/>
              </a:spcBef>
              <a:spcAft>
                <a:spcPts val="1200"/>
              </a:spcAft>
              <a:buNone/>
            </a:pPr>
            <a:r>
              <a:rPr lang="en-US" sz="3200" dirty="0">
                <a:solidFill>
                  <a:srgbClr val="000000"/>
                </a:solidFill>
                <a:latin typeface="Amazon Ember" panose="02000000000000000000" pitchFamily="2" charset="0"/>
                <a:ea typeface="Amazon Ember" panose="02000000000000000000" pitchFamily="2" charset="0"/>
              </a:rPr>
              <a:t>Supervised models:</a:t>
            </a:r>
            <a:endParaRPr lang="en-US" dirty="0"/>
          </a:p>
          <a:p>
            <a:pPr>
              <a:spcAft>
                <a:spcPts val="1200"/>
              </a:spcAft>
            </a:pPr>
            <a:r>
              <a:rPr lang="en-US" dirty="0"/>
              <a:t>Train (learn) by </a:t>
            </a:r>
            <a:r>
              <a:rPr lang="en-US" b="1" dirty="0">
                <a:solidFill>
                  <a:schemeClr val="tx2"/>
                </a:solidFill>
              </a:rPr>
              <a:t>comparing the error </a:t>
            </a:r>
            <a:r>
              <a:rPr lang="en-US" dirty="0"/>
              <a:t>between prediction and true values (labels). </a:t>
            </a:r>
          </a:p>
          <a:p>
            <a:pPr>
              <a:spcAft>
                <a:spcPts val="1200"/>
              </a:spcAft>
            </a:pPr>
            <a:endParaRPr lang="en-US" dirty="0"/>
          </a:p>
          <a:p>
            <a:pPr marL="0" indent="0">
              <a:spcBef>
                <a:spcPts val="1200"/>
              </a:spcBef>
              <a:spcAft>
                <a:spcPts val="0"/>
              </a:spcAft>
              <a:buNone/>
            </a:pPr>
            <a:r>
              <a:rPr lang="en-US" sz="3200" dirty="0">
                <a:latin typeface="Amazon Ember" panose="02000000000000000000" pitchFamily="2" charset="0"/>
                <a:ea typeface="Amazon Ember" panose="02000000000000000000" pitchFamily="2" charset="0"/>
              </a:rPr>
              <a:t>Unsupervised models:</a:t>
            </a:r>
          </a:p>
          <a:p>
            <a:pPr marL="571500">
              <a:spcBef>
                <a:spcPts val="1200"/>
              </a:spcBef>
              <a:spcAft>
                <a:spcPts val="0"/>
              </a:spcAft>
            </a:pPr>
            <a:r>
              <a:rPr lang="en-US" dirty="0"/>
              <a:t>Train (learn) by </a:t>
            </a:r>
            <a:r>
              <a:rPr lang="en-US" b="1" dirty="0">
                <a:solidFill>
                  <a:schemeClr val="tx2"/>
                </a:solidFill>
              </a:rPr>
              <a:t>grouping similar things together</a:t>
            </a:r>
            <a:r>
              <a:rPr lang="en-US" dirty="0"/>
              <a:t>. Similarity can be defined in different ways, e.g. distance, intersections of features. </a:t>
            </a:r>
          </a:p>
          <a:p>
            <a:pPr marL="0" indent="0">
              <a:spcAft>
                <a:spcPts val="1200"/>
              </a:spcAft>
              <a:buNone/>
            </a:pPr>
            <a:endParaRPr lang="en-US" b="1" dirty="0"/>
          </a:p>
        </p:txBody>
      </p:sp>
      <p:grpSp>
        <p:nvGrpSpPr>
          <p:cNvPr id="7" name="Group 6">
            <a:extLst>
              <a:ext uri="{FF2B5EF4-FFF2-40B4-BE49-F238E27FC236}">
                <a16:creationId xmlns:a16="http://schemas.microsoft.com/office/drawing/2014/main" id="{A017A146-7A99-435C-A592-D67987D08234}"/>
              </a:ext>
            </a:extLst>
          </p:cNvPr>
          <p:cNvGrpSpPr/>
          <p:nvPr/>
        </p:nvGrpSpPr>
        <p:grpSpPr>
          <a:xfrm>
            <a:off x="322519" y="144819"/>
            <a:ext cx="11535924" cy="1026010"/>
            <a:chOff x="363159" y="1289415"/>
            <a:chExt cx="11535924" cy="1026010"/>
          </a:xfrm>
        </p:grpSpPr>
        <p:cxnSp>
          <p:nvCxnSpPr>
            <p:cNvPr id="8" name="Straight Connector 7">
              <a:extLst>
                <a:ext uri="{FF2B5EF4-FFF2-40B4-BE49-F238E27FC236}">
                  <a16:creationId xmlns:a16="http://schemas.microsoft.com/office/drawing/2014/main" id="{BF8D75C9-A202-439C-9841-4947B0773C2E}"/>
                </a:ext>
              </a:extLst>
            </p:cNvPr>
            <p:cNvCxnSpPr>
              <a:cxnSpLocks/>
              <a:stCxn id="10" idx="3"/>
              <a:endCxn id="1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6906455-87D4-42CF-8699-A53BFCFF51C5}"/>
                </a:ext>
              </a:extLst>
            </p:cNvPr>
            <p:cNvGrpSpPr/>
            <p:nvPr/>
          </p:nvGrpSpPr>
          <p:grpSpPr>
            <a:xfrm>
              <a:off x="363159" y="1289415"/>
              <a:ext cx="11535924" cy="1026010"/>
              <a:chOff x="-70653" y="1289415"/>
              <a:chExt cx="11535924" cy="1026010"/>
            </a:xfrm>
          </p:grpSpPr>
          <p:sp>
            <p:nvSpPr>
              <p:cNvPr id="10" name="Rectangle: Rounded Corners 11">
                <a:extLst>
                  <a:ext uri="{FF2B5EF4-FFF2-40B4-BE49-F238E27FC236}">
                    <a16:creationId xmlns:a16="http://schemas.microsoft.com/office/drawing/2014/main" id="{32FD92CA-5A16-43CA-BB82-C5C39A940DBC}"/>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1" name="Rectangle: Rounded Corners 11">
                <a:extLst>
                  <a:ext uri="{FF2B5EF4-FFF2-40B4-BE49-F238E27FC236}">
                    <a16:creationId xmlns:a16="http://schemas.microsoft.com/office/drawing/2014/main" id="{8328C556-2AA3-46C1-9AFA-CC594B8EEEC8}"/>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2" name="Rectangle: Rounded Corners 11">
                <a:extLst>
                  <a:ext uri="{FF2B5EF4-FFF2-40B4-BE49-F238E27FC236}">
                    <a16:creationId xmlns:a16="http://schemas.microsoft.com/office/drawing/2014/main" id="{01CD6437-A46C-4FA7-A191-8FE3B34341E5}"/>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3" name="Rectangle: Rounded Corners 11">
                <a:extLst>
                  <a:ext uri="{FF2B5EF4-FFF2-40B4-BE49-F238E27FC236}">
                    <a16:creationId xmlns:a16="http://schemas.microsoft.com/office/drawing/2014/main" id="{97BB3B48-8FB3-4181-94DB-10FD2681775C}"/>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4" name="Rectangle: Rounded Corners 11">
                <a:extLst>
                  <a:ext uri="{FF2B5EF4-FFF2-40B4-BE49-F238E27FC236}">
                    <a16:creationId xmlns:a16="http://schemas.microsoft.com/office/drawing/2014/main" id="{F1048C1F-8CAF-44EA-AC9A-7EFD4082B3A2}"/>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5" name="Rectangle: Rounded Corners 11">
                <a:extLst>
                  <a:ext uri="{FF2B5EF4-FFF2-40B4-BE49-F238E27FC236}">
                    <a16:creationId xmlns:a16="http://schemas.microsoft.com/office/drawing/2014/main" id="{A7CBED6B-3128-4613-BA29-66BE151CC3A0}"/>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415952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455AB0-4006-6647-A492-6B742C989416}"/>
              </a:ext>
            </a:extLst>
          </p:cNvPr>
          <p:cNvSpPr>
            <a:spLocks noGrp="1"/>
          </p:cNvSpPr>
          <p:nvPr>
            <p:ph type="sldNum" sz="quarter" idx="12"/>
          </p:nvPr>
        </p:nvSpPr>
        <p:spPr/>
        <p:txBody>
          <a:bodyPr/>
          <a:lstStyle/>
          <a:p>
            <a:fld id="{2613A35D-97EF-7A48-AACF-97D95E22C11E}" type="slidenum">
              <a:rPr lang="en-US" smtClean="0"/>
              <a:pPr/>
              <a:t>56</a:t>
            </a:fld>
            <a:endParaRPr lang="en-US" dirty="0"/>
          </a:p>
        </p:txBody>
      </p:sp>
      <p:sp>
        <p:nvSpPr>
          <p:cNvPr id="5" name="Content Placeholder 4">
            <a:extLst>
              <a:ext uri="{FF2B5EF4-FFF2-40B4-BE49-F238E27FC236}">
                <a16:creationId xmlns:a16="http://schemas.microsoft.com/office/drawing/2014/main" id="{DFD1A805-1833-D841-9C9D-4DE91020361A}"/>
              </a:ext>
            </a:extLst>
          </p:cNvPr>
          <p:cNvSpPr>
            <a:spLocks noGrp="1"/>
          </p:cNvSpPr>
          <p:nvPr>
            <p:ph idx="1"/>
          </p:nvPr>
        </p:nvSpPr>
        <p:spPr/>
        <p:txBody>
          <a:bodyPr/>
          <a:lstStyle/>
          <a:p>
            <a:pPr marL="0" indent="0">
              <a:buNone/>
            </a:pPr>
            <a:r>
              <a:rPr lang="en-US" sz="3200" b="1" dirty="0"/>
              <a:t>What are hyperparameters?</a:t>
            </a:r>
          </a:p>
          <a:p>
            <a:pPr marL="0" indent="0">
              <a:buNone/>
            </a:pPr>
            <a:endParaRPr lang="en-US" dirty="0"/>
          </a:p>
          <a:p>
            <a:r>
              <a:rPr lang="en-US" dirty="0"/>
              <a:t>An adjustable parameter in an algorithm that influences the training process. </a:t>
            </a:r>
          </a:p>
          <a:p>
            <a:endParaRPr lang="en-US" dirty="0"/>
          </a:p>
          <a:p>
            <a:r>
              <a:rPr lang="en-US" dirty="0"/>
              <a:t>A machine learning model can have multiple hyperparameters.</a:t>
            </a:r>
          </a:p>
          <a:p>
            <a:endParaRPr lang="en-US" dirty="0"/>
          </a:p>
          <a:p>
            <a:r>
              <a:rPr lang="en-US" dirty="0"/>
              <a:t>Think of them like “options” or “settings” for your training jobs. </a:t>
            </a:r>
          </a:p>
          <a:p>
            <a:pPr marL="0" indent="0">
              <a:buNone/>
            </a:pPr>
            <a:endParaRPr lang="en-US" dirty="0"/>
          </a:p>
        </p:txBody>
      </p:sp>
      <p:grpSp>
        <p:nvGrpSpPr>
          <p:cNvPr id="6" name="Group 5">
            <a:extLst>
              <a:ext uri="{FF2B5EF4-FFF2-40B4-BE49-F238E27FC236}">
                <a16:creationId xmlns:a16="http://schemas.microsoft.com/office/drawing/2014/main" id="{FC57A991-0DC6-914F-B47E-97721866AA40}"/>
              </a:ext>
            </a:extLst>
          </p:cNvPr>
          <p:cNvGrpSpPr/>
          <p:nvPr/>
        </p:nvGrpSpPr>
        <p:grpSpPr>
          <a:xfrm>
            <a:off x="322519" y="144819"/>
            <a:ext cx="11535924" cy="1026010"/>
            <a:chOff x="363159" y="1289415"/>
            <a:chExt cx="11535924" cy="1026010"/>
          </a:xfrm>
        </p:grpSpPr>
        <p:cxnSp>
          <p:nvCxnSpPr>
            <p:cNvPr id="7" name="Straight Connector 6">
              <a:extLst>
                <a:ext uri="{FF2B5EF4-FFF2-40B4-BE49-F238E27FC236}">
                  <a16:creationId xmlns:a16="http://schemas.microsoft.com/office/drawing/2014/main" id="{D3158AF3-2BF1-A148-8FA0-B1C359EA65BB}"/>
                </a:ext>
              </a:extLst>
            </p:cNvPr>
            <p:cNvCxnSpPr>
              <a:cxnSpLocks/>
              <a:stCxn id="9" idx="3"/>
              <a:endCxn id="1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AE43509-844F-9F49-BEF6-8DD4BCF94E77}"/>
                </a:ext>
              </a:extLst>
            </p:cNvPr>
            <p:cNvGrpSpPr/>
            <p:nvPr/>
          </p:nvGrpSpPr>
          <p:grpSpPr>
            <a:xfrm>
              <a:off x="363159" y="1289415"/>
              <a:ext cx="11535924" cy="1026010"/>
              <a:chOff x="-70653" y="1289415"/>
              <a:chExt cx="11535924" cy="1026010"/>
            </a:xfrm>
          </p:grpSpPr>
          <p:sp>
            <p:nvSpPr>
              <p:cNvPr id="9" name="Rectangle: Rounded Corners 11">
                <a:extLst>
                  <a:ext uri="{FF2B5EF4-FFF2-40B4-BE49-F238E27FC236}">
                    <a16:creationId xmlns:a16="http://schemas.microsoft.com/office/drawing/2014/main" id="{5F1356BB-D72F-DC49-B84A-53EA86ABAE16}"/>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0" name="Rectangle: Rounded Corners 11">
                <a:extLst>
                  <a:ext uri="{FF2B5EF4-FFF2-40B4-BE49-F238E27FC236}">
                    <a16:creationId xmlns:a16="http://schemas.microsoft.com/office/drawing/2014/main" id="{26BCA913-4144-984A-9EFD-E3A059FF3369}"/>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1" name="Rectangle: Rounded Corners 11">
                <a:extLst>
                  <a:ext uri="{FF2B5EF4-FFF2-40B4-BE49-F238E27FC236}">
                    <a16:creationId xmlns:a16="http://schemas.microsoft.com/office/drawing/2014/main" id="{A5AE1472-07BC-3D43-A135-3FCA6C694B4C}"/>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2" name="Rectangle: Rounded Corners 11">
                <a:extLst>
                  <a:ext uri="{FF2B5EF4-FFF2-40B4-BE49-F238E27FC236}">
                    <a16:creationId xmlns:a16="http://schemas.microsoft.com/office/drawing/2014/main" id="{2DA0E13D-8886-5544-9DC1-4232AAB158A6}"/>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13" name="Rectangle: Rounded Corners 11">
                <a:extLst>
                  <a:ext uri="{FF2B5EF4-FFF2-40B4-BE49-F238E27FC236}">
                    <a16:creationId xmlns:a16="http://schemas.microsoft.com/office/drawing/2014/main" id="{02CA2C6F-D4A3-8A41-802A-762CC8A39950}"/>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4" name="Rectangle: Rounded Corners 11">
                <a:extLst>
                  <a:ext uri="{FF2B5EF4-FFF2-40B4-BE49-F238E27FC236}">
                    <a16:creationId xmlns:a16="http://schemas.microsoft.com/office/drawing/2014/main" id="{B4E663D1-0146-B848-B0FB-C85C8423B573}"/>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2166851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A328D3D-B3BC-B048-B0F9-CDC775FA60DC}"/>
              </a:ext>
            </a:extLst>
          </p:cNvPr>
          <p:cNvSpPr txBox="1"/>
          <p:nvPr/>
        </p:nvSpPr>
        <p:spPr>
          <a:xfrm>
            <a:off x="2926391" y="5596063"/>
            <a:ext cx="9167007" cy="753441"/>
          </a:xfrm>
          <a:prstGeom prst="rect">
            <a:avLst/>
          </a:prstGeom>
        </p:spPr>
        <p:txBody>
          <a:bodyPr vert="horz" wrap="square" lIns="91440" tIns="45720" rIns="91440" bIns="45720" rtlCol="0" anchor="b">
            <a:noAutofit/>
          </a:bodyPr>
          <a:lstStyle/>
          <a:p>
            <a:pPr marL="285750" indent="-285750" algn="l">
              <a:buFont typeface="Wingdings" pitchFamily="2" charset="2"/>
              <a:buChar char="v"/>
            </a:pPr>
            <a:r>
              <a:rPr lang="en-US" sz="2000" b="1" dirty="0"/>
              <a:t>Depth: </a:t>
            </a:r>
            <a:r>
              <a:rPr lang="en-US" sz="2000" dirty="0"/>
              <a:t>The depth of the tree.</a:t>
            </a:r>
          </a:p>
          <a:p>
            <a:pPr marL="285750" indent="-285750" algn="l">
              <a:buFont typeface="Wingdings" pitchFamily="2" charset="2"/>
              <a:buChar char="v"/>
            </a:pPr>
            <a:r>
              <a:rPr lang="en-US" sz="2000" b="1" dirty="0"/>
              <a:t>Min Samples: </a:t>
            </a:r>
            <a:r>
              <a:rPr lang="en-US" sz="2000" dirty="0"/>
              <a:t>Minimum number of datapoints required for splitting.</a:t>
            </a:r>
          </a:p>
        </p:txBody>
      </p:sp>
      <p:sp>
        <p:nvSpPr>
          <p:cNvPr id="12" name="Oval 11">
            <a:extLst>
              <a:ext uri="{FF2B5EF4-FFF2-40B4-BE49-F238E27FC236}">
                <a16:creationId xmlns:a16="http://schemas.microsoft.com/office/drawing/2014/main" id="{6410D8D7-0B69-9542-BEC2-7EC3647EA5EA}"/>
              </a:ext>
            </a:extLst>
          </p:cNvPr>
          <p:cNvSpPr/>
          <p:nvPr/>
        </p:nvSpPr>
        <p:spPr>
          <a:xfrm>
            <a:off x="7124990" y="3580497"/>
            <a:ext cx="1262723" cy="71160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 &gt; 90</a:t>
            </a:r>
          </a:p>
        </p:txBody>
      </p:sp>
      <p:cxnSp>
        <p:nvCxnSpPr>
          <p:cNvPr id="18" name="Straight Arrow Connector 17">
            <a:extLst>
              <a:ext uri="{FF2B5EF4-FFF2-40B4-BE49-F238E27FC236}">
                <a16:creationId xmlns:a16="http://schemas.microsoft.com/office/drawing/2014/main" id="{4E509E19-0D66-CA45-9081-DF1099C711FF}"/>
              </a:ext>
            </a:extLst>
          </p:cNvPr>
          <p:cNvCxnSpPr>
            <a:cxnSpLocks/>
            <a:stCxn id="99" idx="4"/>
            <a:endCxn id="12" idx="0"/>
          </p:cNvCxnSpPr>
          <p:nvPr/>
        </p:nvCxnSpPr>
        <p:spPr>
          <a:xfrm flipH="1">
            <a:off x="7756352" y="3170645"/>
            <a:ext cx="1031116" cy="40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F40EEA-8FE0-8943-9ACB-6F4B9C773021}"/>
              </a:ext>
            </a:extLst>
          </p:cNvPr>
          <p:cNvCxnSpPr>
            <a:cxnSpLocks/>
            <a:stCxn id="99" idx="4"/>
            <a:endCxn id="95" idx="0"/>
          </p:cNvCxnSpPr>
          <p:nvPr/>
        </p:nvCxnSpPr>
        <p:spPr>
          <a:xfrm>
            <a:off x="8787468" y="3170645"/>
            <a:ext cx="1026023" cy="408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2368CE-1C78-B941-A647-67AAB1DFDC04}"/>
              </a:ext>
            </a:extLst>
          </p:cNvPr>
          <p:cNvCxnSpPr>
            <a:cxnSpLocks/>
            <a:stCxn id="12" idx="4"/>
            <a:endCxn id="107" idx="0"/>
          </p:cNvCxnSpPr>
          <p:nvPr/>
        </p:nvCxnSpPr>
        <p:spPr>
          <a:xfrm flipH="1">
            <a:off x="7263438" y="4292101"/>
            <a:ext cx="492914" cy="5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560259C-93A1-874A-BD36-1DC8CD0D4491}"/>
              </a:ext>
            </a:extLst>
          </p:cNvPr>
          <p:cNvCxnSpPr>
            <a:cxnSpLocks/>
            <a:stCxn id="12" idx="4"/>
            <a:endCxn id="108" idx="0"/>
          </p:cNvCxnSpPr>
          <p:nvPr/>
        </p:nvCxnSpPr>
        <p:spPr>
          <a:xfrm>
            <a:off x="7756352" y="4292101"/>
            <a:ext cx="528298" cy="54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F92E92-4563-CA48-8DEE-BDAF77EF10FC}"/>
              </a:ext>
            </a:extLst>
          </p:cNvPr>
          <p:cNvCxnSpPr>
            <a:cxnSpLocks/>
            <a:stCxn id="95" idx="4"/>
            <a:endCxn id="113" idx="0"/>
          </p:cNvCxnSpPr>
          <p:nvPr/>
        </p:nvCxnSpPr>
        <p:spPr>
          <a:xfrm flipH="1">
            <a:off x="9305862" y="4290505"/>
            <a:ext cx="507629" cy="545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196EF10-D04C-3F4A-BB18-DB2E60CC3284}"/>
              </a:ext>
            </a:extLst>
          </p:cNvPr>
          <p:cNvCxnSpPr>
            <a:cxnSpLocks/>
            <a:stCxn id="95" idx="4"/>
            <a:endCxn id="115" idx="0"/>
          </p:cNvCxnSpPr>
          <p:nvPr/>
        </p:nvCxnSpPr>
        <p:spPr>
          <a:xfrm>
            <a:off x="9813491" y="4290505"/>
            <a:ext cx="529962" cy="545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976CE5-6FEA-1A4A-9B48-739CE150CDAF}"/>
              </a:ext>
            </a:extLst>
          </p:cNvPr>
          <p:cNvCxnSpPr>
            <a:cxnSpLocks/>
          </p:cNvCxnSpPr>
          <p:nvPr/>
        </p:nvCxnSpPr>
        <p:spPr>
          <a:xfrm>
            <a:off x="10867470" y="2538415"/>
            <a:ext cx="0" cy="27928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4575492-1472-5647-890F-D3A0CBCA62FC}"/>
              </a:ext>
            </a:extLst>
          </p:cNvPr>
          <p:cNvSpPr txBox="1"/>
          <p:nvPr/>
        </p:nvSpPr>
        <p:spPr>
          <a:xfrm>
            <a:off x="10884011" y="3615035"/>
            <a:ext cx="948076" cy="360952"/>
          </a:xfrm>
          <a:prstGeom prst="rect">
            <a:avLst/>
          </a:prstGeom>
        </p:spPr>
        <p:txBody>
          <a:bodyPr vert="horz" wrap="square" lIns="91440" tIns="45720" rIns="91440" bIns="45720" rtlCol="0" anchor="b">
            <a:noAutofit/>
          </a:bodyPr>
          <a:lstStyle/>
          <a:p>
            <a:pPr algn="l"/>
            <a:r>
              <a:rPr lang="en-US" dirty="0"/>
              <a:t>depth</a:t>
            </a:r>
          </a:p>
        </p:txBody>
      </p:sp>
      <p:sp>
        <p:nvSpPr>
          <p:cNvPr id="27" name="TextBox 26">
            <a:extLst>
              <a:ext uri="{FF2B5EF4-FFF2-40B4-BE49-F238E27FC236}">
                <a16:creationId xmlns:a16="http://schemas.microsoft.com/office/drawing/2014/main" id="{8E41EAAF-E6CE-6D44-948F-4ABA192AE0E5}"/>
              </a:ext>
            </a:extLst>
          </p:cNvPr>
          <p:cNvSpPr txBox="1"/>
          <p:nvPr/>
        </p:nvSpPr>
        <p:spPr>
          <a:xfrm>
            <a:off x="167699" y="5405075"/>
            <a:ext cx="2758692" cy="944429"/>
          </a:xfrm>
          <a:prstGeom prst="rect">
            <a:avLst/>
          </a:prstGeom>
        </p:spPr>
        <p:txBody>
          <a:bodyPr vert="horz" wrap="square" lIns="91440" tIns="45720" rIns="91440" bIns="45720" rtlCol="0" anchor="b">
            <a:noAutofit/>
          </a:bodyPr>
          <a:lstStyle/>
          <a:p>
            <a:pPr algn="l"/>
            <a:r>
              <a:rPr lang="en-US" sz="2400" b="1" dirty="0">
                <a:solidFill>
                  <a:schemeClr val="tx2"/>
                </a:solidFill>
              </a:rPr>
              <a:t>Example Hyperparameters:</a:t>
            </a:r>
          </a:p>
        </p:txBody>
      </p:sp>
      <p:grpSp>
        <p:nvGrpSpPr>
          <p:cNvPr id="26" name="Group 25">
            <a:extLst>
              <a:ext uri="{FF2B5EF4-FFF2-40B4-BE49-F238E27FC236}">
                <a16:creationId xmlns:a16="http://schemas.microsoft.com/office/drawing/2014/main" id="{D3096ADA-663A-F04F-812C-C5982A4E24E8}"/>
              </a:ext>
            </a:extLst>
          </p:cNvPr>
          <p:cNvGrpSpPr/>
          <p:nvPr/>
        </p:nvGrpSpPr>
        <p:grpSpPr>
          <a:xfrm>
            <a:off x="357499" y="1880829"/>
            <a:ext cx="5845737" cy="2457869"/>
            <a:chOff x="6088325" y="1055346"/>
            <a:chExt cx="6088677" cy="2853944"/>
          </a:xfrm>
        </p:grpSpPr>
        <p:sp>
          <p:nvSpPr>
            <p:cNvPr id="28" name="Rectangle 27">
              <a:extLst>
                <a:ext uri="{FF2B5EF4-FFF2-40B4-BE49-F238E27FC236}">
                  <a16:creationId xmlns:a16="http://schemas.microsoft.com/office/drawing/2014/main" id="{D4D3583C-D7DA-0048-8A7C-2004BADAACBB}"/>
                </a:ext>
              </a:extLst>
            </p:cNvPr>
            <p:cNvSpPr/>
            <p:nvPr/>
          </p:nvSpPr>
          <p:spPr>
            <a:xfrm>
              <a:off x="10358248" y="1055346"/>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29" name="Donut 28">
              <a:extLst>
                <a:ext uri="{FF2B5EF4-FFF2-40B4-BE49-F238E27FC236}">
                  <a16:creationId xmlns:a16="http://schemas.microsoft.com/office/drawing/2014/main" id="{0ED16095-8BF2-CC4A-9DDB-87664E5D5449}"/>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Donut 29">
              <a:extLst>
                <a:ext uri="{FF2B5EF4-FFF2-40B4-BE49-F238E27FC236}">
                  <a16:creationId xmlns:a16="http://schemas.microsoft.com/office/drawing/2014/main" id="{31F04847-E816-DD47-B45D-27E6E4E98067}"/>
                </a:ext>
              </a:extLst>
            </p:cNvPr>
            <p:cNvSpPr/>
            <p:nvPr/>
          </p:nvSpPr>
          <p:spPr>
            <a:xfrm>
              <a:off x="6727310" y="264336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Donut 30">
              <a:extLst>
                <a:ext uri="{FF2B5EF4-FFF2-40B4-BE49-F238E27FC236}">
                  <a16:creationId xmlns:a16="http://schemas.microsoft.com/office/drawing/2014/main" id="{5E884800-6DD9-4F49-89B7-CCE3AB5F8DB5}"/>
                </a:ext>
              </a:extLst>
            </p:cNvPr>
            <p:cNvSpPr/>
            <p:nvPr/>
          </p:nvSpPr>
          <p:spPr>
            <a:xfrm>
              <a:off x="7190749" y="302432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Donut 31">
              <a:extLst>
                <a:ext uri="{FF2B5EF4-FFF2-40B4-BE49-F238E27FC236}">
                  <a16:creationId xmlns:a16="http://schemas.microsoft.com/office/drawing/2014/main" id="{5649C4D1-179C-B043-95EC-6F85FF4F027F}"/>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3" name="Donut 32">
              <a:extLst>
                <a:ext uri="{FF2B5EF4-FFF2-40B4-BE49-F238E27FC236}">
                  <a16:creationId xmlns:a16="http://schemas.microsoft.com/office/drawing/2014/main" id="{221577F1-5808-0C41-8446-97FEB566E921}"/>
                </a:ext>
              </a:extLst>
            </p:cNvPr>
            <p:cNvSpPr/>
            <p:nvPr/>
          </p:nvSpPr>
          <p:spPr>
            <a:xfrm>
              <a:off x="7204181" y="26865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Donut 33">
              <a:extLst>
                <a:ext uri="{FF2B5EF4-FFF2-40B4-BE49-F238E27FC236}">
                  <a16:creationId xmlns:a16="http://schemas.microsoft.com/office/drawing/2014/main" id="{8DE9CBC0-8C53-EB4B-8C09-4BA405D9C2D1}"/>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5" name="Donut 34">
              <a:extLst>
                <a:ext uri="{FF2B5EF4-FFF2-40B4-BE49-F238E27FC236}">
                  <a16:creationId xmlns:a16="http://schemas.microsoft.com/office/drawing/2014/main" id="{E8C7F1DA-A735-D94A-8D20-4C8D7DA0039D}"/>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Donut 35">
              <a:extLst>
                <a:ext uri="{FF2B5EF4-FFF2-40B4-BE49-F238E27FC236}">
                  <a16:creationId xmlns:a16="http://schemas.microsoft.com/office/drawing/2014/main" id="{D0C51F93-D39F-B14E-9EF3-FADFA02C693C}"/>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Donut 36">
              <a:extLst>
                <a:ext uri="{FF2B5EF4-FFF2-40B4-BE49-F238E27FC236}">
                  <a16:creationId xmlns:a16="http://schemas.microsoft.com/office/drawing/2014/main" id="{41A22942-5752-C34E-A76B-0D3EAD3DF111}"/>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Donut 37">
              <a:extLst>
                <a:ext uri="{FF2B5EF4-FFF2-40B4-BE49-F238E27FC236}">
                  <a16:creationId xmlns:a16="http://schemas.microsoft.com/office/drawing/2014/main" id="{630476F6-9551-1844-BCDC-A95E08340164}"/>
                </a:ext>
              </a:extLst>
            </p:cNvPr>
            <p:cNvSpPr/>
            <p:nvPr/>
          </p:nvSpPr>
          <p:spPr>
            <a:xfrm>
              <a:off x="7495090" y="266801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42">
              <a:extLst>
                <a:ext uri="{FF2B5EF4-FFF2-40B4-BE49-F238E27FC236}">
                  <a16:creationId xmlns:a16="http://schemas.microsoft.com/office/drawing/2014/main" id="{4C58975B-1EA6-454A-918E-FC5872B3C6DD}"/>
                </a:ext>
              </a:extLst>
            </p:cNvPr>
            <p:cNvSpPr/>
            <p:nvPr/>
          </p:nvSpPr>
          <p:spPr>
            <a:xfrm>
              <a:off x="9179896" y="26518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Donut 39">
              <a:extLst>
                <a:ext uri="{FF2B5EF4-FFF2-40B4-BE49-F238E27FC236}">
                  <a16:creationId xmlns:a16="http://schemas.microsoft.com/office/drawing/2014/main" id="{C083133A-A0D5-F44B-82AC-8609A2B7FA47}"/>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84">
              <a:extLst>
                <a:ext uri="{FF2B5EF4-FFF2-40B4-BE49-F238E27FC236}">
                  <a16:creationId xmlns:a16="http://schemas.microsoft.com/office/drawing/2014/main" id="{4D96DE1C-ADF8-CD47-86B1-CDA7FE394FF6}"/>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85">
              <a:extLst>
                <a:ext uri="{FF2B5EF4-FFF2-40B4-BE49-F238E27FC236}">
                  <a16:creationId xmlns:a16="http://schemas.microsoft.com/office/drawing/2014/main" id="{CB724EDC-06CF-9E4B-B461-6E56A82B1BF6}"/>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Donut 42">
              <a:extLst>
                <a:ext uri="{FF2B5EF4-FFF2-40B4-BE49-F238E27FC236}">
                  <a16:creationId xmlns:a16="http://schemas.microsoft.com/office/drawing/2014/main" id="{1DC745BF-3427-0241-8100-0087162CED9E}"/>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85">
              <a:extLst>
                <a:ext uri="{FF2B5EF4-FFF2-40B4-BE49-F238E27FC236}">
                  <a16:creationId xmlns:a16="http://schemas.microsoft.com/office/drawing/2014/main" id="{27EBB830-5EAF-EB47-A9B6-334CA7E946CA}"/>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85">
              <a:extLst>
                <a:ext uri="{FF2B5EF4-FFF2-40B4-BE49-F238E27FC236}">
                  <a16:creationId xmlns:a16="http://schemas.microsoft.com/office/drawing/2014/main" id="{3F570820-A976-D845-A77B-E56CAC00A6AE}"/>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Donut 45">
              <a:extLst>
                <a:ext uri="{FF2B5EF4-FFF2-40B4-BE49-F238E27FC236}">
                  <a16:creationId xmlns:a16="http://schemas.microsoft.com/office/drawing/2014/main" id="{8B4DF463-A3F3-B648-97DD-9B1EB1B9578A}"/>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Donut 46">
              <a:extLst>
                <a:ext uri="{FF2B5EF4-FFF2-40B4-BE49-F238E27FC236}">
                  <a16:creationId xmlns:a16="http://schemas.microsoft.com/office/drawing/2014/main" id="{A36EEA15-365E-D742-9028-8C16BB4CD8C9}"/>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Donut 47">
              <a:extLst>
                <a:ext uri="{FF2B5EF4-FFF2-40B4-BE49-F238E27FC236}">
                  <a16:creationId xmlns:a16="http://schemas.microsoft.com/office/drawing/2014/main" id="{5F5DBC3E-D32B-3041-87A4-9FFCB608CF50}"/>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Donut 48">
              <a:extLst>
                <a:ext uri="{FF2B5EF4-FFF2-40B4-BE49-F238E27FC236}">
                  <a16:creationId xmlns:a16="http://schemas.microsoft.com/office/drawing/2014/main" id="{0766D112-7779-D145-9E1D-EAA6FC64A525}"/>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Donut 49">
              <a:extLst>
                <a:ext uri="{FF2B5EF4-FFF2-40B4-BE49-F238E27FC236}">
                  <a16:creationId xmlns:a16="http://schemas.microsoft.com/office/drawing/2014/main" id="{BBFC1EB4-34A2-1E43-89A6-415A4871BE59}"/>
                </a:ext>
              </a:extLst>
            </p:cNvPr>
            <p:cNvSpPr/>
            <p:nvPr/>
          </p:nvSpPr>
          <p:spPr>
            <a:xfrm>
              <a:off x="6895885" y="28726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Donut 50">
              <a:extLst>
                <a:ext uri="{FF2B5EF4-FFF2-40B4-BE49-F238E27FC236}">
                  <a16:creationId xmlns:a16="http://schemas.microsoft.com/office/drawing/2014/main" id="{FA04A284-E2D5-7C47-A310-D0FBA4389F66}"/>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Donut 51">
              <a:extLst>
                <a:ext uri="{FF2B5EF4-FFF2-40B4-BE49-F238E27FC236}">
                  <a16:creationId xmlns:a16="http://schemas.microsoft.com/office/drawing/2014/main" id="{6A1FB32B-10AC-BD4F-8ED1-ADB3A6170837}"/>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Donut 52">
              <a:extLst>
                <a:ext uri="{FF2B5EF4-FFF2-40B4-BE49-F238E27FC236}">
                  <a16:creationId xmlns:a16="http://schemas.microsoft.com/office/drawing/2014/main" id="{2070F789-FCD5-D84C-9088-82CF6A847014}"/>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Donut 54">
              <a:extLst>
                <a:ext uri="{FF2B5EF4-FFF2-40B4-BE49-F238E27FC236}">
                  <a16:creationId xmlns:a16="http://schemas.microsoft.com/office/drawing/2014/main" id="{AB1F01B6-B375-9E40-B63A-30D6825F0814}"/>
                </a:ext>
              </a:extLst>
            </p:cNvPr>
            <p:cNvSpPr/>
            <p:nvPr/>
          </p:nvSpPr>
          <p:spPr>
            <a:xfrm>
              <a:off x="8693955" y="265747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42">
              <a:extLst>
                <a:ext uri="{FF2B5EF4-FFF2-40B4-BE49-F238E27FC236}">
                  <a16:creationId xmlns:a16="http://schemas.microsoft.com/office/drawing/2014/main" id="{E19ADB92-8E4E-9F4E-8897-EE1D42DDBAFA}"/>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2">
              <a:extLst>
                <a:ext uri="{FF2B5EF4-FFF2-40B4-BE49-F238E27FC236}">
                  <a16:creationId xmlns:a16="http://schemas.microsoft.com/office/drawing/2014/main" id="{9F740FCD-7E51-584B-A7B9-A08F42FC274E}"/>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42">
              <a:extLst>
                <a:ext uri="{FF2B5EF4-FFF2-40B4-BE49-F238E27FC236}">
                  <a16:creationId xmlns:a16="http://schemas.microsoft.com/office/drawing/2014/main" id="{E9DDEAC4-27D8-7043-BF1B-D88C0338CBCE}"/>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42">
              <a:extLst>
                <a:ext uri="{FF2B5EF4-FFF2-40B4-BE49-F238E27FC236}">
                  <a16:creationId xmlns:a16="http://schemas.microsoft.com/office/drawing/2014/main" id="{DD1756D0-4397-6A4B-8F05-F5B646CF907A}"/>
                </a:ext>
              </a:extLst>
            </p:cNvPr>
            <p:cNvSpPr/>
            <p:nvPr/>
          </p:nvSpPr>
          <p:spPr>
            <a:xfrm>
              <a:off x="8476400" y="269664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42">
              <a:extLst>
                <a:ext uri="{FF2B5EF4-FFF2-40B4-BE49-F238E27FC236}">
                  <a16:creationId xmlns:a16="http://schemas.microsoft.com/office/drawing/2014/main" id="{5917A147-F88B-3341-A563-3C1877AC4998}"/>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42">
              <a:extLst>
                <a:ext uri="{FF2B5EF4-FFF2-40B4-BE49-F238E27FC236}">
                  <a16:creationId xmlns:a16="http://schemas.microsoft.com/office/drawing/2014/main" id="{3DD1A344-D7EB-B043-B432-0499F0FEDD74}"/>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42">
              <a:extLst>
                <a:ext uri="{FF2B5EF4-FFF2-40B4-BE49-F238E27FC236}">
                  <a16:creationId xmlns:a16="http://schemas.microsoft.com/office/drawing/2014/main" id="{998946ED-7D91-DD4D-906C-7B2906563A9F}"/>
                </a:ext>
              </a:extLst>
            </p:cNvPr>
            <p:cNvSpPr/>
            <p:nvPr/>
          </p:nvSpPr>
          <p:spPr>
            <a:xfrm>
              <a:off x="8930515" y="247676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Flowchart: Connector 42">
              <a:extLst>
                <a:ext uri="{FF2B5EF4-FFF2-40B4-BE49-F238E27FC236}">
                  <a16:creationId xmlns:a16="http://schemas.microsoft.com/office/drawing/2014/main" id="{E511D780-95A4-134E-87CB-CB60B7B79FA7}"/>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Flowchart: Connector 42">
              <a:extLst>
                <a:ext uri="{FF2B5EF4-FFF2-40B4-BE49-F238E27FC236}">
                  <a16:creationId xmlns:a16="http://schemas.microsoft.com/office/drawing/2014/main" id="{FC911E16-DCDA-044C-AB62-CAA9C7D5FAEE}"/>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2">
              <a:extLst>
                <a:ext uri="{FF2B5EF4-FFF2-40B4-BE49-F238E27FC236}">
                  <a16:creationId xmlns:a16="http://schemas.microsoft.com/office/drawing/2014/main" id="{FA1AF3D6-9CFA-2744-8C42-87D703E1C1FE}"/>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84">
              <a:extLst>
                <a:ext uri="{FF2B5EF4-FFF2-40B4-BE49-F238E27FC236}">
                  <a16:creationId xmlns:a16="http://schemas.microsoft.com/office/drawing/2014/main" id="{BB0B538A-D2D0-114A-B56A-DFAB368C78F2}"/>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84">
              <a:extLst>
                <a:ext uri="{FF2B5EF4-FFF2-40B4-BE49-F238E27FC236}">
                  <a16:creationId xmlns:a16="http://schemas.microsoft.com/office/drawing/2014/main" id="{9232399C-5A76-0A43-8A87-501CF59C54CA}"/>
                </a:ext>
              </a:extLst>
            </p:cNvPr>
            <p:cNvSpPr/>
            <p:nvPr/>
          </p:nvSpPr>
          <p:spPr>
            <a:xfrm>
              <a:off x="10481643" y="115123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Donut 67">
              <a:extLst>
                <a:ext uri="{FF2B5EF4-FFF2-40B4-BE49-F238E27FC236}">
                  <a16:creationId xmlns:a16="http://schemas.microsoft.com/office/drawing/2014/main" id="{BC7801B3-5FFF-1D4E-ADCF-287A5C2D03DD}"/>
                </a:ext>
              </a:extLst>
            </p:cNvPr>
            <p:cNvSpPr/>
            <p:nvPr/>
          </p:nvSpPr>
          <p:spPr>
            <a:xfrm>
              <a:off x="10481123" y="1404665"/>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9" name="Straight Connector 68">
              <a:extLst>
                <a:ext uri="{FF2B5EF4-FFF2-40B4-BE49-F238E27FC236}">
                  <a16:creationId xmlns:a16="http://schemas.microsoft.com/office/drawing/2014/main" id="{5C0671F9-1B37-6241-A276-BD3E5534CCD6}"/>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578F45-8B1C-6649-AAB4-B56AD45EF8CB}"/>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4A009144-7DAC-3E49-829C-10BCF2E9E75E}"/>
                </a:ext>
              </a:extLst>
            </p:cNvPr>
            <p:cNvSpPr/>
            <p:nvPr/>
          </p:nvSpPr>
          <p:spPr>
            <a:xfrm>
              <a:off x="10147993" y="3440328"/>
              <a:ext cx="1359406" cy="428848"/>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 (P)</a:t>
              </a:r>
            </a:p>
          </p:txBody>
        </p:sp>
        <p:sp>
          <p:nvSpPr>
            <p:cNvPr id="72" name="Rectangle 71">
              <a:extLst>
                <a:ext uri="{FF2B5EF4-FFF2-40B4-BE49-F238E27FC236}">
                  <a16:creationId xmlns:a16="http://schemas.microsoft.com/office/drawing/2014/main" id="{3EEF8FA0-76A4-334B-B446-E810D326BBB9}"/>
                </a:ext>
              </a:extLst>
            </p:cNvPr>
            <p:cNvSpPr/>
            <p:nvPr/>
          </p:nvSpPr>
          <p:spPr>
            <a:xfrm rot="16200000">
              <a:off x="5086443" y="2522727"/>
              <a:ext cx="2388445"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 (D)</a:t>
              </a:r>
            </a:p>
          </p:txBody>
        </p:sp>
      </p:grpSp>
      <p:sp>
        <p:nvSpPr>
          <p:cNvPr id="5" name="TextBox 4">
            <a:extLst>
              <a:ext uri="{FF2B5EF4-FFF2-40B4-BE49-F238E27FC236}">
                <a16:creationId xmlns:a16="http://schemas.microsoft.com/office/drawing/2014/main" id="{38BB5C7A-1887-5046-A273-B7BE47F0B0BF}"/>
              </a:ext>
            </a:extLst>
          </p:cNvPr>
          <p:cNvSpPr txBox="1"/>
          <p:nvPr/>
        </p:nvSpPr>
        <p:spPr>
          <a:xfrm>
            <a:off x="2726022" y="4252247"/>
            <a:ext cx="667938" cy="369332"/>
          </a:xfrm>
          <a:prstGeom prst="rect">
            <a:avLst/>
          </a:prstGeom>
          <a:noFill/>
        </p:spPr>
        <p:txBody>
          <a:bodyPr wrap="square" rtlCol="0">
            <a:spAutoFit/>
          </a:bodyPr>
          <a:lstStyle/>
          <a:p>
            <a:pPr algn="ctr"/>
            <a:r>
              <a:rPr lang="en-US" dirty="0"/>
              <a:t>50</a:t>
            </a:r>
          </a:p>
        </p:txBody>
      </p:sp>
      <p:sp>
        <p:nvSpPr>
          <p:cNvPr id="80" name="TextBox 79">
            <a:extLst>
              <a:ext uri="{FF2B5EF4-FFF2-40B4-BE49-F238E27FC236}">
                <a16:creationId xmlns:a16="http://schemas.microsoft.com/office/drawing/2014/main" id="{B74873E9-A46D-B543-847F-9AF69FD3661B}"/>
              </a:ext>
            </a:extLst>
          </p:cNvPr>
          <p:cNvSpPr txBox="1"/>
          <p:nvPr/>
        </p:nvSpPr>
        <p:spPr>
          <a:xfrm>
            <a:off x="4388067" y="3054530"/>
            <a:ext cx="667938" cy="369332"/>
          </a:xfrm>
          <a:prstGeom prst="rect">
            <a:avLst/>
          </a:prstGeom>
          <a:noFill/>
        </p:spPr>
        <p:txBody>
          <a:bodyPr wrap="square" rtlCol="0">
            <a:spAutoFit/>
          </a:bodyPr>
          <a:lstStyle/>
          <a:p>
            <a:pPr algn="ctr"/>
            <a:r>
              <a:rPr lang="en-US" dirty="0"/>
              <a:t>90</a:t>
            </a:r>
          </a:p>
        </p:txBody>
      </p:sp>
      <p:cxnSp>
        <p:nvCxnSpPr>
          <p:cNvPr id="81" name="Straight Connector 80">
            <a:extLst>
              <a:ext uri="{FF2B5EF4-FFF2-40B4-BE49-F238E27FC236}">
                <a16:creationId xmlns:a16="http://schemas.microsoft.com/office/drawing/2014/main" id="{C62D4E7A-311C-DE4E-9071-F73857AFD324}"/>
              </a:ext>
            </a:extLst>
          </p:cNvPr>
          <p:cNvCxnSpPr>
            <a:cxnSpLocks/>
          </p:cNvCxnSpPr>
          <p:nvPr/>
        </p:nvCxnSpPr>
        <p:spPr>
          <a:xfrm flipH="1">
            <a:off x="719463" y="3239196"/>
            <a:ext cx="3634985" cy="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0" name="Straight Connector 89">
            <a:extLst>
              <a:ext uri="{FF2B5EF4-FFF2-40B4-BE49-F238E27FC236}">
                <a16:creationId xmlns:a16="http://schemas.microsoft.com/office/drawing/2014/main" id="{ACFBAE16-C9A0-AA42-ABD3-E745E5E2D2A3}"/>
              </a:ext>
            </a:extLst>
          </p:cNvPr>
          <p:cNvCxnSpPr>
            <a:cxnSpLocks/>
          </p:cNvCxnSpPr>
          <p:nvPr/>
        </p:nvCxnSpPr>
        <p:spPr>
          <a:xfrm>
            <a:off x="3029161" y="2323036"/>
            <a:ext cx="20620" cy="192087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Oval 94">
            <a:extLst>
              <a:ext uri="{FF2B5EF4-FFF2-40B4-BE49-F238E27FC236}">
                <a16:creationId xmlns:a16="http://schemas.microsoft.com/office/drawing/2014/main" id="{C0845DCF-573D-7A41-BDCF-46AC049EC2B3}"/>
              </a:ext>
            </a:extLst>
          </p:cNvPr>
          <p:cNvSpPr/>
          <p:nvPr/>
        </p:nvSpPr>
        <p:spPr>
          <a:xfrm>
            <a:off x="9182129" y="3578901"/>
            <a:ext cx="1262723" cy="71160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 &gt; 90</a:t>
            </a:r>
          </a:p>
        </p:txBody>
      </p:sp>
      <p:sp>
        <p:nvSpPr>
          <p:cNvPr id="99" name="Oval 98">
            <a:extLst>
              <a:ext uri="{FF2B5EF4-FFF2-40B4-BE49-F238E27FC236}">
                <a16:creationId xmlns:a16="http://schemas.microsoft.com/office/drawing/2014/main" id="{48211C61-172C-8F4E-8713-F0F325BD0A5B}"/>
              </a:ext>
            </a:extLst>
          </p:cNvPr>
          <p:cNvSpPr/>
          <p:nvPr/>
        </p:nvSpPr>
        <p:spPr>
          <a:xfrm>
            <a:off x="8156106" y="2459041"/>
            <a:ext cx="1262723" cy="711604"/>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 &gt; 50</a:t>
            </a:r>
          </a:p>
        </p:txBody>
      </p:sp>
      <p:sp>
        <p:nvSpPr>
          <p:cNvPr id="107" name="Flowchart: Connector 84">
            <a:extLst>
              <a:ext uri="{FF2B5EF4-FFF2-40B4-BE49-F238E27FC236}">
                <a16:creationId xmlns:a16="http://schemas.microsoft.com/office/drawing/2014/main" id="{EA0A0F61-E00A-C84E-B0BB-B6470C5050F7}"/>
              </a:ext>
            </a:extLst>
          </p:cNvPr>
          <p:cNvSpPr/>
          <p:nvPr/>
        </p:nvSpPr>
        <p:spPr>
          <a:xfrm>
            <a:off x="7060596" y="4835533"/>
            <a:ext cx="405684" cy="363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Flowchart: Connector 84">
            <a:extLst>
              <a:ext uri="{FF2B5EF4-FFF2-40B4-BE49-F238E27FC236}">
                <a16:creationId xmlns:a16="http://schemas.microsoft.com/office/drawing/2014/main" id="{99EE6622-8BED-124D-A8FC-8118AE5A52CA}"/>
              </a:ext>
            </a:extLst>
          </p:cNvPr>
          <p:cNvSpPr/>
          <p:nvPr/>
        </p:nvSpPr>
        <p:spPr>
          <a:xfrm>
            <a:off x="8081808" y="4835533"/>
            <a:ext cx="405684" cy="363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TextBox 110">
            <a:extLst>
              <a:ext uri="{FF2B5EF4-FFF2-40B4-BE49-F238E27FC236}">
                <a16:creationId xmlns:a16="http://schemas.microsoft.com/office/drawing/2014/main" id="{64194070-42B7-FD49-91D0-E3613C8F52A1}"/>
              </a:ext>
            </a:extLst>
          </p:cNvPr>
          <p:cNvSpPr txBox="1"/>
          <p:nvPr/>
        </p:nvSpPr>
        <p:spPr>
          <a:xfrm>
            <a:off x="7733489" y="3093391"/>
            <a:ext cx="772767" cy="369332"/>
          </a:xfrm>
          <a:prstGeom prst="rect">
            <a:avLst/>
          </a:prstGeom>
          <a:noFill/>
        </p:spPr>
        <p:txBody>
          <a:bodyPr wrap="square" rtlCol="0">
            <a:spAutoFit/>
          </a:bodyPr>
          <a:lstStyle/>
          <a:p>
            <a:pPr algn="ctr"/>
            <a:r>
              <a:rPr lang="en-US" dirty="0"/>
              <a:t>yes</a:t>
            </a:r>
          </a:p>
        </p:txBody>
      </p:sp>
      <p:sp>
        <p:nvSpPr>
          <p:cNvPr id="112" name="TextBox 111">
            <a:extLst>
              <a:ext uri="{FF2B5EF4-FFF2-40B4-BE49-F238E27FC236}">
                <a16:creationId xmlns:a16="http://schemas.microsoft.com/office/drawing/2014/main" id="{E8C7E54E-2F2C-F049-9B98-FB8AEEF52BCD}"/>
              </a:ext>
            </a:extLst>
          </p:cNvPr>
          <p:cNvSpPr txBox="1"/>
          <p:nvPr/>
        </p:nvSpPr>
        <p:spPr>
          <a:xfrm>
            <a:off x="9018931" y="3091402"/>
            <a:ext cx="772767" cy="369332"/>
          </a:xfrm>
          <a:prstGeom prst="rect">
            <a:avLst/>
          </a:prstGeom>
          <a:noFill/>
        </p:spPr>
        <p:txBody>
          <a:bodyPr wrap="square" rtlCol="0">
            <a:spAutoFit/>
          </a:bodyPr>
          <a:lstStyle/>
          <a:p>
            <a:pPr algn="ctr"/>
            <a:r>
              <a:rPr lang="en-US" dirty="0"/>
              <a:t>no</a:t>
            </a:r>
          </a:p>
        </p:txBody>
      </p:sp>
      <p:sp>
        <p:nvSpPr>
          <p:cNvPr id="113" name="Flowchart: Connector 84">
            <a:extLst>
              <a:ext uri="{FF2B5EF4-FFF2-40B4-BE49-F238E27FC236}">
                <a16:creationId xmlns:a16="http://schemas.microsoft.com/office/drawing/2014/main" id="{9CE9E06C-7074-CD4C-B3B7-A863212CE476}"/>
              </a:ext>
            </a:extLst>
          </p:cNvPr>
          <p:cNvSpPr/>
          <p:nvPr/>
        </p:nvSpPr>
        <p:spPr>
          <a:xfrm>
            <a:off x="9103020" y="4835533"/>
            <a:ext cx="405684" cy="3639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Donut 114">
            <a:extLst>
              <a:ext uri="{FF2B5EF4-FFF2-40B4-BE49-F238E27FC236}">
                <a16:creationId xmlns:a16="http://schemas.microsoft.com/office/drawing/2014/main" id="{79ABD93C-FC19-8C4D-A4D7-1D2B0818E4FF}"/>
              </a:ext>
            </a:extLst>
          </p:cNvPr>
          <p:cNvSpPr>
            <a:spLocks noChangeAspect="1"/>
          </p:cNvSpPr>
          <p:nvPr/>
        </p:nvSpPr>
        <p:spPr>
          <a:xfrm>
            <a:off x="10124232" y="4835533"/>
            <a:ext cx="438442" cy="438442"/>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0" name="TextBox 129">
            <a:extLst>
              <a:ext uri="{FF2B5EF4-FFF2-40B4-BE49-F238E27FC236}">
                <a16:creationId xmlns:a16="http://schemas.microsoft.com/office/drawing/2014/main" id="{B9EFC042-7E7D-9046-8184-CB8D75B330D0}"/>
              </a:ext>
            </a:extLst>
          </p:cNvPr>
          <p:cNvSpPr txBox="1"/>
          <p:nvPr/>
        </p:nvSpPr>
        <p:spPr>
          <a:xfrm>
            <a:off x="6978308" y="4300109"/>
            <a:ext cx="772767" cy="369332"/>
          </a:xfrm>
          <a:prstGeom prst="rect">
            <a:avLst/>
          </a:prstGeom>
          <a:noFill/>
        </p:spPr>
        <p:txBody>
          <a:bodyPr wrap="square" rtlCol="0">
            <a:spAutoFit/>
          </a:bodyPr>
          <a:lstStyle/>
          <a:p>
            <a:pPr algn="ctr"/>
            <a:r>
              <a:rPr lang="en-US" dirty="0"/>
              <a:t>yes</a:t>
            </a:r>
          </a:p>
        </p:txBody>
      </p:sp>
      <p:sp>
        <p:nvSpPr>
          <p:cNvPr id="131" name="TextBox 130">
            <a:extLst>
              <a:ext uri="{FF2B5EF4-FFF2-40B4-BE49-F238E27FC236}">
                <a16:creationId xmlns:a16="http://schemas.microsoft.com/office/drawing/2014/main" id="{FCA5DEAB-4DA8-4D42-A06F-AF0334BF01CB}"/>
              </a:ext>
            </a:extLst>
          </p:cNvPr>
          <p:cNvSpPr txBox="1"/>
          <p:nvPr/>
        </p:nvSpPr>
        <p:spPr>
          <a:xfrm>
            <a:off x="7756351" y="4300109"/>
            <a:ext cx="772767" cy="369332"/>
          </a:xfrm>
          <a:prstGeom prst="rect">
            <a:avLst/>
          </a:prstGeom>
          <a:noFill/>
        </p:spPr>
        <p:txBody>
          <a:bodyPr wrap="square" rtlCol="0">
            <a:spAutoFit/>
          </a:bodyPr>
          <a:lstStyle/>
          <a:p>
            <a:pPr algn="ctr"/>
            <a:r>
              <a:rPr lang="en-US" dirty="0"/>
              <a:t>no</a:t>
            </a:r>
          </a:p>
        </p:txBody>
      </p:sp>
      <p:sp>
        <p:nvSpPr>
          <p:cNvPr id="132" name="TextBox 131">
            <a:extLst>
              <a:ext uri="{FF2B5EF4-FFF2-40B4-BE49-F238E27FC236}">
                <a16:creationId xmlns:a16="http://schemas.microsoft.com/office/drawing/2014/main" id="{F258EF96-7B7B-E140-B307-4F0B7C2B04C5}"/>
              </a:ext>
            </a:extLst>
          </p:cNvPr>
          <p:cNvSpPr txBox="1"/>
          <p:nvPr/>
        </p:nvSpPr>
        <p:spPr>
          <a:xfrm>
            <a:off x="9033246" y="4295751"/>
            <a:ext cx="772767" cy="369332"/>
          </a:xfrm>
          <a:prstGeom prst="rect">
            <a:avLst/>
          </a:prstGeom>
          <a:noFill/>
        </p:spPr>
        <p:txBody>
          <a:bodyPr wrap="square" rtlCol="0">
            <a:spAutoFit/>
          </a:bodyPr>
          <a:lstStyle/>
          <a:p>
            <a:pPr algn="ctr"/>
            <a:r>
              <a:rPr lang="en-US" dirty="0"/>
              <a:t>yes</a:t>
            </a:r>
          </a:p>
        </p:txBody>
      </p:sp>
      <p:sp>
        <p:nvSpPr>
          <p:cNvPr id="133" name="TextBox 132">
            <a:extLst>
              <a:ext uri="{FF2B5EF4-FFF2-40B4-BE49-F238E27FC236}">
                <a16:creationId xmlns:a16="http://schemas.microsoft.com/office/drawing/2014/main" id="{7CC3C708-261E-3C46-8C38-E8CBC80CB763}"/>
              </a:ext>
            </a:extLst>
          </p:cNvPr>
          <p:cNvSpPr txBox="1"/>
          <p:nvPr/>
        </p:nvSpPr>
        <p:spPr>
          <a:xfrm>
            <a:off x="9811289" y="4295751"/>
            <a:ext cx="772767" cy="369332"/>
          </a:xfrm>
          <a:prstGeom prst="rect">
            <a:avLst/>
          </a:prstGeom>
          <a:noFill/>
        </p:spPr>
        <p:txBody>
          <a:bodyPr wrap="square" rtlCol="0">
            <a:spAutoFit/>
          </a:bodyPr>
          <a:lstStyle/>
          <a:p>
            <a:pPr algn="ctr"/>
            <a:r>
              <a:rPr lang="en-US" dirty="0"/>
              <a:t>no</a:t>
            </a:r>
          </a:p>
        </p:txBody>
      </p:sp>
      <p:grpSp>
        <p:nvGrpSpPr>
          <p:cNvPr id="78" name="Group 77">
            <a:extLst>
              <a:ext uri="{FF2B5EF4-FFF2-40B4-BE49-F238E27FC236}">
                <a16:creationId xmlns:a16="http://schemas.microsoft.com/office/drawing/2014/main" id="{C54CFBB5-3BEE-AC45-B80A-7F7BEC6BC3C6}"/>
              </a:ext>
            </a:extLst>
          </p:cNvPr>
          <p:cNvGrpSpPr/>
          <p:nvPr/>
        </p:nvGrpSpPr>
        <p:grpSpPr>
          <a:xfrm>
            <a:off x="322519" y="144819"/>
            <a:ext cx="11535924" cy="1026010"/>
            <a:chOff x="363159" y="1289415"/>
            <a:chExt cx="11535924" cy="1026010"/>
          </a:xfrm>
        </p:grpSpPr>
        <p:cxnSp>
          <p:nvCxnSpPr>
            <p:cNvPr id="79" name="Straight Connector 78">
              <a:extLst>
                <a:ext uri="{FF2B5EF4-FFF2-40B4-BE49-F238E27FC236}">
                  <a16:creationId xmlns:a16="http://schemas.microsoft.com/office/drawing/2014/main" id="{1CEE6972-D2AA-7844-9C48-9071B52780DE}"/>
                </a:ext>
              </a:extLst>
            </p:cNvPr>
            <p:cNvCxnSpPr>
              <a:cxnSpLocks/>
              <a:stCxn id="83" idx="3"/>
              <a:endCxn id="88"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F56A1D8B-0C2F-1C43-8C37-89C46E979E09}"/>
                </a:ext>
              </a:extLst>
            </p:cNvPr>
            <p:cNvGrpSpPr/>
            <p:nvPr/>
          </p:nvGrpSpPr>
          <p:grpSpPr>
            <a:xfrm>
              <a:off x="363159" y="1289415"/>
              <a:ext cx="11535924" cy="1026010"/>
              <a:chOff x="-70653" y="1289415"/>
              <a:chExt cx="11535924" cy="1026010"/>
            </a:xfrm>
          </p:grpSpPr>
          <p:sp>
            <p:nvSpPr>
              <p:cNvPr id="83" name="Rectangle: Rounded Corners 11">
                <a:extLst>
                  <a:ext uri="{FF2B5EF4-FFF2-40B4-BE49-F238E27FC236}">
                    <a16:creationId xmlns:a16="http://schemas.microsoft.com/office/drawing/2014/main" id="{69B6F768-AB2B-D243-A01D-0D7E90061E9A}"/>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84" name="Rectangle: Rounded Corners 11">
                <a:extLst>
                  <a:ext uri="{FF2B5EF4-FFF2-40B4-BE49-F238E27FC236}">
                    <a16:creationId xmlns:a16="http://schemas.microsoft.com/office/drawing/2014/main" id="{C7D393FC-BB51-874B-ACEB-9862D505445A}"/>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85" name="Rectangle: Rounded Corners 11">
                <a:extLst>
                  <a:ext uri="{FF2B5EF4-FFF2-40B4-BE49-F238E27FC236}">
                    <a16:creationId xmlns:a16="http://schemas.microsoft.com/office/drawing/2014/main" id="{5CAAA183-F5CA-5F4B-B851-02FF42E50829}"/>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86" name="Rectangle: Rounded Corners 11">
                <a:extLst>
                  <a:ext uri="{FF2B5EF4-FFF2-40B4-BE49-F238E27FC236}">
                    <a16:creationId xmlns:a16="http://schemas.microsoft.com/office/drawing/2014/main" id="{E9D814D3-54E7-084B-BC78-BE632CE61517}"/>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87" name="Rectangle: Rounded Corners 11">
                <a:extLst>
                  <a:ext uri="{FF2B5EF4-FFF2-40B4-BE49-F238E27FC236}">
                    <a16:creationId xmlns:a16="http://schemas.microsoft.com/office/drawing/2014/main" id="{47E7F767-F21D-8547-B5F4-0560C0A1EA97}"/>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88" name="Rectangle: Rounded Corners 11">
                <a:extLst>
                  <a:ext uri="{FF2B5EF4-FFF2-40B4-BE49-F238E27FC236}">
                    <a16:creationId xmlns:a16="http://schemas.microsoft.com/office/drawing/2014/main" id="{13F77E93-3F9C-D243-9181-332EC1762DC2}"/>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312151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7" grpId="0"/>
      <p:bldP spid="27"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4264EB6A-8A7F-7A49-BD4F-73489E28CC51}"/>
              </a:ext>
            </a:extLst>
          </p:cNvPr>
          <p:cNvCxnSpPr>
            <a:cxnSpLocks/>
          </p:cNvCxnSpPr>
          <p:nvPr/>
        </p:nvCxnSpPr>
        <p:spPr>
          <a:xfrm flipV="1">
            <a:off x="7057494" y="2621565"/>
            <a:ext cx="0" cy="2565244"/>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a:cxnSpLocks/>
          </p:cNvCxnSpPr>
          <p:nvPr/>
        </p:nvCxnSpPr>
        <p:spPr>
          <a:xfrm>
            <a:off x="7057494" y="5175342"/>
            <a:ext cx="4514812"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7057494" y="342139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516576" y="476818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916316" y="431690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773230" y="391964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858768" y="462527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880442" y="347804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9076764" y="417687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519694" y="436522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277953" y="378202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566546" y="327849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485515" y="458532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9049468" y="435281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243774" y="3742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744131" y="420592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850899" y="343917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537447" y="323869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882137" y="428054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829669" y="476818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484401" y="488426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7057493" y="378202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7064500" y="407064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25982" y="378177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5969F3E-72B4-754A-8EDC-F308E69AC28B}"/>
              </a:ext>
            </a:extLst>
          </p:cNvPr>
          <p:cNvSpPr txBox="1"/>
          <p:nvPr/>
        </p:nvSpPr>
        <p:spPr>
          <a:xfrm>
            <a:off x="485128" y="1749675"/>
            <a:ext cx="4809083" cy="4647426"/>
          </a:xfrm>
          <a:prstGeom prst="rect">
            <a:avLst/>
          </a:prstGeom>
          <a:noFill/>
        </p:spPr>
        <p:txBody>
          <a:bodyPr wrap="square" rtlCol="0">
            <a:spAutoFit/>
          </a:bodyPr>
          <a:lstStyle/>
          <a:p>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Regression</a:t>
            </a:r>
          </a:p>
          <a:p>
            <a:endParaRPr lang="en-US" sz="32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Find distance (squared, absolute, …) between your prediction and labels.</a:t>
            </a:r>
          </a:p>
          <a:p>
            <a:pPr marL="457200" indent="-457200">
              <a:buFont typeface="+mj-lt"/>
              <a:buAutoNum type="arabicPeriod"/>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Aggregate up into 1 value across whole dataset (e.g. mean error across squared distances, MSE).</a:t>
            </a: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Rectangle 38">
            <a:extLst>
              <a:ext uri="{FF2B5EF4-FFF2-40B4-BE49-F238E27FC236}">
                <a16:creationId xmlns:a16="http://schemas.microsoft.com/office/drawing/2014/main" id="{0C5D07D4-CC3E-DA41-BFD4-513F4B37B3D1}"/>
              </a:ext>
            </a:extLst>
          </p:cNvPr>
          <p:cNvSpPr/>
          <p:nvPr/>
        </p:nvSpPr>
        <p:spPr>
          <a:xfrm rot="16200000">
            <a:off x="6657799" y="2861975"/>
            <a:ext cx="1087157"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Price [$]</a:t>
            </a:r>
          </a:p>
        </p:txBody>
      </p:sp>
      <p:sp>
        <p:nvSpPr>
          <p:cNvPr id="41" name="Rectangle 40">
            <a:extLst>
              <a:ext uri="{FF2B5EF4-FFF2-40B4-BE49-F238E27FC236}">
                <a16:creationId xmlns:a16="http://schemas.microsoft.com/office/drawing/2014/main" id="{1FD02018-5153-4D48-860C-F2BEF251BF73}"/>
              </a:ext>
            </a:extLst>
          </p:cNvPr>
          <p:cNvSpPr/>
          <p:nvPr/>
        </p:nvSpPr>
        <p:spPr>
          <a:xfrm>
            <a:off x="10573315" y="4845801"/>
            <a:ext cx="1015022" cy="369332"/>
          </a:xfrm>
          <a:prstGeom prst="rect">
            <a:avLst/>
          </a:prstGeom>
        </p:spPr>
        <p:txBody>
          <a:bodyPr wrap="none">
            <a:spAutoFit/>
          </a:bodyPr>
          <a:lstStyle/>
          <a:p>
            <a:pPr algn="ctr"/>
            <a:r>
              <a:rPr lang="en-US" dirty="0">
                <a:latin typeface="Amazon Ember" panose="02000000000000000000" pitchFamily="2" charset="0"/>
                <a:ea typeface="Amazon Ember" panose="02000000000000000000" pitchFamily="2" charset="0"/>
                <a:cs typeface="Amazon Ember Light" panose="020B0403020204020204" pitchFamily="34" charset="0"/>
              </a:rPr>
              <a:t># Pages</a:t>
            </a:r>
          </a:p>
        </p:txBody>
      </p:sp>
      <p:sp>
        <p:nvSpPr>
          <p:cNvPr id="6" name="Rectangle 5">
            <a:extLst>
              <a:ext uri="{FF2B5EF4-FFF2-40B4-BE49-F238E27FC236}">
                <a16:creationId xmlns:a16="http://schemas.microsoft.com/office/drawing/2014/main" id="{C05E3D16-A40E-4580-A6CA-0E2F90B20953}"/>
              </a:ext>
            </a:extLst>
          </p:cNvPr>
          <p:cNvSpPr/>
          <p:nvPr/>
        </p:nvSpPr>
        <p:spPr>
          <a:xfrm>
            <a:off x="5879440" y="3597363"/>
            <a:ext cx="1204176" cy="338554"/>
          </a:xfrm>
          <a:prstGeom prst="rect">
            <a:avLst/>
          </a:prstGeom>
        </p:spPr>
        <p:txBody>
          <a:bodyPr wrap="none">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True values</a:t>
            </a:r>
            <a:endParaRPr lang="en-US" sz="1600" dirty="0"/>
          </a:p>
        </p:txBody>
      </p:sp>
      <p:sp>
        <p:nvSpPr>
          <p:cNvPr id="8" name="Rectangle 7">
            <a:extLst>
              <a:ext uri="{FF2B5EF4-FFF2-40B4-BE49-F238E27FC236}">
                <a16:creationId xmlns:a16="http://schemas.microsoft.com/office/drawing/2014/main" id="{353AF902-5F2A-44F5-BC74-8CE3DF85B5AC}"/>
              </a:ext>
            </a:extLst>
          </p:cNvPr>
          <p:cNvSpPr/>
          <p:nvPr/>
        </p:nvSpPr>
        <p:spPr>
          <a:xfrm>
            <a:off x="5435408" y="3894068"/>
            <a:ext cx="1648208" cy="338554"/>
          </a:xfrm>
          <a:prstGeom prst="rect">
            <a:avLst/>
          </a:prstGeom>
        </p:spPr>
        <p:txBody>
          <a:bodyPr wrap="none">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Predicted values</a:t>
            </a:r>
            <a:endParaRPr lang="en-US" sz="1600" dirty="0"/>
          </a:p>
        </p:txBody>
      </p:sp>
      <p:grpSp>
        <p:nvGrpSpPr>
          <p:cNvPr id="46" name="Group 45">
            <a:extLst>
              <a:ext uri="{FF2B5EF4-FFF2-40B4-BE49-F238E27FC236}">
                <a16:creationId xmlns:a16="http://schemas.microsoft.com/office/drawing/2014/main" id="{A0B0AA44-A208-4979-81F0-416D1E72C676}"/>
              </a:ext>
            </a:extLst>
          </p:cNvPr>
          <p:cNvGrpSpPr/>
          <p:nvPr/>
        </p:nvGrpSpPr>
        <p:grpSpPr>
          <a:xfrm>
            <a:off x="322519" y="144819"/>
            <a:ext cx="11535924" cy="1026010"/>
            <a:chOff x="363159" y="1289415"/>
            <a:chExt cx="11535924" cy="1026010"/>
          </a:xfrm>
        </p:grpSpPr>
        <p:cxnSp>
          <p:nvCxnSpPr>
            <p:cNvPr id="47" name="Straight Connector 46">
              <a:extLst>
                <a:ext uri="{FF2B5EF4-FFF2-40B4-BE49-F238E27FC236}">
                  <a16:creationId xmlns:a16="http://schemas.microsoft.com/office/drawing/2014/main" id="{A8A0B143-30F7-4DB6-86F2-EB9405BB0B59}"/>
                </a:ext>
              </a:extLst>
            </p:cNvPr>
            <p:cNvCxnSpPr>
              <a:cxnSpLocks/>
              <a:stCxn id="49" idx="3"/>
              <a:endCxn id="54"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7CC68572-91A8-4DE4-A3BD-AF2BDE92C69A}"/>
                </a:ext>
              </a:extLst>
            </p:cNvPr>
            <p:cNvGrpSpPr/>
            <p:nvPr/>
          </p:nvGrpSpPr>
          <p:grpSpPr>
            <a:xfrm>
              <a:off x="363159" y="1289415"/>
              <a:ext cx="11535924" cy="1026010"/>
              <a:chOff x="-70653" y="1289415"/>
              <a:chExt cx="11535924" cy="1026010"/>
            </a:xfrm>
          </p:grpSpPr>
          <p:sp>
            <p:nvSpPr>
              <p:cNvPr id="49" name="Rectangle: Rounded Corners 11">
                <a:extLst>
                  <a:ext uri="{FF2B5EF4-FFF2-40B4-BE49-F238E27FC236}">
                    <a16:creationId xmlns:a16="http://schemas.microsoft.com/office/drawing/2014/main" id="{A7514F96-0423-4B57-BD20-B88799940DFA}"/>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50" name="Rectangle: Rounded Corners 11">
                <a:extLst>
                  <a:ext uri="{FF2B5EF4-FFF2-40B4-BE49-F238E27FC236}">
                    <a16:creationId xmlns:a16="http://schemas.microsoft.com/office/drawing/2014/main" id="{943201D3-9BEC-4740-B82E-6C5DDC43DF7E}"/>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51" name="Rectangle: Rounded Corners 11">
                <a:extLst>
                  <a:ext uri="{FF2B5EF4-FFF2-40B4-BE49-F238E27FC236}">
                    <a16:creationId xmlns:a16="http://schemas.microsoft.com/office/drawing/2014/main" id="{A3D0902C-17B7-43D8-BC28-5940D34EA1A1}"/>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52" name="Rectangle: Rounded Corners 11">
                <a:extLst>
                  <a:ext uri="{FF2B5EF4-FFF2-40B4-BE49-F238E27FC236}">
                    <a16:creationId xmlns:a16="http://schemas.microsoft.com/office/drawing/2014/main" id="{D4BDD71C-AE40-4FAA-801E-88295A918BF5}"/>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53" name="Rectangle: Rounded Corners 11">
                <a:extLst>
                  <a:ext uri="{FF2B5EF4-FFF2-40B4-BE49-F238E27FC236}">
                    <a16:creationId xmlns:a16="http://schemas.microsoft.com/office/drawing/2014/main" id="{FF3AC405-6A69-487A-87AE-6F052BB038BC}"/>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54" name="Rectangle: Rounded Corners 11">
                <a:extLst>
                  <a:ext uri="{FF2B5EF4-FFF2-40B4-BE49-F238E27FC236}">
                    <a16:creationId xmlns:a16="http://schemas.microsoft.com/office/drawing/2014/main" id="{9C00DDD4-FFB7-44E8-B37E-61E5524683C9}"/>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5E776F-2B53-3647-B594-4D42D881B88B}"/>
                  </a:ext>
                </a:extLst>
              </p:cNvPr>
              <p:cNvSpPr/>
              <p:nvPr/>
            </p:nvSpPr>
            <p:spPr>
              <a:xfrm>
                <a:off x="9235245" y="3395978"/>
                <a:ext cx="443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2" name="Rectangle 1">
                <a:extLst>
                  <a:ext uri="{FF2B5EF4-FFF2-40B4-BE49-F238E27FC236}">
                    <a16:creationId xmlns:a16="http://schemas.microsoft.com/office/drawing/2014/main" id="{B15E776F-2B53-3647-B594-4D42D881B88B}"/>
                  </a:ext>
                </a:extLst>
              </p:cNvPr>
              <p:cNvSpPr>
                <a:spLocks noRot="1" noChangeAspect="1" noMove="1" noResize="1" noEditPoints="1" noAdjustHandles="1" noChangeArrowheads="1" noChangeShapeType="1" noTextEdit="1"/>
              </p:cNvSpPr>
              <p:nvPr/>
            </p:nvSpPr>
            <p:spPr>
              <a:xfrm>
                <a:off x="9235245" y="3395978"/>
                <a:ext cx="443070" cy="369332"/>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0B08CC-CA96-E74E-BC6F-BB0A73E85B86}"/>
                  </a:ext>
                </a:extLst>
              </p:cNvPr>
              <p:cNvSpPr/>
              <p:nvPr/>
            </p:nvSpPr>
            <p:spPr>
              <a:xfrm>
                <a:off x="9229974" y="4131651"/>
                <a:ext cx="44307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acc>
                            <m:accPr>
                              <m:chr m:val="̂"/>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acc>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3" name="Rectangle 2">
                <a:extLst>
                  <a:ext uri="{FF2B5EF4-FFF2-40B4-BE49-F238E27FC236}">
                    <a16:creationId xmlns:a16="http://schemas.microsoft.com/office/drawing/2014/main" id="{950B08CC-CA96-E74E-BC6F-BB0A73E85B86}"/>
                  </a:ext>
                </a:extLst>
              </p:cNvPr>
              <p:cNvSpPr>
                <a:spLocks noRot="1" noChangeAspect="1" noMove="1" noResize="1" noEditPoints="1" noAdjustHandles="1" noChangeArrowheads="1" noChangeShapeType="1" noTextEdit="1"/>
              </p:cNvSpPr>
              <p:nvPr/>
            </p:nvSpPr>
            <p:spPr>
              <a:xfrm>
                <a:off x="9229974" y="4131651"/>
                <a:ext cx="443070"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895DF6A-84BF-9F4E-BA4A-2067253F7D0D}"/>
                  </a:ext>
                </a:extLst>
              </p:cNvPr>
              <p:cNvSpPr/>
              <p:nvPr/>
            </p:nvSpPr>
            <p:spPr>
              <a:xfrm>
                <a:off x="8052058" y="3724356"/>
                <a:ext cx="8959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latin typeface="Cambria Math" panose="02040503050406030204" pitchFamily="18" charset="0"/>
                              <a:ea typeface="Amazon Ember Light" panose="020B0403020204020204" pitchFamily="34" charset="0"/>
                              <a:cs typeface="Amazon Ember Light" panose="020B0403020204020204" pitchFamily="34" charset="0"/>
                            </a:rPr>
                            <m:t>𝑒𝑟𝑟𝑜𝑟</m:t>
                          </m:r>
                        </m:e>
                        <m:sub>
                          <m:r>
                            <a:rPr lang="en-US" b="0" i="1" smtClean="0">
                              <a:latin typeface="Cambria Math" panose="02040503050406030204" pitchFamily="18" charset="0"/>
                              <a:ea typeface="Amazon Ember Light" panose="020B0403020204020204" pitchFamily="34" charset="0"/>
                              <a:cs typeface="Amazon Ember Light" panose="020B0403020204020204" pitchFamily="34" charset="0"/>
                            </a:rPr>
                            <m:t> </m:t>
                          </m:r>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oMath>
                  </m:oMathPara>
                </a14:m>
                <a:endParaRPr lang="en-US" dirty="0"/>
              </a:p>
            </p:txBody>
          </p:sp>
        </mc:Choice>
        <mc:Fallback xmlns="">
          <p:sp>
            <p:nvSpPr>
              <p:cNvPr id="5" name="Rectangle 4">
                <a:extLst>
                  <a:ext uri="{FF2B5EF4-FFF2-40B4-BE49-F238E27FC236}">
                    <a16:creationId xmlns:a16="http://schemas.microsoft.com/office/drawing/2014/main" id="{3895DF6A-84BF-9F4E-BA4A-2067253F7D0D}"/>
                  </a:ext>
                </a:extLst>
              </p:cNvPr>
              <p:cNvSpPr>
                <a:spLocks noRot="1" noChangeAspect="1" noMove="1" noResize="1" noEditPoints="1" noAdjustHandles="1" noChangeArrowheads="1" noChangeShapeType="1" noTextEdit="1"/>
              </p:cNvSpPr>
              <p:nvPr/>
            </p:nvSpPr>
            <p:spPr>
              <a:xfrm>
                <a:off x="8052058" y="3724356"/>
                <a:ext cx="895950"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E2823D9-4B32-4D46-9B42-B39624FCC5CF}"/>
                  </a:ext>
                </a:extLst>
              </p:cNvPr>
              <p:cNvSpPr/>
              <p:nvPr/>
            </p:nvSpPr>
            <p:spPr>
              <a:xfrm>
                <a:off x="7010136" y="5671736"/>
                <a:ext cx="2662908" cy="760465"/>
              </a:xfrm>
              <a:prstGeom prst="rect">
                <a:avLst/>
              </a:prstGeom>
            </p:spPr>
            <p:txBody>
              <a:bodyPr wrap="none">
                <a:spAutoFit/>
              </a:bodyPr>
              <a:lstStyle/>
              <a:p>
                <a:r>
                  <a:rPr lang="en-US" dirty="0">
                    <a:ea typeface="Amazon Ember Light" panose="020B0403020204020204" pitchFamily="34" charset="0"/>
                    <a:cs typeface="Amazon Ember Light" panose="020B0403020204020204" pitchFamily="34" charset="0"/>
                  </a:rPr>
                  <a:t>MSE = </a:t>
                </a:r>
                <a14:m>
                  <m:oMath xmlns:m="http://schemas.openxmlformats.org/officeDocument/2006/math">
                    <m:f>
                      <m:f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fPr>
                      <m:num>
                        <m:r>
                          <a:rPr lang="en-US" i="1">
                            <a:latin typeface="Cambria Math" panose="02040503050406030204" pitchFamily="18" charset="0"/>
                            <a:ea typeface="Amazon Ember Light" panose="020B0403020204020204" pitchFamily="34" charset="0"/>
                            <a:cs typeface="Amazon Ember Light" panose="020B0403020204020204" pitchFamily="34" charset="0"/>
                          </a:rPr>
                          <m:t>1</m:t>
                        </m:r>
                      </m:num>
                      <m:den>
                        <m:r>
                          <a:rPr lang="en-US" i="1">
                            <a:latin typeface="Cambria Math" panose="02040503050406030204" pitchFamily="18" charset="0"/>
                            <a:ea typeface="Amazon Ember Light" panose="020B0403020204020204" pitchFamily="34" charset="0"/>
                            <a:cs typeface="Amazon Ember Light" panose="020B0403020204020204" pitchFamily="34" charset="0"/>
                          </a:rPr>
                          <m:t>𝑁</m:t>
                        </m:r>
                      </m:den>
                    </m:f>
                    <m:nary>
                      <m:naryPr>
                        <m:chr m:val="∑"/>
                        <m:supHide m:val="on"/>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naryPr>
                      <m:sub>
                        <m:r>
                          <m:rPr>
                            <m:brk m:alnAt="7"/>
                          </m:rP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up/>
                      <m:e>
                        <m:sSup>
                          <m:sSup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pPr>
                          <m:e>
                            <m:r>
                              <a:rPr lang="en-US"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r>
                              <a:rPr lang="en-US" i="1">
                                <a:latin typeface="Cambria Math" panose="02040503050406030204" pitchFamily="18" charset="0"/>
                                <a:ea typeface="Amazon Ember Light" panose="020B0403020204020204" pitchFamily="34" charset="0"/>
                                <a:cs typeface="Amazon Ember Light" panose="020B0403020204020204" pitchFamily="34" charset="0"/>
                              </a:rPr>
                              <m:t>−</m:t>
                            </m:r>
                            <m:sSub>
                              <m:sSubPr>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sSubPr>
                              <m:e>
                                <m:acc>
                                  <m:accPr>
                                    <m:chr m:val="̂"/>
                                    <m:ctrlPr>
                                      <a:rPr lang="en-US" i="1">
                                        <a:latin typeface="Cambria Math" panose="02040503050406030204" pitchFamily="18" charset="0"/>
                                        <a:ea typeface="Amazon Ember Light" panose="020B0403020204020204" pitchFamily="34" charset="0"/>
                                        <a:cs typeface="Amazon Ember Light" panose="020B0403020204020204" pitchFamily="34" charset="0"/>
                                      </a:rPr>
                                    </m:ctrlPr>
                                  </m:accPr>
                                  <m:e>
                                    <m:r>
                                      <a:rPr lang="en-US" i="1">
                                        <a:latin typeface="Cambria Math" panose="02040503050406030204" pitchFamily="18" charset="0"/>
                                        <a:ea typeface="Amazon Ember Light" panose="020B0403020204020204" pitchFamily="34" charset="0"/>
                                        <a:cs typeface="Amazon Ember Light" panose="020B0403020204020204" pitchFamily="34" charset="0"/>
                                      </a:rPr>
                                      <m:t>𝑦</m:t>
                                    </m:r>
                                  </m:e>
                                </m:acc>
                              </m:e>
                              <m:sub>
                                <m:r>
                                  <a:rPr lang="en-US" i="1">
                                    <a:latin typeface="Cambria Math" panose="02040503050406030204" pitchFamily="18" charset="0"/>
                                    <a:ea typeface="Amazon Ember Light" panose="020B0403020204020204" pitchFamily="34" charset="0"/>
                                    <a:cs typeface="Amazon Ember Light" panose="020B0403020204020204" pitchFamily="34" charset="0"/>
                                  </a:rPr>
                                  <m:t>𝑖</m:t>
                                </m:r>
                              </m:sub>
                            </m:sSub>
                            <m:r>
                              <a:rPr lang="en-US" i="1">
                                <a:latin typeface="Cambria Math" panose="02040503050406030204" pitchFamily="18" charset="0"/>
                                <a:ea typeface="Amazon Ember Light" panose="020B0403020204020204" pitchFamily="34" charset="0"/>
                                <a:cs typeface="Amazon Ember Light" panose="020B0403020204020204" pitchFamily="34" charset="0"/>
                              </a:rPr>
                              <m:t>)</m:t>
                            </m:r>
                          </m:e>
                          <m:sup>
                            <m:r>
                              <a:rPr lang="en-US" i="1">
                                <a:latin typeface="Cambria Math" panose="02040503050406030204" pitchFamily="18" charset="0"/>
                                <a:ea typeface="Amazon Ember Light" panose="020B0403020204020204" pitchFamily="34" charset="0"/>
                                <a:cs typeface="Amazon Ember Light" panose="020B0403020204020204" pitchFamily="34" charset="0"/>
                              </a:rPr>
                              <m:t>2</m:t>
                            </m:r>
                          </m:sup>
                        </m:sSup>
                      </m:e>
                    </m:nary>
                  </m:oMath>
                </a14:m>
                <a:endParaRPr lang="en-US" dirty="0"/>
              </a:p>
              <a:p>
                <a:r>
                  <a:rPr lang="en-US" dirty="0"/>
                  <a:t>N: number of datapoints</a:t>
                </a:r>
              </a:p>
            </p:txBody>
          </p:sp>
        </mc:Choice>
        <mc:Fallback xmlns="">
          <p:sp>
            <p:nvSpPr>
              <p:cNvPr id="10" name="Rectangle 9">
                <a:extLst>
                  <a:ext uri="{FF2B5EF4-FFF2-40B4-BE49-F238E27FC236}">
                    <a16:creationId xmlns:a16="http://schemas.microsoft.com/office/drawing/2014/main" id="{FE2823D9-4B32-4D46-9B42-B39624FCC5CF}"/>
                  </a:ext>
                </a:extLst>
              </p:cNvPr>
              <p:cNvSpPr>
                <a:spLocks noRot="1" noChangeAspect="1" noMove="1" noResize="1" noEditPoints="1" noAdjustHandles="1" noChangeArrowheads="1" noChangeShapeType="1" noTextEdit="1"/>
              </p:cNvSpPr>
              <p:nvPr/>
            </p:nvSpPr>
            <p:spPr>
              <a:xfrm>
                <a:off x="7010136" y="5671736"/>
                <a:ext cx="2662908" cy="760465"/>
              </a:xfrm>
              <a:prstGeom prst="rect">
                <a:avLst/>
              </a:prstGeom>
              <a:blipFill>
                <a:blip r:embed="rId6"/>
                <a:stretch>
                  <a:fillRect l="-1905" t="-47541" r="-952" b="-37705"/>
                </a:stretch>
              </a:blipFill>
            </p:spPr>
            <p:txBody>
              <a:bodyPr/>
              <a:lstStyle/>
              <a:p>
                <a:r>
                  <a:rPr lang="en-US">
                    <a:noFill/>
                  </a:rPr>
                  <a:t> </a:t>
                </a:r>
              </a:p>
            </p:txBody>
          </p:sp>
        </mc:Fallback>
      </mc:AlternateContent>
    </p:spTree>
    <p:extLst>
      <p:ext uri="{BB962C8B-B14F-4D97-AF65-F5344CB8AC3E}">
        <p14:creationId xmlns:p14="http://schemas.microsoft.com/office/powerpoint/2010/main" val="327569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92C6E46-35A9-3341-B7E4-73E447448997}"/>
              </a:ext>
            </a:extLst>
          </p:cNvPr>
          <p:cNvSpPr/>
          <p:nvPr/>
        </p:nvSpPr>
        <p:spPr>
          <a:xfrm>
            <a:off x="1198647" y="2576483"/>
            <a:ext cx="1920240" cy="19378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p>
        </p:txBody>
      </p:sp>
      <p:sp>
        <p:nvSpPr>
          <p:cNvPr id="22" name="Rectangle 21">
            <a:extLst>
              <a:ext uri="{FF2B5EF4-FFF2-40B4-BE49-F238E27FC236}">
                <a16:creationId xmlns:a16="http://schemas.microsoft.com/office/drawing/2014/main" id="{17BE100A-C746-1A44-B30C-A69B8E158C08}"/>
              </a:ext>
            </a:extLst>
          </p:cNvPr>
          <p:cNvSpPr/>
          <p:nvPr/>
        </p:nvSpPr>
        <p:spPr>
          <a:xfrm>
            <a:off x="1198647" y="2115341"/>
            <a:ext cx="192024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3" name="Rectangle 22">
            <a:extLst>
              <a:ext uri="{FF2B5EF4-FFF2-40B4-BE49-F238E27FC236}">
                <a16:creationId xmlns:a16="http://schemas.microsoft.com/office/drawing/2014/main" id="{634BE040-E9AD-1A4C-A965-08482CF24469}"/>
              </a:ext>
            </a:extLst>
          </p:cNvPr>
          <p:cNvSpPr/>
          <p:nvPr/>
        </p:nvSpPr>
        <p:spPr>
          <a:xfrm rot="16200000">
            <a:off x="-14989" y="5201114"/>
            <a:ext cx="1920240" cy="510514"/>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4" name="Rectangle 23">
            <a:extLst>
              <a:ext uri="{FF2B5EF4-FFF2-40B4-BE49-F238E27FC236}">
                <a16:creationId xmlns:a16="http://schemas.microsoft.com/office/drawing/2014/main" id="{AC9A1407-9D6A-F643-9427-81972788B873}"/>
              </a:ext>
            </a:extLst>
          </p:cNvPr>
          <p:cNvSpPr/>
          <p:nvPr/>
        </p:nvSpPr>
        <p:spPr>
          <a:xfrm>
            <a:off x="3111544" y="2115341"/>
            <a:ext cx="1920240" cy="457200"/>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0 (negative)</a:t>
            </a:r>
          </a:p>
        </p:txBody>
      </p:sp>
      <p:sp>
        <p:nvSpPr>
          <p:cNvPr id="25" name="Rectangle 24">
            <a:extLst>
              <a:ext uri="{FF2B5EF4-FFF2-40B4-BE49-F238E27FC236}">
                <a16:creationId xmlns:a16="http://schemas.microsoft.com/office/drawing/2014/main" id="{191187E5-BACE-0746-B5BA-4F5F5178755A}"/>
              </a:ext>
            </a:extLst>
          </p:cNvPr>
          <p:cNvSpPr/>
          <p:nvPr/>
        </p:nvSpPr>
        <p:spPr>
          <a:xfrm rot="16200000">
            <a:off x="-14988" y="3290953"/>
            <a:ext cx="1920240" cy="510518"/>
          </a:xfrm>
          <a:prstGeom prst="rect">
            <a:avLst/>
          </a:prstGeom>
          <a:noFill/>
          <a:ln>
            <a:solidFill>
              <a:srgbClr val="4242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1 (positive)</a:t>
            </a:r>
          </a:p>
        </p:txBody>
      </p:sp>
      <p:sp>
        <p:nvSpPr>
          <p:cNvPr id="26" name="Rectangle 25">
            <a:extLst>
              <a:ext uri="{FF2B5EF4-FFF2-40B4-BE49-F238E27FC236}">
                <a16:creationId xmlns:a16="http://schemas.microsoft.com/office/drawing/2014/main" id="{B438C184-F90E-CA45-85C9-9E15ADED0816}"/>
              </a:ext>
            </a:extLst>
          </p:cNvPr>
          <p:cNvSpPr/>
          <p:nvPr/>
        </p:nvSpPr>
        <p:spPr>
          <a:xfrm>
            <a:off x="1204004" y="4503307"/>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Positive</a:t>
            </a:r>
          </a:p>
        </p:txBody>
      </p:sp>
      <p:sp>
        <p:nvSpPr>
          <p:cNvPr id="27" name="Rectangle 26">
            <a:extLst>
              <a:ext uri="{FF2B5EF4-FFF2-40B4-BE49-F238E27FC236}">
                <a16:creationId xmlns:a16="http://schemas.microsoft.com/office/drawing/2014/main" id="{A72972B8-60FC-1C42-A559-B91E789B56E1}"/>
              </a:ext>
            </a:extLst>
          </p:cNvPr>
          <p:cNvSpPr/>
          <p:nvPr/>
        </p:nvSpPr>
        <p:spPr>
          <a:xfrm>
            <a:off x="3118887" y="2582190"/>
            <a:ext cx="1920240" cy="1920240"/>
          </a:xfrm>
          <a:prstGeom prst="rect">
            <a:avLst/>
          </a:prstGeom>
          <a:solidFill>
            <a:srgbClr val="424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False Negative</a:t>
            </a:r>
          </a:p>
        </p:txBody>
      </p:sp>
      <p:sp>
        <p:nvSpPr>
          <p:cNvPr id="28" name="Rectangle 27">
            <a:extLst>
              <a:ext uri="{FF2B5EF4-FFF2-40B4-BE49-F238E27FC236}">
                <a16:creationId xmlns:a16="http://schemas.microsoft.com/office/drawing/2014/main" id="{C962A651-E1A1-E148-971E-427DC92BEA66}"/>
              </a:ext>
            </a:extLst>
          </p:cNvPr>
          <p:cNvSpPr/>
          <p:nvPr/>
        </p:nvSpPr>
        <p:spPr>
          <a:xfrm>
            <a:off x="3118894" y="4502601"/>
            <a:ext cx="1920240" cy="192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p>
        </p:txBody>
      </p:sp>
      <p:sp>
        <p:nvSpPr>
          <p:cNvPr id="29" name="TextBox 28">
            <a:extLst>
              <a:ext uri="{FF2B5EF4-FFF2-40B4-BE49-F238E27FC236}">
                <a16:creationId xmlns:a16="http://schemas.microsoft.com/office/drawing/2014/main" id="{75A8D026-4267-DD4E-AEF6-9CC4A0A05686}"/>
              </a:ext>
            </a:extLst>
          </p:cNvPr>
          <p:cNvSpPr txBox="1"/>
          <p:nvPr/>
        </p:nvSpPr>
        <p:spPr>
          <a:xfrm>
            <a:off x="2420168" y="1646714"/>
            <a:ext cx="1428596"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Prediction</a:t>
            </a:r>
          </a:p>
        </p:txBody>
      </p:sp>
      <p:sp>
        <p:nvSpPr>
          <p:cNvPr id="30" name="TextBox 29">
            <a:extLst>
              <a:ext uri="{FF2B5EF4-FFF2-40B4-BE49-F238E27FC236}">
                <a16:creationId xmlns:a16="http://schemas.microsoft.com/office/drawing/2014/main" id="{3B4D77E3-E615-EE4F-B345-DCEA27364DF1}"/>
              </a:ext>
            </a:extLst>
          </p:cNvPr>
          <p:cNvSpPr txBox="1"/>
          <p:nvPr/>
        </p:nvSpPr>
        <p:spPr>
          <a:xfrm rot="16200000">
            <a:off x="-358562" y="4290888"/>
            <a:ext cx="1510350" cy="430887"/>
          </a:xfrm>
          <a:prstGeom prst="rect">
            <a:avLst/>
          </a:prstGeom>
          <a:noFill/>
        </p:spPr>
        <p:txBody>
          <a:bodyPr wrap="none" rtlCol="0">
            <a:spAutoFit/>
          </a:bodyPr>
          <a:lstStyle/>
          <a:p>
            <a:pPr>
              <a:spcBef>
                <a:spcPts val="600"/>
              </a:spcBef>
              <a:spcAft>
                <a:spcPts val="600"/>
              </a:spcAft>
            </a:pPr>
            <a:r>
              <a:rPr lang="en-US" sz="2200" b="1" dirty="0">
                <a:latin typeface="Amazon Ember Light" panose="020B0403020204020204" pitchFamily="34" charset="0"/>
                <a:ea typeface="Amazon Ember Light" panose="020B0403020204020204" pitchFamily="34" charset="0"/>
                <a:cs typeface="Amazon Ember Light" panose="020B0403020204020204" pitchFamily="34" charset="0"/>
              </a:rPr>
              <a:t>True State</a:t>
            </a:r>
          </a:p>
        </p:txBody>
      </p:sp>
      <p:sp>
        <p:nvSpPr>
          <p:cNvPr id="31" name="TextBox 30">
            <a:extLst>
              <a:ext uri="{FF2B5EF4-FFF2-40B4-BE49-F238E27FC236}">
                <a16:creationId xmlns:a16="http://schemas.microsoft.com/office/drawing/2014/main" id="{2D6E7297-83B1-2A45-90B1-7D36E66B324C}"/>
              </a:ext>
            </a:extLst>
          </p:cNvPr>
          <p:cNvSpPr txBox="1"/>
          <p:nvPr/>
        </p:nvSpPr>
        <p:spPr>
          <a:xfrm>
            <a:off x="1769604" y="371560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2" name="TextBox 31">
            <a:extLst>
              <a:ext uri="{FF2B5EF4-FFF2-40B4-BE49-F238E27FC236}">
                <a16:creationId xmlns:a16="http://schemas.microsoft.com/office/drawing/2014/main" id="{1BA52B19-E8CA-8A4E-880E-53BDF1B46F08}"/>
              </a:ext>
            </a:extLst>
          </p:cNvPr>
          <p:cNvSpPr txBox="1"/>
          <p:nvPr/>
        </p:nvSpPr>
        <p:spPr>
          <a:xfrm>
            <a:off x="1769604"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3" name="TextBox 32">
            <a:extLst>
              <a:ext uri="{FF2B5EF4-FFF2-40B4-BE49-F238E27FC236}">
                <a16:creationId xmlns:a16="http://schemas.microsoft.com/office/drawing/2014/main" id="{2C30EF69-90E7-3140-98EF-4F123B68693E}"/>
              </a:ext>
            </a:extLst>
          </p:cNvPr>
          <p:cNvSpPr txBox="1"/>
          <p:nvPr/>
        </p:nvSpPr>
        <p:spPr>
          <a:xfrm>
            <a:off x="3732617" y="568419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4" name="TextBox 33">
            <a:extLst>
              <a:ext uri="{FF2B5EF4-FFF2-40B4-BE49-F238E27FC236}">
                <a16:creationId xmlns:a16="http://schemas.microsoft.com/office/drawing/2014/main" id="{D62C05AD-E8D3-674A-977D-DF0EA8453B20}"/>
              </a:ext>
            </a:extLst>
          </p:cNvPr>
          <p:cNvSpPr txBox="1"/>
          <p:nvPr/>
        </p:nvSpPr>
        <p:spPr>
          <a:xfrm>
            <a:off x="3740345" y="372113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129" name="TextBox 128">
            <a:extLst>
              <a:ext uri="{FF2B5EF4-FFF2-40B4-BE49-F238E27FC236}">
                <a16:creationId xmlns:a16="http://schemas.microsoft.com/office/drawing/2014/main" id="{478202F4-3FBD-FC48-84E3-9A808F6F056C}"/>
              </a:ext>
            </a:extLst>
          </p:cNvPr>
          <p:cNvSpPr txBox="1"/>
          <p:nvPr/>
        </p:nvSpPr>
        <p:spPr>
          <a:xfrm>
            <a:off x="5662864" y="1558903"/>
            <a:ext cx="6209772" cy="2369880"/>
          </a:xfrm>
          <a:prstGeom prst="rect">
            <a:avLst/>
          </a:prstGeom>
          <a:noFill/>
        </p:spPr>
        <p:txBody>
          <a:bodyPr wrap="square" rtlCol="0">
            <a:spAutoFit/>
          </a:bodyPr>
          <a:lstStyle/>
          <a:p>
            <a:pPr>
              <a:spcBef>
                <a:spcPts val="1200"/>
              </a:spcBef>
            </a:pPr>
            <a:r>
              <a:rPr lang="en-US" sz="3200" dirty="0">
                <a:latin typeface="Amazon Ember" panose="02000000000000000000" pitchFamily="2" charset="0"/>
                <a:ea typeface="Amazon Ember" panose="02000000000000000000" pitchFamily="2" charset="0"/>
                <a:cs typeface="Amazon Ember Light" panose="020B0403020204020204" pitchFamily="34" charset="0"/>
              </a:rPr>
              <a:t>Evaluation: Classification</a:t>
            </a: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a:p>
            <a:pPr marL="457200" indent="-457200">
              <a:spcBef>
                <a:spcPts val="1200"/>
              </a:spcBef>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Compare true state to predicted state. </a:t>
            </a:r>
          </a:p>
          <a:p>
            <a:pPr marL="457200" indent="-457200">
              <a:spcBef>
                <a:spcPts val="1200"/>
              </a:spcBef>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Aggregate up into 1 value across whole dataset by creating ratios (e.g. all correct predictions over total: </a:t>
            </a: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accuracy</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72" name="Group 71">
            <a:extLst>
              <a:ext uri="{FF2B5EF4-FFF2-40B4-BE49-F238E27FC236}">
                <a16:creationId xmlns:a16="http://schemas.microsoft.com/office/drawing/2014/main" id="{70EFF4CB-4609-4167-BDDC-335074207607}"/>
              </a:ext>
            </a:extLst>
          </p:cNvPr>
          <p:cNvGrpSpPr/>
          <p:nvPr/>
        </p:nvGrpSpPr>
        <p:grpSpPr>
          <a:xfrm>
            <a:off x="322519" y="144819"/>
            <a:ext cx="11535924" cy="1026010"/>
            <a:chOff x="363159" y="1289415"/>
            <a:chExt cx="11535924" cy="1026010"/>
          </a:xfrm>
        </p:grpSpPr>
        <p:cxnSp>
          <p:nvCxnSpPr>
            <p:cNvPr id="73" name="Straight Connector 72">
              <a:extLst>
                <a:ext uri="{FF2B5EF4-FFF2-40B4-BE49-F238E27FC236}">
                  <a16:creationId xmlns:a16="http://schemas.microsoft.com/office/drawing/2014/main" id="{D5326B46-E5C9-488B-95E8-68F01992173D}"/>
                </a:ext>
              </a:extLst>
            </p:cNvPr>
            <p:cNvCxnSpPr>
              <a:cxnSpLocks/>
              <a:stCxn id="75" idx="3"/>
              <a:endCxn id="80"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3A206B6-09F3-4931-9467-C9698C9234C7}"/>
                </a:ext>
              </a:extLst>
            </p:cNvPr>
            <p:cNvGrpSpPr/>
            <p:nvPr/>
          </p:nvGrpSpPr>
          <p:grpSpPr>
            <a:xfrm>
              <a:off x="363159" y="1289415"/>
              <a:ext cx="11535924" cy="1026010"/>
              <a:chOff x="-70653" y="1289415"/>
              <a:chExt cx="11535924" cy="1026010"/>
            </a:xfrm>
          </p:grpSpPr>
          <p:sp>
            <p:nvSpPr>
              <p:cNvPr id="75" name="Rectangle: Rounded Corners 11">
                <a:extLst>
                  <a:ext uri="{FF2B5EF4-FFF2-40B4-BE49-F238E27FC236}">
                    <a16:creationId xmlns:a16="http://schemas.microsoft.com/office/drawing/2014/main" id="{9EB0B702-02CA-4A23-92EA-2CECAA41C1BB}"/>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76" name="Rectangle: Rounded Corners 11">
                <a:extLst>
                  <a:ext uri="{FF2B5EF4-FFF2-40B4-BE49-F238E27FC236}">
                    <a16:creationId xmlns:a16="http://schemas.microsoft.com/office/drawing/2014/main" id="{7DCFAFED-C682-4BAD-B95B-5C34CE6A5AE2}"/>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77" name="Rectangle: Rounded Corners 11">
                <a:extLst>
                  <a:ext uri="{FF2B5EF4-FFF2-40B4-BE49-F238E27FC236}">
                    <a16:creationId xmlns:a16="http://schemas.microsoft.com/office/drawing/2014/main" id="{5004CFAB-A03A-4D2A-B474-328A1BBB49D2}"/>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78" name="Rectangle: Rounded Corners 11">
                <a:extLst>
                  <a:ext uri="{FF2B5EF4-FFF2-40B4-BE49-F238E27FC236}">
                    <a16:creationId xmlns:a16="http://schemas.microsoft.com/office/drawing/2014/main" id="{DFD5305C-D3E2-4B07-8D64-2B6E9698B4F4}"/>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a:t>
                </a:r>
              </a:p>
            </p:txBody>
          </p:sp>
          <p:sp>
            <p:nvSpPr>
              <p:cNvPr id="79" name="Rectangle: Rounded Corners 11">
                <a:extLst>
                  <a:ext uri="{FF2B5EF4-FFF2-40B4-BE49-F238E27FC236}">
                    <a16:creationId xmlns:a16="http://schemas.microsoft.com/office/drawing/2014/main" id="{B393E0B9-5CBA-441A-9936-D1727A2154E4}"/>
                  </a:ext>
                </a:extLst>
              </p:cNvPr>
              <p:cNvSpPr/>
              <p:nvPr/>
            </p:nvSpPr>
            <p:spPr>
              <a:xfrm>
                <a:off x="8307746" y="1299813"/>
                <a:ext cx="1407045" cy="1005215"/>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80" name="Rectangle: Rounded Corners 11">
                <a:extLst>
                  <a:ext uri="{FF2B5EF4-FFF2-40B4-BE49-F238E27FC236}">
                    <a16:creationId xmlns:a16="http://schemas.microsoft.com/office/drawing/2014/main" id="{35DE8D5C-93A1-4AE4-8CB8-9D6D0F42A351}"/>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grpSp>
        <p:nvGrpSpPr>
          <p:cNvPr id="81" name="Group 80">
            <a:extLst>
              <a:ext uri="{FF2B5EF4-FFF2-40B4-BE49-F238E27FC236}">
                <a16:creationId xmlns:a16="http://schemas.microsoft.com/office/drawing/2014/main" id="{A6E7DFAC-9700-9D41-97FB-F17C9215F98D}"/>
              </a:ext>
            </a:extLst>
          </p:cNvPr>
          <p:cNvGrpSpPr/>
          <p:nvPr/>
        </p:nvGrpSpPr>
        <p:grpSpPr>
          <a:xfrm>
            <a:off x="5655498" y="4244325"/>
            <a:ext cx="5605563" cy="1928858"/>
            <a:chOff x="6088328" y="1569976"/>
            <a:chExt cx="5838522" cy="2239684"/>
          </a:xfrm>
        </p:grpSpPr>
        <p:sp>
          <p:nvSpPr>
            <p:cNvPr id="82" name="Rectangle 81">
              <a:extLst>
                <a:ext uri="{FF2B5EF4-FFF2-40B4-BE49-F238E27FC236}">
                  <a16:creationId xmlns:a16="http://schemas.microsoft.com/office/drawing/2014/main" id="{8A6CD9DA-4189-9C4B-B73D-FCDD7BBEDF95}"/>
                </a:ext>
              </a:extLst>
            </p:cNvPr>
            <p:cNvSpPr/>
            <p:nvPr/>
          </p:nvSpPr>
          <p:spPr>
            <a:xfrm>
              <a:off x="10108096" y="1787566"/>
              <a:ext cx="1818754" cy="607534"/>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83" name="Donut 82">
              <a:extLst>
                <a:ext uri="{FF2B5EF4-FFF2-40B4-BE49-F238E27FC236}">
                  <a16:creationId xmlns:a16="http://schemas.microsoft.com/office/drawing/2014/main" id="{270EF1C2-B285-B04B-83BA-B9A74A8C789C}"/>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Donut 83">
              <a:extLst>
                <a:ext uri="{FF2B5EF4-FFF2-40B4-BE49-F238E27FC236}">
                  <a16:creationId xmlns:a16="http://schemas.microsoft.com/office/drawing/2014/main" id="{DA5E1111-1044-764F-8D5A-E68443D9E59A}"/>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Donut 84">
              <a:extLst>
                <a:ext uri="{FF2B5EF4-FFF2-40B4-BE49-F238E27FC236}">
                  <a16:creationId xmlns:a16="http://schemas.microsoft.com/office/drawing/2014/main" id="{856625D8-7F2F-4241-B07F-45AE3E365C76}"/>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Donut 85">
              <a:extLst>
                <a:ext uri="{FF2B5EF4-FFF2-40B4-BE49-F238E27FC236}">
                  <a16:creationId xmlns:a16="http://schemas.microsoft.com/office/drawing/2014/main" id="{320A7391-9E4C-304C-80C7-428BEF854BA8}"/>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Donut 86">
              <a:extLst>
                <a:ext uri="{FF2B5EF4-FFF2-40B4-BE49-F238E27FC236}">
                  <a16:creationId xmlns:a16="http://schemas.microsoft.com/office/drawing/2014/main" id="{5B352062-1A63-D040-B952-90A0FA8D18ED}"/>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Donut 87">
              <a:extLst>
                <a:ext uri="{FF2B5EF4-FFF2-40B4-BE49-F238E27FC236}">
                  <a16:creationId xmlns:a16="http://schemas.microsoft.com/office/drawing/2014/main" id="{37FFBD30-0F12-F148-AFB3-F87E84948EBC}"/>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Donut 88">
              <a:extLst>
                <a:ext uri="{FF2B5EF4-FFF2-40B4-BE49-F238E27FC236}">
                  <a16:creationId xmlns:a16="http://schemas.microsoft.com/office/drawing/2014/main" id="{089436ED-C9F8-AE48-B7E0-0A0C7223ED4F}"/>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Donut 89">
              <a:extLst>
                <a:ext uri="{FF2B5EF4-FFF2-40B4-BE49-F238E27FC236}">
                  <a16:creationId xmlns:a16="http://schemas.microsoft.com/office/drawing/2014/main" id="{508F076F-2334-5B4B-B63A-6B2052CD516A}"/>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Donut 90">
              <a:extLst>
                <a:ext uri="{FF2B5EF4-FFF2-40B4-BE49-F238E27FC236}">
                  <a16:creationId xmlns:a16="http://schemas.microsoft.com/office/drawing/2014/main" id="{52986E43-B478-4040-B93F-BAA77E65F89D}"/>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Donut 91">
              <a:extLst>
                <a:ext uri="{FF2B5EF4-FFF2-40B4-BE49-F238E27FC236}">
                  <a16:creationId xmlns:a16="http://schemas.microsoft.com/office/drawing/2014/main" id="{D6E64B72-2409-B149-9218-07E39BA60422}"/>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lowchart: Connector 42">
              <a:extLst>
                <a:ext uri="{FF2B5EF4-FFF2-40B4-BE49-F238E27FC236}">
                  <a16:creationId xmlns:a16="http://schemas.microsoft.com/office/drawing/2014/main" id="{0E606B6D-693D-7248-9F12-06CE90BB680B}"/>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Donut 93">
              <a:extLst>
                <a:ext uri="{FF2B5EF4-FFF2-40B4-BE49-F238E27FC236}">
                  <a16:creationId xmlns:a16="http://schemas.microsoft.com/office/drawing/2014/main" id="{AFDC54F1-7EA5-3844-BBF8-3112BA0E8AC3}"/>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Flowchart: Connector 84">
              <a:extLst>
                <a:ext uri="{FF2B5EF4-FFF2-40B4-BE49-F238E27FC236}">
                  <a16:creationId xmlns:a16="http://schemas.microsoft.com/office/drawing/2014/main" id="{B1866844-FB2F-A64F-B480-703AB08457B8}"/>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Flowchart: Connector 85">
              <a:extLst>
                <a:ext uri="{FF2B5EF4-FFF2-40B4-BE49-F238E27FC236}">
                  <a16:creationId xmlns:a16="http://schemas.microsoft.com/office/drawing/2014/main" id="{A070EE4D-81BC-754B-B287-7268F2630B10}"/>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Donut 96">
              <a:extLst>
                <a:ext uri="{FF2B5EF4-FFF2-40B4-BE49-F238E27FC236}">
                  <a16:creationId xmlns:a16="http://schemas.microsoft.com/office/drawing/2014/main" id="{50B43ADB-CE53-C84D-B35B-26C91541FDA8}"/>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85">
              <a:extLst>
                <a:ext uri="{FF2B5EF4-FFF2-40B4-BE49-F238E27FC236}">
                  <a16:creationId xmlns:a16="http://schemas.microsoft.com/office/drawing/2014/main" id="{4247D0D8-2311-CA40-8BC9-C156D61C2086}"/>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85">
              <a:extLst>
                <a:ext uri="{FF2B5EF4-FFF2-40B4-BE49-F238E27FC236}">
                  <a16:creationId xmlns:a16="http://schemas.microsoft.com/office/drawing/2014/main" id="{16A45871-87C2-F543-A252-7AD2842EAC86}"/>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Donut 99">
              <a:extLst>
                <a:ext uri="{FF2B5EF4-FFF2-40B4-BE49-F238E27FC236}">
                  <a16:creationId xmlns:a16="http://schemas.microsoft.com/office/drawing/2014/main" id="{A7C51D57-A092-4549-940C-9D689C5FE15C}"/>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Donut 100">
              <a:extLst>
                <a:ext uri="{FF2B5EF4-FFF2-40B4-BE49-F238E27FC236}">
                  <a16:creationId xmlns:a16="http://schemas.microsoft.com/office/drawing/2014/main" id="{ED44F80C-A1B9-7848-B66F-418AC27BCA82}"/>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Donut 101">
              <a:extLst>
                <a:ext uri="{FF2B5EF4-FFF2-40B4-BE49-F238E27FC236}">
                  <a16:creationId xmlns:a16="http://schemas.microsoft.com/office/drawing/2014/main" id="{B3A5E981-F2A5-5C4F-B139-73B803F1EB30}"/>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Donut 102">
              <a:extLst>
                <a:ext uri="{FF2B5EF4-FFF2-40B4-BE49-F238E27FC236}">
                  <a16:creationId xmlns:a16="http://schemas.microsoft.com/office/drawing/2014/main" id="{B71262F3-4444-7A48-8D54-1ACCBABD840D}"/>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Donut 103">
              <a:extLst>
                <a:ext uri="{FF2B5EF4-FFF2-40B4-BE49-F238E27FC236}">
                  <a16:creationId xmlns:a16="http://schemas.microsoft.com/office/drawing/2014/main" id="{3A72E5B2-5FD8-D64F-9B3F-F3156D553BCD}"/>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Donut 104">
              <a:extLst>
                <a:ext uri="{FF2B5EF4-FFF2-40B4-BE49-F238E27FC236}">
                  <a16:creationId xmlns:a16="http://schemas.microsoft.com/office/drawing/2014/main" id="{3893B195-92E8-694E-BCC1-6A735F705AEC}"/>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Donut 105">
              <a:extLst>
                <a:ext uri="{FF2B5EF4-FFF2-40B4-BE49-F238E27FC236}">
                  <a16:creationId xmlns:a16="http://schemas.microsoft.com/office/drawing/2014/main" id="{519016AC-25A8-0549-A023-E3342091D8AF}"/>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Donut 106">
              <a:extLst>
                <a:ext uri="{FF2B5EF4-FFF2-40B4-BE49-F238E27FC236}">
                  <a16:creationId xmlns:a16="http://schemas.microsoft.com/office/drawing/2014/main" id="{16DA7FD4-06FF-C04A-B580-7C301F89E821}"/>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8" name="Straight Connector 107">
              <a:extLst>
                <a:ext uri="{FF2B5EF4-FFF2-40B4-BE49-F238E27FC236}">
                  <a16:creationId xmlns:a16="http://schemas.microsoft.com/office/drawing/2014/main" id="{529CA12E-D1B3-DC48-A3F8-9F155E760A02}"/>
                </a:ext>
              </a:extLst>
            </p:cNvPr>
            <p:cNvCxnSpPr>
              <a:cxnSpLocks/>
            </p:cNvCxnSpPr>
            <p:nvPr/>
          </p:nvCxnSpPr>
          <p:spPr>
            <a:xfrm>
              <a:off x="8385404" y="2577227"/>
              <a:ext cx="1143" cy="1211614"/>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09" name="Donut 108">
              <a:extLst>
                <a:ext uri="{FF2B5EF4-FFF2-40B4-BE49-F238E27FC236}">
                  <a16:creationId xmlns:a16="http://schemas.microsoft.com/office/drawing/2014/main" id="{7CFD48D8-7955-1F4A-8A8D-C43E1177356A}"/>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42">
              <a:extLst>
                <a:ext uri="{FF2B5EF4-FFF2-40B4-BE49-F238E27FC236}">
                  <a16:creationId xmlns:a16="http://schemas.microsoft.com/office/drawing/2014/main" id="{42BF65D2-3FFE-FC4A-AFC8-33FD254123FD}"/>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42">
              <a:extLst>
                <a:ext uri="{FF2B5EF4-FFF2-40B4-BE49-F238E27FC236}">
                  <a16:creationId xmlns:a16="http://schemas.microsoft.com/office/drawing/2014/main" id="{BA7261EA-3C68-D746-BD31-7DA6750E7E78}"/>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Flowchart: Connector 42">
              <a:extLst>
                <a:ext uri="{FF2B5EF4-FFF2-40B4-BE49-F238E27FC236}">
                  <a16:creationId xmlns:a16="http://schemas.microsoft.com/office/drawing/2014/main" id="{98F05C40-2A23-214E-A067-5CC83644A322}"/>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Flowchart: Connector 42">
              <a:extLst>
                <a:ext uri="{FF2B5EF4-FFF2-40B4-BE49-F238E27FC236}">
                  <a16:creationId xmlns:a16="http://schemas.microsoft.com/office/drawing/2014/main" id="{8E03FFFA-707F-5446-8347-E86AB268526F}"/>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Flowchart: Connector 42">
              <a:extLst>
                <a:ext uri="{FF2B5EF4-FFF2-40B4-BE49-F238E27FC236}">
                  <a16:creationId xmlns:a16="http://schemas.microsoft.com/office/drawing/2014/main" id="{EE1B03E8-9142-E042-A7F7-A9C07E7B963A}"/>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Flowchart: Connector 42">
              <a:extLst>
                <a:ext uri="{FF2B5EF4-FFF2-40B4-BE49-F238E27FC236}">
                  <a16:creationId xmlns:a16="http://schemas.microsoft.com/office/drawing/2014/main" id="{F71FD923-EC88-C34B-B0FC-F91AFC6B498B}"/>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Flowchart: Connector 42">
              <a:extLst>
                <a:ext uri="{FF2B5EF4-FFF2-40B4-BE49-F238E27FC236}">
                  <a16:creationId xmlns:a16="http://schemas.microsoft.com/office/drawing/2014/main" id="{C09F9BDC-66C9-7744-AAFA-8D0581B80A61}"/>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Flowchart: Connector 42">
              <a:extLst>
                <a:ext uri="{FF2B5EF4-FFF2-40B4-BE49-F238E27FC236}">
                  <a16:creationId xmlns:a16="http://schemas.microsoft.com/office/drawing/2014/main" id="{236A8E34-978B-754A-AA37-2FFC507A0464}"/>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Flowchart: Connector 42">
              <a:extLst>
                <a:ext uri="{FF2B5EF4-FFF2-40B4-BE49-F238E27FC236}">
                  <a16:creationId xmlns:a16="http://schemas.microsoft.com/office/drawing/2014/main" id="{9DA319D8-1129-444D-9515-772FDD5CA6F6}"/>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Flowchart: Connector 42">
              <a:extLst>
                <a:ext uri="{FF2B5EF4-FFF2-40B4-BE49-F238E27FC236}">
                  <a16:creationId xmlns:a16="http://schemas.microsoft.com/office/drawing/2014/main" id="{958EF521-1EBE-0344-B368-F71DCA291123}"/>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0" name="Flowchart: Connector 84">
              <a:extLst>
                <a:ext uri="{FF2B5EF4-FFF2-40B4-BE49-F238E27FC236}">
                  <a16:creationId xmlns:a16="http://schemas.microsoft.com/office/drawing/2014/main" id="{B104DABE-F9A5-1E45-BC61-8BD46B14ABC2}"/>
                </a:ext>
              </a:extLst>
            </p:cNvPr>
            <p:cNvSpPr/>
            <p:nvPr/>
          </p:nvSpPr>
          <p:spPr>
            <a:xfrm>
              <a:off x="7714979" y="326084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Flowchart: Connector 84">
              <a:extLst>
                <a:ext uri="{FF2B5EF4-FFF2-40B4-BE49-F238E27FC236}">
                  <a16:creationId xmlns:a16="http://schemas.microsoft.com/office/drawing/2014/main" id="{45CB350C-60AF-8346-8BA1-9D3595C6B11C}"/>
                </a:ext>
              </a:extLst>
            </p:cNvPr>
            <p:cNvSpPr/>
            <p:nvPr/>
          </p:nvSpPr>
          <p:spPr>
            <a:xfrm>
              <a:off x="10231491" y="188345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2" name="Donut 121">
              <a:extLst>
                <a:ext uri="{FF2B5EF4-FFF2-40B4-BE49-F238E27FC236}">
                  <a16:creationId xmlns:a16="http://schemas.microsoft.com/office/drawing/2014/main" id="{95E9B7AA-B19E-BE4A-A5C7-D687F29C5061}"/>
                </a:ext>
              </a:extLst>
            </p:cNvPr>
            <p:cNvSpPr/>
            <p:nvPr/>
          </p:nvSpPr>
          <p:spPr>
            <a:xfrm>
              <a:off x="10230971" y="2136885"/>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3" name="Straight Connector 122">
              <a:extLst>
                <a:ext uri="{FF2B5EF4-FFF2-40B4-BE49-F238E27FC236}">
                  <a16:creationId xmlns:a16="http://schemas.microsoft.com/office/drawing/2014/main" id="{0D69C799-5DF3-D94F-86D5-A13F257DDFC0}"/>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52D77-8039-1E40-AF6C-AFA175AC9D24}"/>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39F0AA19-F6BE-224D-9FC7-586E3369BE3C}"/>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126" name="Rectangle 125">
              <a:extLst>
                <a:ext uri="{FF2B5EF4-FFF2-40B4-BE49-F238E27FC236}">
                  <a16:creationId xmlns:a16="http://schemas.microsoft.com/office/drawing/2014/main" id="{21CD654D-4057-4F45-B0E7-4DA6DDFC4F20}"/>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cxnSp>
        <p:nvCxnSpPr>
          <p:cNvPr id="127" name="Straight Connector 126">
            <a:extLst>
              <a:ext uri="{FF2B5EF4-FFF2-40B4-BE49-F238E27FC236}">
                <a16:creationId xmlns:a16="http://schemas.microsoft.com/office/drawing/2014/main" id="{C5F02034-41A3-DC47-A394-FBA7A5A1435E}"/>
              </a:ext>
            </a:extLst>
          </p:cNvPr>
          <p:cNvCxnSpPr>
            <a:cxnSpLocks/>
          </p:cNvCxnSpPr>
          <p:nvPr/>
        </p:nvCxnSpPr>
        <p:spPr>
          <a:xfrm flipH="1">
            <a:off x="7408372" y="5125883"/>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6BEA480-09C0-0549-98C8-3D4EDEA5F733}"/>
              </a:ext>
            </a:extLst>
          </p:cNvPr>
          <p:cNvCxnSpPr>
            <a:cxnSpLocks/>
          </p:cNvCxnSpPr>
          <p:nvPr/>
        </p:nvCxnSpPr>
        <p:spPr>
          <a:xfrm>
            <a:off x="7413776" y="4324336"/>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6F23D04-127B-6949-9138-D35AE0B489DB}"/>
              </a:ext>
            </a:extLst>
          </p:cNvPr>
          <p:cNvCxnSpPr>
            <a:cxnSpLocks/>
          </p:cNvCxnSpPr>
          <p:nvPr/>
        </p:nvCxnSpPr>
        <p:spPr>
          <a:xfrm flipH="1">
            <a:off x="6186165" y="436631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2BF6DCBD-FCAA-B54B-A327-3A5023745910}"/>
              </a:ext>
            </a:extLst>
          </p:cNvPr>
          <p:cNvSpPr txBox="1"/>
          <p:nvPr/>
        </p:nvSpPr>
        <p:spPr>
          <a:xfrm>
            <a:off x="5877658" y="4017527"/>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132" name="TextBox 131">
            <a:extLst>
              <a:ext uri="{FF2B5EF4-FFF2-40B4-BE49-F238E27FC236}">
                <a16:creationId xmlns:a16="http://schemas.microsoft.com/office/drawing/2014/main" id="{9C08A079-60EB-AD48-B799-99C0FE178913}"/>
              </a:ext>
            </a:extLst>
          </p:cNvPr>
          <p:cNvSpPr txBox="1"/>
          <p:nvPr/>
        </p:nvSpPr>
        <p:spPr>
          <a:xfrm>
            <a:off x="7277671" y="4016559"/>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133" name="Straight Arrow Connector 132">
            <a:extLst>
              <a:ext uri="{FF2B5EF4-FFF2-40B4-BE49-F238E27FC236}">
                <a16:creationId xmlns:a16="http://schemas.microsoft.com/office/drawing/2014/main" id="{4E908E86-59C8-344E-AAD6-7C2B9E946D55}"/>
              </a:ext>
            </a:extLst>
          </p:cNvPr>
          <p:cNvCxnSpPr>
            <a:cxnSpLocks/>
          </p:cNvCxnSpPr>
          <p:nvPr/>
        </p:nvCxnSpPr>
        <p:spPr>
          <a:xfrm>
            <a:off x="7546224" y="436631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28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15F2-8D12-2C4A-BF18-D10B98F2612A}"/>
              </a:ext>
            </a:extLst>
          </p:cNvPr>
          <p:cNvSpPr>
            <a:spLocks noGrp="1"/>
          </p:cNvSpPr>
          <p:nvPr>
            <p:ph type="title"/>
          </p:nvPr>
        </p:nvSpPr>
        <p:spPr/>
        <p:txBody>
          <a:bodyPr/>
          <a:lstStyle/>
          <a:p>
            <a:r>
              <a:rPr lang="en-US" dirty="0"/>
              <a:t>How to complete this course:</a:t>
            </a:r>
          </a:p>
        </p:txBody>
      </p:sp>
      <p:sp>
        <p:nvSpPr>
          <p:cNvPr id="3" name="Content Placeholder 2">
            <a:extLst>
              <a:ext uri="{FF2B5EF4-FFF2-40B4-BE49-F238E27FC236}">
                <a16:creationId xmlns:a16="http://schemas.microsoft.com/office/drawing/2014/main" id="{DD2AF8AC-0197-4F5C-ADC1-2754C7AF5CFC}"/>
              </a:ext>
            </a:extLst>
          </p:cNvPr>
          <p:cNvSpPr>
            <a:spLocks noGrp="1"/>
          </p:cNvSpPr>
          <p:nvPr>
            <p:ph idx="1"/>
          </p:nvPr>
        </p:nvSpPr>
        <p:spPr>
          <a:xfrm>
            <a:off x="694207" y="1768654"/>
            <a:ext cx="11429816" cy="4390845"/>
          </a:xfrm>
        </p:spPr>
        <p:txBody>
          <a:bodyPr/>
          <a:lstStyle/>
          <a:p>
            <a:pPr marL="0" indent="0">
              <a:buNone/>
            </a:pPr>
            <a:r>
              <a:rPr lang="en-US" dirty="0"/>
              <a:t>You must make at least one model submission to our leaderboard: </a:t>
            </a:r>
            <a:r>
              <a:rPr lang="en-US" dirty="0">
                <a:hlinkClick r:id="rId3"/>
              </a:rPr>
              <a:t>https://leaderboard.corp.amazon.com/tasks/718</a:t>
            </a:r>
            <a:endParaRPr lang="en-US" dirty="0"/>
          </a:p>
          <a:p>
            <a:pPr marL="0" indent="0">
              <a:buNone/>
            </a:pPr>
            <a:endParaRPr lang="en-US" dirty="0"/>
          </a:p>
          <a:p>
            <a:r>
              <a:rPr lang="en-US" dirty="0"/>
              <a:t>Submission closes </a:t>
            </a:r>
            <a:r>
              <a:rPr lang="en-US" b="1" dirty="0">
                <a:solidFill>
                  <a:srgbClr val="FF0000"/>
                </a:solidFill>
              </a:rPr>
              <a:t>Sunday midnight UTC</a:t>
            </a:r>
          </a:p>
          <a:p>
            <a:endParaRPr lang="en-US" sz="1100" dirty="0"/>
          </a:p>
          <a:p>
            <a:r>
              <a:rPr lang="en-US" dirty="0"/>
              <a:t>After completion, student and manager receive a confirmation email.</a:t>
            </a:r>
          </a:p>
          <a:p>
            <a:endParaRPr lang="en-US" sz="1100" dirty="0"/>
          </a:p>
          <a:p>
            <a:r>
              <a:rPr lang="en-US" dirty="0"/>
              <a:t>Completion awards this phone tool icon:</a:t>
            </a:r>
          </a:p>
          <a:p>
            <a:endParaRPr lang="en-US" sz="1100" dirty="0"/>
          </a:p>
          <a:p>
            <a:r>
              <a:rPr lang="en-US" b="1" dirty="0">
                <a:solidFill>
                  <a:srgbClr val="0070C0"/>
                </a:solidFill>
              </a:rPr>
              <a:t>Top 3 for each class </a:t>
            </a:r>
            <a:r>
              <a:rPr lang="en-US" dirty="0"/>
              <a:t>get this phone tool icon: </a:t>
            </a:r>
          </a:p>
          <a:p>
            <a:endParaRPr lang="en-US" dirty="0"/>
          </a:p>
        </p:txBody>
      </p:sp>
      <p:sp>
        <p:nvSpPr>
          <p:cNvPr id="11" name="Text Placeholder 4">
            <a:extLst>
              <a:ext uri="{FF2B5EF4-FFF2-40B4-BE49-F238E27FC236}">
                <a16:creationId xmlns:a16="http://schemas.microsoft.com/office/drawing/2014/main" id="{14302C34-47C0-5145-878B-926228A7392E}"/>
              </a:ext>
            </a:extLst>
          </p:cNvPr>
          <p:cNvSpPr txBox="1">
            <a:spLocks/>
          </p:cNvSpPr>
          <p:nvPr/>
        </p:nvSpPr>
        <p:spPr>
          <a:xfrm>
            <a:off x="694207" y="1310104"/>
            <a:ext cx="7830361" cy="48493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8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Picture 8">
            <a:extLst>
              <a:ext uri="{FF2B5EF4-FFF2-40B4-BE49-F238E27FC236}">
                <a16:creationId xmlns:a16="http://schemas.microsoft.com/office/drawing/2014/main" id="{F3AA3B03-3D9D-0942-9002-693200D4E7C9}"/>
              </a:ext>
            </a:extLst>
          </p:cNvPr>
          <p:cNvPicPr>
            <a:picLocks noChangeAspect="1"/>
          </p:cNvPicPr>
          <p:nvPr/>
        </p:nvPicPr>
        <p:blipFill>
          <a:blip r:embed="rId4"/>
          <a:stretch>
            <a:fillRect/>
          </a:stretch>
        </p:blipFill>
        <p:spPr>
          <a:xfrm>
            <a:off x="7596943" y="4581349"/>
            <a:ext cx="2819921" cy="704980"/>
          </a:xfrm>
          <a:prstGeom prst="rect">
            <a:avLst/>
          </a:prstGeom>
        </p:spPr>
      </p:pic>
      <p:pic>
        <p:nvPicPr>
          <p:cNvPr id="5" name="Picture 4">
            <a:extLst>
              <a:ext uri="{FF2B5EF4-FFF2-40B4-BE49-F238E27FC236}">
                <a16:creationId xmlns:a16="http://schemas.microsoft.com/office/drawing/2014/main" id="{AD6FB023-C977-E741-8CAD-D56DBF7ABF18}"/>
              </a:ext>
            </a:extLst>
          </p:cNvPr>
          <p:cNvPicPr>
            <a:picLocks noChangeAspect="1"/>
          </p:cNvPicPr>
          <p:nvPr/>
        </p:nvPicPr>
        <p:blipFill>
          <a:blip r:embed="rId5"/>
          <a:stretch>
            <a:fillRect/>
          </a:stretch>
        </p:blipFill>
        <p:spPr>
          <a:xfrm>
            <a:off x="8311303" y="5370424"/>
            <a:ext cx="2819921" cy="704980"/>
          </a:xfrm>
          <a:prstGeom prst="rect">
            <a:avLst/>
          </a:prstGeom>
        </p:spPr>
      </p:pic>
    </p:spTree>
    <p:extLst>
      <p:ext uri="{BB962C8B-B14F-4D97-AF65-F5344CB8AC3E}">
        <p14:creationId xmlns:p14="http://schemas.microsoft.com/office/powerpoint/2010/main" val="42548127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0D881-B5AB-B348-A362-63117A8F5057}"/>
              </a:ext>
            </a:extLst>
          </p:cNvPr>
          <p:cNvSpPr>
            <a:spLocks noGrp="1"/>
          </p:cNvSpPr>
          <p:nvPr>
            <p:ph type="sldNum" sz="quarter" idx="12"/>
          </p:nvPr>
        </p:nvSpPr>
        <p:spPr/>
        <p:txBody>
          <a:bodyPr/>
          <a:lstStyle/>
          <a:p>
            <a:fld id="{2613A35D-97EF-7A48-AACF-97D95E22C11E}" type="slidenum">
              <a:rPr lang="en-US" smtClean="0"/>
              <a:pPr/>
              <a:t>60</a:t>
            </a:fld>
            <a:endParaRPr lang="en-US" dirty="0"/>
          </a:p>
        </p:txBody>
      </p:sp>
      <p:sp>
        <p:nvSpPr>
          <p:cNvPr id="9" name="TextBox 8">
            <a:extLst>
              <a:ext uri="{FF2B5EF4-FFF2-40B4-BE49-F238E27FC236}">
                <a16:creationId xmlns:a16="http://schemas.microsoft.com/office/drawing/2014/main" id="{8EA74165-C458-AA40-87FB-BFF42C9F9445}"/>
              </a:ext>
            </a:extLst>
          </p:cNvPr>
          <p:cNvSpPr txBox="1"/>
          <p:nvPr/>
        </p:nvSpPr>
        <p:spPr>
          <a:xfrm>
            <a:off x="827739" y="1922038"/>
            <a:ext cx="4320647" cy="461665"/>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Training</a:t>
            </a:r>
          </a:p>
        </p:txBody>
      </p:sp>
      <p:sp>
        <p:nvSpPr>
          <p:cNvPr id="10" name="TextBox 9">
            <a:extLst>
              <a:ext uri="{FF2B5EF4-FFF2-40B4-BE49-F238E27FC236}">
                <a16:creationId xmlns:a16="http://schemas.microsoft.com/office/drawing/2014/main" id="{547747CA-33D0-ED42-9607-E61B590F1283}"/>
              </a:ext>
            </a:extLst>
          </p:cNvPr>
          <p:cNvSpPr txBox="1"/>
          <p:nvPr/>
        </p:nvSpPr>
        <p:spPr>
          <a:xfrm>
            <a:off x="7021729" y="1923501"/>
            <a:ext cx="4320647" cy="461665"/>
          </a:xfrm>
          <a:prstGeom prst="rect">
            <a:avLst/>
          </a:prstGeom>
          <a:noFill/>
        </p:spPr>
        <p:txBody>
          <a:bodyPr wrap="squar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Validation</a:t>
            </a:r>
          </a:p>
        </p:txBody>
      </p:sp>
      <p:pic>
        <p:nvPicPr>
          <p:cNvPr id="11" name="Picture 10">
            <a:extLst>
              <a:ext uri="{FF2B5EF4-FFF2-40B4-BE49-F238E27FC236}">
                <a16:creationId xmlns:a16="http://schemas.microsoft.com/office/drawing/2014/main" id="{40DEF0CB-9161-2744-9391-A6C0AFFDB2E9}"/>
              </a:ext>
            </a:extLst>
          </p:cNvPr>
          <p:cNvPicPr>
            <a:picLocks noChangeAspect="1"/>
          </p:cNvPicPr>
          <p:nvPr/>
        </p:nvPicPr>
        <p:blipFill>
          <a:blip r:embed="rId3"/>
          <a:stretch>
            <a:fillRect/>
          </a:stretch>
        </p:blipFill>
        <p:spPr>
          <a:xfrm>
            <a:off x="940022" y="5518437"/>
            <a:ext cx="3766949" cy="523565"/>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8F4245-E1FF-444F-B1BD-EBCB23B49291}"/>
                  </a:ext>
                </a:extLst>
              </p:cNvPr>
              <p:cNvSpPr txBox="1"/>
              <p:nvPr/>
            </p:nvSpPr>
            <p:spPr>
              <a:xfrm>
                <a:off x="7345642" y="5516277"/>
                <a:ext cx="3583481"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7+6</m:t>
                          </m:r>
                        </m:num>
                        <m:den>
                          <m:r>
                            <a:rPr lang="en-US" b="0" i="1" smtClean="0">
                              <a:latin typeface="Cambria Math" panose="02040503050406030204" pitchFamily="18" charset="0"/>
                            </a:rPr>
                            <m:t>7+4+5+6</m:t>
                          </m:r>
                        </m:den>
                      </m:f>
                      <m:r>
                        <a:rPr lang="en-US" b="0" i="1" smtClean="0">
                          <a:latin typeface="Cambria Math" panose="02040503050406030204" pitchFamily="18" charset="0"/>
                        </a:rPr>
                        <m:t>=0.59</m:t>
                      </m:r>
                    </m:oMath>
                  </m:oMathPara>
                </a14:m>
                <a:endParaRPr lang="en-US" dirty="0"/>
              </a:p>
            </p:txBody>
          </p:sp>
        </mc:Choice>
        <mc:Fallback xmlns="">
          <p:sp>
            <p:nvSpPr>
              <p:cNvPr id="12" name="TextBox 11">
                <a:extLst>
                  <a:ext uri="{FF2B5EF4-FFF2-40B4-BE49-F238E27FC236}">
                    <a16:creationId xmlns:a16="http://schemas.microsoft.com/office/drawing/2014/main" id="{508F4245-E1FF-444F-B1BD-EBCB23B49291}"/>
                  </a:ext>
                </a:extLst>
              </p:cNvPr>
              <p:cNvSpPr txBox="1">
                <a:spLocks noRot="1" noChangeAspect="1" noMove="1" noResize="1" noEditPoints="1" noAdjustHandles="1" noChangeArrowheads="1" noChangeShapeType="1" noTextEdit="1"/>
              </p:cNvSpPr>
              <p:nvPr/>
            </p:nvSpPr>
            <p:spPr>
              <a:xfrm>
                <a:off x="7345642" y="5516277"/>
                <a:ext cx="3583481" cy="525016"/>
              </a:xfrm>
              <a:prstGeom prst="rect">
                <a:avLst/>
              </a:prstGeom>
              <a:blipFill>
                <a:blip r:embed="rId4"/>
                <a:stretch>
                  <a:fillRect t="-4762" b="-11905"/>
                </a:stretch>
              </a:blipFill>
            </p:spPr>
            <p:txBody>
              <a:bodyPr/>
              <a:lstStyle/>
              <a:p>
                <a:r>
                  <a:rPr lang="en-US">
                    <a:noFill/>
                  </a:rPr>
                  <a:t> </a:t>
                </a:r>
              </a:p>
            </p:txBody>
          </p:sp>
        </mc:Fallback>
      </mc:AlternateContent>
      <p:grpSp>
        <p:nvGrpSpPr>
          <p:cNvPr id="89" name="Group 88">
            <a:extLst>
              <a:ext uri="{FF2B5EF4-FFF2-40B4-BE49-F238E27FC236}">
                <a16:creationId xmlns:a16="http://schemas.microsoft.com/office/drawing/2014/main" id="{A42FF265-F066-6449-A7E2-E3E2CAE2E165}"/>
              </a:ext>
            </a:extLst>
          </p:cNvPr>
          <p:cNvGrpSpPr/>
          <p:nvPr/>
        </p:nvGrpSpPr>
        <p:grpSpPr>
          <a:xfrm>
            <a:off x="437006" y="2785585"/>
            <a:ext cx="5131724" cy="1928858"/>
            <a:chOff x="6088328" y="1569976"/>
            <a:chExt cx="5344991" cy="2239684"/>
          </a:xfrm>
        </p:grpSpPr>
        <p:sp>
          <p:nvSpPr>
            <p:cNvPr id="91" name="Donut 90">
              <a:extLst>
                <a:ext uri="{FF2B5EF4-FFF2-40B4-BE49-F238E27FC236}">
                  <a16:creationId xmlns:a16="http://schemas.microsoft.com/office/drawing/2014/main" id="{D2CEB58E-DC7B-ED43-B892-9861B48AD137}"/>
                </a:ext>
              </a:extLst>
            </p:cNvPr>
            <p:cNvSpPr/>
            <p:nvPr/>
          </p:nvSpPr>
          <p:spPr>
            <a:xfrm>
              <a:off x="6658583" y="222256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Donut 91">
              <a:extLst>
                <a:ext uri="{FF2B5EF4-FFF2-40B4-BE49-F238E27FC236}">
                  <a16:creationId xmlns:a16="http://schemas.microsoft.com/office/drawing/2014/main" id="{27202363-F0C2-294D-95FF-4B64B3A621B8}"/>
                </a:ext>
              </a:extLst>
            </p:cNvPr>
            <p:cNvSpPr/>
            <p:nvPr/>
          </p:nvSpPr>
          <p:spPr>
            <a:xfrm>
              <a:off x="6727310" y="259804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Donut 92">
              <a:extLst>
                <a:ext uri="{FF2B5EF4-FFF2-40B4-BE49-F238E27FC236}">
                  <a16:creationId xmlns:a16="http://schemas.microsoft.com/office/drawing/2014/main" id="{A456E1D8-DA6F-E447-8485-3CAD5C917EA9}"/>
                </a:ext>
              </a:extLst>
            </p:cNvPr>
            <p:cNvSpPr/>
            <p:nvPr/>
          </p:nvSpPr>
          <p:spPr>
            <a:xfrm>
              <a:off x="7121023" y="29302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Donut 93">
              <a:extLst>
                <a:ext uri="{FF2B5EF4-FFF2-40B4-BE49-F238E27FC236}">
                  <a16:creationId xmlns:a16="http://schemas.microsoft.com/office/drawing/2014/main" id="{47803A55-D460-6D4B-8817-E2E3B6DC9C63}"/>
                </a:ext>
              </a:extLst>
            </p:cNvPr>
            <p:cNvSpPr/>
            <p:nvPr/>
          </p:nvSpPr>
          <p:spPr>
            <a:xfrm>
              <a:off x="6745617" y="317421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Donut 94">
              <a:extLst>
                <a:ext uri="{FF2B5EF4-FFF2-40B4-BE49-F238E27FC236}">
                  <a16:creationId xmlns:a16="http://schemas.microsoft.com/office/drawing/2014/main" id="{B15335CD-80E3-C44E-8052-F712B64FA6A2}"/>
                </a:ext>
              </a:extLst>
            </p:cNvPr>
            <p:cNvSpPr/>
            <p:nvPr/>
          </p:nvSpPr>
          <p:spPr>
            <a:xfrm>
              <a:off x="7146269" y="253243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Donut 95">
              <a:extLst>
                <a:ext uri="{FF2B5EF4-FFF2-40B4-BE49-F238E27FC236}">
                  <a16:creationId xmlns:a16="http://schemas.microsoft.com/office/drawing/2014/main" id="{D0963F05-7DC0-A445-A1BF-B85A0851EA00}"/>
                </a:ext>
              </a:extLst>
            </p:cNvPr>
            <p:cNvSpPr/>
            <p:nvPr/>
          </p:nvSpPr>
          <p:spPr>
            <a:xfrm>
              <a:off x="7501356" y="318321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Donut 96">
              <a:extLst>
                <a:ext uri="{FF2B5EF4-FFF2-40B4-BE49-F238E27FC236}">
                  <a16:creationId xmlns:a16="http://schemas.microsoft.com/office/drawing/2014/main" id="{F0A8828B-EDF4-1D46-9EEC-F8F7FCB1059E}"/>
                </a:ext>
              </a:extLst>
            </p:cNvPr>
            <p:cNvSpPr/>
            <p:nvPr/>
          </p:nvSpPr>
          <p:spPr>
            <a:xfrm>
              <a:off x="7958158" y="313009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Donut 97">
              <a:extLst>
                <a:ext uri="{FF2B5EF4-FFF2-40B4-BE49-F238E27FC236}">
                  <a16:creationId xmlns:a16="http://schemas.microsoft.com/office/drawing/2014/main" id="{212D1320-582B-7746-B80A-CC9B9604E015}"/>
                </a:ext>
              </a:extLst>
            </p:cNvPr>
            <p:cNvSpPr/>
            <p:nvPr/>
          </p:nvSpPr>
          <p:spPr>
            <a:xfrm>
              <a:off x="7242499" y="216296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Donut 98">
              <a:extLst>
                <a:ext uri="{FF2B5EF4-FFF2-40B4-BE49-F238E27FC236}">
                  <a16:creationId xmlns:a16="http://schemas.microsoft.com/office/drawing/2014/main" id="{011D2922-F0A6-D54D-96DD-265A64CDE9DD}"/>
                </a:ext>
              </a:extLst>
            </p:cNvPr>
            <p:cNvSpPr/>
            <p:nvPr/>
          </p:nvSpPr>
          <p:spPr>
            <a:xfrm>
              <a:off x="7728303" y="22153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Donut 99">
              <a:extLst>
                <a:ext uri="{FF2B5EF4-FFF2-40B4-BE49-F238E27FC236}">
                  <a16:creationId xmlns:a16="http://schemas.microsoft.com/office/drawing/2014/main" id="{350ED083-3A61-104E-8C98-F9E20A78F868}"/>
                </a:ext>
              </a:extLst>
            </p:cNvPr>
            <p:cNvSpPr/>
            <p:nvPr/>
          </p:nvSpPr>
          <p:spPr>
            <a:xfrm>
              <a:off x="7495090" y="2538528"/>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2">
              <a:extLst>
                <a:ext uri="{FF2B5EF4-FFF2-40B4-BE49-F238E27FC236}">
                  <a16:creationId xmlns:a16="http://schemas.microsoft.com/office/drawing/2014/main" id="{6E590F16-89FB-AA4A-8A95-6D17C32B641D}"/>
                </a:ext>
              </a:extLst>
            </p:cNvPr>
            <p:cNvSpPr/>
            <p:nvPr/>
          </p:nvSpPr>
          <p:spPr>
            <a:xfrm>
              <a:off x="9179896" y="264541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Donut 101">
              <a:extLst>
                <a:ext uri="{FF2B5EF4-FFF2-40B4-BE49-F238E27FC236}">
                  <a16:creationId xmlns:a16="http://schemas.microsoft.com/office/drawing/2014/main" id="{D303AC08-ACFE-3F49-A44E-7D2471255721}"/>
                </a:ext>
              </a:extLst>
            </p:cNvPr>
            <p:cNvSpPr/>
            <p:nvPr/>
          </p:nvSpPr>
          <p:spPr>
            <a:xfrm>
              <a:off x="7787243" y="281034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84">
              <a:extLst>
                <a:ext uri="{FF2B5EF4-FFF2-40B4-BE49-F238E27FC236}">
                  <a16:creationId xmlns:a16="http://schemas.microsoft.com/office/drawing/2014/main" id="{89285FCB-BC42-2C4B-B04E-0BE513A3EE8B}"/>
                </a:ext>
              </a:extLst>
            </p:cNvPr>
            <p:cNvSpPr/>
            <p:nvPr/>
          </p:nvSpPr>
          <p:spPr>
            <a:xfrm>
              <a:off x="9484616" y="2950132"/>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85">
              <a:extLst>
                <a:ext uri="{FF2B5EF4-FFF2-40B4-BE49-F238E27FC236}">
                  <a16:creationId xmlns:a16="http://schemas.microsoft.com/office/drawing/2014/main" id="{DC424E2E-8779-5F40-8455-5ABE512F08DD}"/>
                </a:ext>
              </a:extLst>
            </p:cNvPr>
            <p:cNvSpPr/>
            <p:nvPr/>
          </p:nvSpPr>
          <p:spPr>
            <a:xfrm>
              <a:off x="9253029" y="32383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Donut 104">
              <a:extLst>
                <a:ext uri="{FF2B5EF4-FFF2-40B4-BE49-F238E27FC236}">
                  <a16:creationId xmlns:a16="http://schemas.microsoft.com/office/drawing/2014/main" id="{D48057FB-C992-C643-AFC7-0D7E1E3E2F6B}"/>
                </a:ext>
              </a:extLst>
            </p:cNvPr>
            <p:cNvSpPr/>
            <p:nvPr/>
          </p:nvSpPr>
          <p:spPr>
            <a:xfrm>
              <a:off x="8188331" y="264075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Flowchart: Connector 85">
              <a:extLst>
                <a:ext uri="{FF2B5EF4-FFF2-40B4-BE49-F238E27FC236}">
                  <a16:creationId xmlns:a16="http://schemas.microsoft.com/office/drawing/2014/main" id="{863A855D-2177-DF4E-833A-D300C4023131}"/>
                </a:ext>
              </a:extLst>
            </p:cNvPr>
            <p:cNvSpPr/>
            <p:nvPr/>
          </p:nvSpPr>
          <p:spPr>
            <a:xfrm>
              <a:off x="8698841" y="3085989"/>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Flowchart: Connector 85">
              <a:extLst>
                <a:ext uri="{FF2B5EF4-FFF2-40B4-BE49-F238E27FC236}">
                  <a16:creationId xmlns:a16="http://schemas.microsoft.com/office/drawing/2014/main" id="{C9C7B5D3-EBC9-264D-89B6-DDC25AD5B77B}"/>
                </a:ext>
              </a:extLst>
            </p:cNvPr>
            <p:cNvSpPr/>
            <p:nvPr/>
          </p:nvSpPr>
          <p:spPr>
            <a:xfrm>
              <a:off x="8615714" y="222700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Donut 107">
              <a:extLst>
                <a:ext uri="{FF2B5EF4-FFF2-40B4-BE49-F238E27FC236}">
                  <a16:creationId xmlns:a16="http://schemas.microsoft.com/office/drawing/2014/main" id="{D1ACDB3A-E2A9-D34C-9DA6-EB9650654312}"/>
                </a:ext>
              </a:extLst>
            </p:cNvPr>
            <p:cNvSpPr/>
            <p:nvPr/>
          </p:nvSpPr>
          <p:spPr>
            <a:xfrm>
              <a:off x="7095544" y="3476436"/>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Donut 108">
              <a:extLst>
                <a:ext uri="{FF2B5EF4-FFF2-40B4-BE49-F238E27FC236}">
                  <a16:creationId xmlns:a16="http://schemas.microsoft.com/office/drawing/2014/main" id="{3748487E-3AA4-AF44-8EB8-6647859D6257}"/>
                </a:ext>
              </a:extLst>
            </p:cNvPr>
            <p:cNvSpPr/>
            <p:nvPr/>
          </p:nvSpPr>
          <p:spPr>
            <a:xfrm>
              <a:off x="8549290" y="324351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Donut 109">
              <a:extLst>
                <a:ext uri="{FF2B5EF4-FFF2-40B4-BE49-F238E27FC236}">
                  <a16:creationId xmlns:a16="http://schemas.microsoft.com/office/drawing/2014/main" id="{27D00F9C-D542-B548-93A5-B78E284DA1A7}"/>
                </a:ext>
              </a:extLst>
            </p:cNvPr>
            <p:cNvSpPr/>
            <p:nvPr/>
          </p:nvSpPr>
          <p:spPr>
            <a:xfrm>
              <a:off x="8455645" y="2876821"/>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Donut 110">
              <a:extLst>
                <a:ext uri="{FF2B5EF4-FFF2-40B4-BE49-F238E27FC236}">
                  <a16:creationId xmlns:a16="http://schemas.microsoft.com/office/drawing/2014/main" id="{491FC8B9-3091-054D-9487-5EAA72C8AF28}"/>
                </a:ext>
              </a:extLst>
            </p:cNvPr>
            <p:cNvSpPr/>
            <p:nvPr/>
          </p:nvSpPr>
          <p:spPr>
            <a:xfrm>
              <a:off x="7511366" y="2930689"/>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Donut 111">
              <a:extLst>
                <a:ext uri="{FF2B5EF4-FFF2-40B4-BE49-F238E27FC236}">
                  <a16:creationId xmlns:a16="http://schemas.microsoft.com/office/drawing/2014/main" id="{BC3E4A9D-0B30-DD47-B5E7-F2C12AEDA403}"/>
                </a:ext>
              </a:extLst>
            </p:cNvPr>
            <p:cNvSpPr/>
            <p:nvPr/>
          </p:nvSpPr>
          <p:spPr>
            <a:xfrm>
              <a:off x="7009650" y="1928382"/>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Donut 112">
              <a:extLst>
                <a:ext uri="{FF2B5EF4-FFF2-40B4-BE49-F238E27FC236}">
                  <a16:creationId xmlns:a16="http://schemas.microsoft.com/office/drawing/2014/main" id="{445E5264-D2FE-9C45-B70F-C8659BB92C82}"/>
                </a:ext>
              </a:extLst>
            </p:cNvPr>
            <p:cNvSpPr/>
            <p:nvPr/>
          </p:nvSpPr>
          <p:spPr>
            <a:xfrm>
              <a:off x="8200594" y="2934407"/>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Donut 113">
              <a:extLst>
                <a:ext uri="{FF2B5EF4-FFF2-40B4-BE49-F238E27FC236}">
                  <a16:creationId xmlns:a16="http://schemas.microsoft.com/office/drawing/2014/main" id="{E9B28F0E-61FD-BA46-A7B7-283D64CD5825}"/>
                </a:ext>
              </a:extLst>
            </p:cNvPr>
            <p:cNvSpPr/>
            <p:nvPr/>
          </p:nvSpPr>
          <p:spPr>
            <a:xfrm>
              <a:off x="7491099" y="1908583"/>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Donut 114">
              <a:extLst>
                <a:ext uri="{FF2B5EF4-FFF2-40B4-BE49-F238E27FC236}">
                  <a16:creationId xmlns:a16="http://schemas.microsoft.com/office/drawing/2014/main" id="{1B9367F3-C396-774E-80F9-4FF156EE1332}"/>
                </a:ext>
              </a:extLst>
            </p:cNvPr>
            <p:cNvSpPr/>
            <p:nvPr/>
          </p:nvSpPr>
          <p:spPr>
            <a:xfrm>
              <a:off x="7919677" y="3464040"/>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16" name="Straight Connector 115">
              <a:extLst>
                <a:ext uri="{FF2B5EF4-FFF2-40B4-BE49-F238E27FC236}">
                  <a16:creationId xmlns:a16="http://schemas.microsoft.com/office/drawing/2014/main" id="{AF649CA7-6894-BE43-B387-94C44E790103}"/>
                </a:ext>
              </a:extLst>
            </p:cNvPr>
            <p:cNvCxnSpPr>
              <a:cxnSpLocks/>
            </p:cNvCxnSpPr>
            <p:nvPr/>
          </p:nvCxnSpPr>
          <p:spPr>
            <a:xfrm>
              <a:off x="8385404" y="2577227"/>
              <a:ext cx="1143" cy="1211614"/>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17" name="Donut 116">
              <a:extLst>
                <a:ext uri="{FF2B5EF4-FFF2-40B4-BE49-F238E27FC236}">
                  <a16:creationId xmlns:a16="http://schemas.microsoft.com/office/drawing/2014/main" id="{70DF2CC9-6E18-9249-B995-D02F19F23FAD}"/>
                </a:ext>
              </a:extLst>
            </p:cNvPr>
            <p:cNvSpPr/>
            <p:nvPr/>
          </p:nvSpPr>
          <p:spPr>
            <a:xfrm>
              <a:off x="8693955" y="2579784"/>
              <a:ext cx="137160" cy="137160"/>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Flowchart: Connector 42">
              <a:extLst>
                <a:ext uri="{FF2B5EF4-FFF2-40B4-BE49-F238E27FC236}">
                  <a16:creationId xmlns:a16="http://schemas.microsoft.com/office/drawing/2014/main" id="{03061891-2D84-C243-ADCF-3BAC6739F3E3}"/>
                </a:ext>
              </a:extLst>
            </p:cNvPr>
            <p:cNvSpPr/>
            <p:nvPr/>
          </p:nvSpPr>
          <p:spPr>
            <a:xfrm>
              <a:off x="8557902" y="246251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9" name="Flowchart: Connector 42">
              <a:extLst>
                <a:ext uri="{FF2B5EF4-FFF2-40B4-BE49-F238E27FC236}">
                  <a16:creationId xmlns:a16="http://schemas.microsoft.com/office/drawing/2014/main" id="{B94647F1-0650-C747-BD59-F5DDD3676BBF}"/>
                </a:ext>
              </a:extLst>
            </p:cNvPr>
            <p:cNvSpPr/>
            <p:nvPr/>
          </p:nvSpPr>
          <p:spPr>
            <a:xfrm>
              <a:off x="9711144" y="340739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0" name="Flowchart: Connector 42">
              <a:extLst>
                <a:ext uri="{FF2B5EF4-FFF2-40B4-BE49-F238E27FC236}">
                  <a16:creationId xmlns:a16="http://schemas.microsoft.com/office/drawing/2014/main" id="{9215A5F7-3B8A-E746-85A3-A8374B1D7C78}"/>
                </a:ext>
              </a:extLst>
            </p:cNvPr>
            <p:cNvSpPr/>
            <p:nvPr/>
          </p:nvSpPr>
          <p:spPr>
            <a:xfrm>
              <a:off x="8205105" y="2148186"/>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1" name="Flowchart: Connector 42">
              <a:extLst>
                <a:ext uri="{FF2B5EF4-FFF2-40B4-BE49-F238E27FC236}">
                  <a16:creationId xmlns:a16="http://schemas.microsoft.com/office/drawing/2014/main" id="{633BE658-4BB9-7D43-819F-22B780A94E21}"/>
                </a:ext>
              </a:extLst>
            </p:cNvPr>
            <p:cNvSpPr/>
            <p:nvPr/>
          </p:nvSpPr>
          <p:spPr>
            <a:xfrm>
              <a:off x="8570225" y="2735480"/>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2" name="Flowchart: Connector 42">
              <a:extLst>
                <a:ext uri="{FF2B5EF4-FFF2-40B4-BE49-F238E27FC236}">
                  <a16:creationId xmlns:a16="http://schemas.microsoft.com/office/drawing/2014/main" id="{B6D265E5-7568-C141-A27E-F5C6319A2D84}"/>
                </a:ext>
              </a:extLst>
            </p:cNvPr>
            <p:cNvSpPr/>
            <p:nvPr/>
          </p:nvSpPr>
          <p:spPr>
            <a:xfrm>
              <a:off x="8422308" y="342127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3" name="Flowchart: Connector 42">
              <a:extLst>
                <a:ext uri="{FF2B5EF4-FFF2-40B4-BE49-F238E27FC236}">
                  <a16:creationId xmlns:a16="http://schemas.microsoft.com/office/drawing/2014/main" id="{24DD1AF3-45E0-4942-9B76-0133ED19CF8C}"/>
                </a:ext>
              </a:extLst>
            </p:cNvPr>
            <p:cNvSpPr/>
            <p:nvPr/>
          </p:nvSpPr>
          <p:spPr>
            <a:xfrm>
              <a:off x="8100045" y="2418984"/>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4" name="Flowchart: Connector 42">
              <a:extLst>
                <a:ext uri="{FF2B5EF4-FFF2-40B4-BE49-F238E27FC236}">
                  <a16:creationId xmlns:a16="http://schemas.microsoft.com/office/drawing/2014/main" id="{4BFE2902-F164-6C49-90FC-795491A6B01D}"/>
                </a:ext>
              </a:extLst>
            </p:cNvPr>
            <p:cNvSpPr/>
            <p:nvPr/>
          </p:nvSpPr>
          <p:spPr>
            <a:xfrm>
              <a:off x="8930515" y="2489715"/>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5" name="Flowchart: Connector 42">
              <a:extLst>
                <a:ext uri="{FF2B5EF4-FFF2-40B4-BE49-F238E27FC236}">
                  <a16:creationId xmlns:a16="http://schemas.microsoft.com/office/drawing/2014/main" id="{97C08458-2FB4-7841-9683-C0CE750B2A9F}"/>
                </a:ext>
              </a:extLst>
            </p:cNvPr>
            <p:cNvSpPr/>
            <p:nvPr/>
          </p:nvSpPr>
          <p:spPr>
            <a:xfrm>
              <a:off x="7959925" y="199359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6" name="Flowchart: Connector 42">
              <a:extLst>
                <a:ext uri="{FF2B5EF4-FFF2-40B4-BE49-F238E27FC236}">
                  <a16:creationId xmlns:a16="http://schemas.microsoft.com/office/drawing/2014/main" id="{5C9D1C09-1D86-AD4C-826F-80C40916D101}"/>
                </a:ext>
              </a:extLst>
            </p:cNvPr>
            <p:cNvSpPr/>
            <p:nvPr/>
          </p:nvSpPr>
          <p:spPr>
            <a:xfrm>
              <a:off x="9037877" y="2984711"/>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7" name="Flowchart: Connector 42">
              <a:extLst>
                <a:ext uri="{FF2B5EF4-FFF2-40B4-BE49-F238E27FC236}">
                  <a16:creationId xmlns:a16="http://schemas.microsoft.com/office/drawing/2014/main" id="{72B17740-41B4-F346-9B73-8F1C7AA61FDC}"/>
                </a:ext>
              </a:extLst>
            </p:cNvPr>
            <p:cNvSpPr/>
            <p:nvPr/>
          </p:nvSpPr>
          <p:spPr>
            <a:xfrm>
              <a:off x="9424709" y="246510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8" name="Flowchart: Connector 84">
              <a:extLst>
                <a:ext uri="{FF2B5EF4-FFF2-40B4-BE49-F238E27FC236}">
                  <a16:creationId xmlns:a16="http://schemas.microsoft.com/office/drawing/2014/main" id="{66AD07B6-41AF-8244-B4C2-AD2FAA54B0D1}"/>
                </a:ext>
              </a:extLst>
            </p:cNvPr>
            <p:cNvSpPr/>
            <p:nvPr/>
          </p:nvSpPr>
          <p:spPr>
            <a:xfrm>
              <a:off x="7764583" y="3227667"/>
              <a:ext cx="137160" cy="137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31" name="Straight Connector 130">
              <a:extLst>
                <a:ext uri="{FF2B5EF4-FFF2-40B4-BE49-F238E27FC236}">
                  <a16:creationId xmlns:a16="http://schemas.microsoft.com/office/drawing/2014/main" id="{CE76FB82-34F0-F242-BE90-AEE6C66109B9}"/>
                </a:ext>
              </a:extLst>
            </p:cNvPr>
            <p:cNvCxnSpPr/>
            <p:nvPr/>
          </p:nvCxnSpPr>
          <p:spPr>
            <a:xfrm flipV="1">
              <a:off x="6495299" y="1569976"/>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58558A9-A404-2643-A766-F25615E30653}"/>
                </a:ext>
              </a:extLst>
            </p:cNvPr>
            <p:cNvCxnSpPr/>
            <p:nvPr/>
          </p:nvCxnSpPr>
          <p:spPr>
            <a:xfrm>
              <a:off x="6495299" y="3787266"/>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531C43E9-377A-B344-A3C6-2F62B35F7311}"/>
                </a:ext>
              </a:extLst>
            </p:cNvPr>
            <p:cNvSpPr/>
            <p:nvPr/>
          </p:nvSpPr>
          <p:spPr>
            <a:xfrm>
              <a:off x="10337016" y="3440328"/>
              <a:ext cx="981359"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134" name="Rectangle 133">
              <a:extLst>
                <a:ext uri="{FF2B5EF4-FFF2-40B4-BE49-F238E27FC236}">
                  <a16:creationId xmlns:a16="http://schemas.microsoft.com/office/drawing/2014/main" id="{B7EA2C2F-F6DF-0642-9A7E-4E6643C6826C}"/>
                </a:ext>
              </a:extLst>
            </p:cNvPr>
            <p:cNvSpPr/>
            <p:nvPr/>
          </p:nvSpPr>
          <p:spPr>
            <a:xfrm rot="16200000">
              <a:off x="5286538" y="2522730"/>
              <a:ext cx="1988261" cy="384681"/>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grpSp>
      <p:cxnSp>
        <p:nvCxnSpPr>
          <p:cNvPr id="135" name="Straight Connector 134">
            <a:extLst>
              <a:ext uri="{FF2B5EF4-FFF2-40B4-BE49-F238E27FC236}">
                <a16:creationId xmlns:a16="http://schemas.microsoft.com/office/drawing/2014/main" id="{0B4E937F-455C-984E-9FC1-20CA0CAFC355}"/>
              </a:ext>
            </a:extLst>
          </p:cNvPr>
          <p:cNvCxnSpPr>
            <a:cxnSpLocks/>
          </p:cNvCxnSpPr>
          <p:nvPr/>
        </p:nvCxnSpPr>
        <p:spPr>
          <a:xfrm flipH="1">
            <a:off x="2189880" y="3661069"/>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99A27BB-55AA-854F-978C-60ECB75842FC}"/>
              </a:ext>
            </a:extLst>
          </p:cNvPr>
          <p:cNvCxnSpPr>
            <a:cxnSpLocks/>
          </p:cNvCxnSpPr>
          <p:nvPr/>
        </p:nvCxnSpPr>
        <p:spPr>
          <a:xfrm>
            <a:off x="2195284" y="2865596"/>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C149962-396D-3D46-BF1D-FBE751A20AE2}"/>
              </a:ext>
            </a:extLst>
          </p:cNvPr>
          <p:cNvCxnSpPr>
            <a:cxnSpLocks/>
          </p:cNvCxnSpPr>
          <p:nvPr/>
        </p:nvCxnSpPr>
        <p:spPr>
          <a:xfrm flipH="1">
            <a:off x="967673" y="290757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314F7BAC-A0E5-CC40-9557-5A25C54FA00E}"/>
              </a:ext>
            </a:extLst>
          </p:cNvPr>
          <p:cNvSpPr txBox="1"/>
          <p:nvPr/>
        </p:nvSpPr>
        <p:spPr>
          <a:xfrm>
            <a:off x="659166" y="2558787"/>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139" name="TextBox 138">
            <a:extLst>
              <a:ext uri="{FF2B5EF4-FFF2-40B4-BE49-F238E27FC236}">
                <a16:creationId xmlns:a16="http://schemas.microsoft.com/office/drawing/2014/main" id="{BD93DCD3-D6F4-F747-991E-EAA300FC9F37}"/>
              </a:ext>
            </a:extLst>
          </p:cNvPr>
          <p:cNvSpPr txBox="1"/>
          <p:nvPr/>
        </p:nvSpPr>
        <p:spPr>
          <a:xfrm>
            <a:off x="2059179" y="2557819"/>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140" name="Straight Arrow Connector 139">
            <a:extLst>
              <a:ext uri="{FF2B5EF4-FFF2-40B4-BE49-F238E27FC236}">
                <a16:creationId xmlns:a16="http://schemas.microsoft.com/office/drawing/2014/main" id="{F9C472B0-F9E6-7746-94C1-9067E1C97A98}"/>
              </a:ext>
            </a:extLst>
          </p:cNvPr>
          <p:cNvCxnSpPr>
            <a:cxnSpLocks/>
          </p:cNvCxnSpPr>
          <p:nvPr/>
        </p:nvCxnSpPr>
        <p:spPr>
          <a:xfrm>
            <a:off x="2327732" y="290757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43" name="Donut 142">
            <a:extLst>
              <a:ext uri="{FF2B5EF4-FFF2-40B4-BE49-F238E27FC236}">
                <a16:creationId xmlns:a16="http://schemas.microsoft.com/office/drawing/2014/main" id="{27D50304-AEB6-FF46-8CF3-0760084AC10C}"/>
              </a:ext>
            </a:extLst>
          </p:cNvPr>
          <p:cNvSpPr/>
          <p:nvPr/>
        </p:nvSpPr>
        <p:spPr>
          <a:xfrm>
            <a:off x="7329929" y="331186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4" name="Donut 143">
            <a:extLst>
              <a:ext uri="{FF2B5EF4-FFF2-40B4-BE49-F238E27FC236}">
                <a16:creationId xmlns:a16="http://schemas.microsoft.com/office/drawing/2014/main" id="{612950F1-4970-8D48-9B27-B259CA58FADF}"/>
              </a:ext>
            </a:extLst>
          </p:cNvPr>
          <p:cNvSpPr/>
          <p:nvPr/>
        </p:nvSpPr>
        <p:spPr>
          <a:xfrm>
            <a:off x="7629380" y="3670978"/>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9" name="Donut 148">
            <a:extLst>
              <a:ext uri="{FF2B5EF4-FFF2-40B4-BE49-F238E27FC236}">
                <a16:creationId xmlns:a16="http://schemas.microsoft.com/office/drawing/2014/main" id="{2E6C379B-C60D-1347-B9FA-77DAA38CB105}"/>
              </a:ext>
            </a:extLst>
          </p:cNvPr>
          <p:cNvSpPr/>
          <p:nvPr/>
        </p:nvSpPr>
        <p:spPr>
          <a:xfrm>
            <a:off x="8258586" y="3892448"/>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1" name="Donut 150">
            <a:extLst>
              <a:ext uri="{FF2B5EF4-FFF2-40B4-BE49-F238E27FC236}">
                <a16:creationId xmlns:a16="http://schemas.microsoft.com/office/drawing/2014/main" id="{DBDE1683-CE7C-BF4D-B275-61F208BE7B88}"/>
              </a:ext>
            </a:extLst>
          </p:cNvPr>
          <p:cNvSpPr/>
          <p:nvPr/>
        </p:nvSpPr>
        <p:spPr>
          <a:xfrm>
            <a:off x="8013144" y="3495193"/>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4" name="Donut 153">
            <a:extLst>
              <a:ext uri="{FF2B5EF4-FFF2-40B4-BE49-F238E27FC236}">
                <a16:creationId xmlns:a16="http://schemas.microsoft.com/office/drawing/2014/main" id="{9C31257B-DC08-D242-BE1A-01E660F1F832}"/>
              </a:ext>
            </a:extLst>
          </p:cNvPr>
          <p:cNvSpPr/>
          <p:nvPr/>
        </p:nvSpPr>
        <p:spPr>
          <a:xfrm>
            <a:off x="8431998" y="3336937"/>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5" name="Flowchart: Connector 84">
            <a:extLst>
              <a:ext uri="{FF2B5EF4-FFF2-40B4-BE49-F238E27FC236}">
                <a16:creationId xmlns:a16="http://schemas.microsoft.com/office/drawing/2014/main" id="{B5A68516-DB6D-364E-A462-828144C29405}"/>
              </a:ext>
            </a:extLst>
          </p:cNvPr>
          <p:cNvSpPr/>
          <p:nvPr/>
        </p:nvSpPr>
        <p:spPr>
          <a:xfrm>
            <a:off x="9891771" y="3974201"/>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7" name="Donut 156">
            <a:extLst>
              <a:ext uri="{FF2B5EF4-FFF2-40B4-BE49-F238E27FC236}">
                <a16:creationId xmlns:a16="http://schemas.microsoft.com/office/drawing/2014/main" id="{13AB2220-0566-B745-90B5-39709712D1F9}"/>
              </a:ext>
            </a:extLst>
          </p:cNvPr>
          <p:cNvSpPr/>
          <p:nvPr/>
        </p:nvSpPr>
        <p:spPr>
          <a:xfrm>
            <a:off x="8772169" y="3495193"/>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8" name="Flowchart: Connector 85">
            <a:extLst>
              <a:ext uri="{FF2B5EF4-FFF2-40B4-BE49-F238E27FC236}">
                <a16:creationId xmlns:a16="http://schemas.microsoft.com/office/drawing/2014/main" id="{F013F6FB-A96C-C94A-8B71-1D70FE480513}"/>
              </a:ext>
            </a:extLst>
          </p:cNvPr>
          <p:cNvSpPr/>
          <p:nvPr/>
        </p:nvSpPr>
        <p:spPr>
          <a:xfrm>
            <a:off x="9137349" y="409120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9" name="Flowchart: Connector 85">
            <a:extLst>
              <a:ext uri="{FF2B5EF4-FFF2-40B4-BE49-F238E27FC236}">
                <a16:creationId xmlns:a16="http://schemas.microsoft.com/office/drawing/2014/main" id="{442B1536-5F98-2B4A-8085-1B1AA1A22832}"/>
              </a:ext>
            </a:extLst>
          </p:cNvPr>
          <p:cNvSpPr/>
          <p:nvPr/>
        </p:nvSpPr>
        <p:spPr>
          <a:xfrm>
            <a:off x="8983003" y="327179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0" name="Donut 159">
            <a:extLst>
              <a:ext uri="{FF2B5EF4-FFF2-40B4-BE49-F238E27FC236}">
                <a16:creationId xmlns:a16="http://schemas.microsoft.com/office/drawing/2014/main" id="{9FF8B4D6-2A50-034E-B2A0-BED4CAECCBF4}"/>
              </a:ext>
            </a:extLst>
          </p:cNvPr>
          <p:cNvSpPr/>
          <p:nvPr/>
        </p:nvSpPr>
        <p:spPr>
          <a:xfrm>
            <a:off x="7549014" y="4203645"/>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1" name="Donut 160">
            <a:extLst>
              <a:ext uri="{FF2B5EF4-FFF2-40B4-BE49-F238E27FC236}">
                <a16:creationId xmlns:a16="http://schemas.microsoft.com/office/drawing/2014/main" id="{D4F71817-BD66-354E-82DB-9C37BD3CB052}"/>
              </a:ext>
            </a:extLst>
          </p:cNvPr>
          <p:cNvSpPr/>
          <p:nvPr/>
        </p:nvSpPr>
        <p:spPr>
          <a:xfrm>
            <a:off x="8977693" y="4305790"/>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2" name="Donut 161">
            <a:extLst>
              <a:ext uri="{FF2B5EF4-FFF2-40B4-BE49-F238E27FC236}">
                <a16:creationId xmlns:a16="http://schemas.microsoft.com/office/drawing/2014/main" id="{5E05F5F4-C680-AD43-ADEB-BD051039CDD6}"/>
              </a:ext>
            </a:extLst>
          </p:cNvPr>
          <p:cNvSpPr/>
          <p:nvPr/>
        </p:nvSpPr>
        <p:spPr>
          <a:xfrm>
            <a:off x="8903856" y="3911065"/>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6" name="Donut 165">
            <a:extLst>
              <a:ext uri="{FF2B5EF4-FFF2-40B4-BE49-F238E27FC236}">
                <a16:creationId xmlns:a16="http://schemas.microsoft.com/office/drawing/2014/main" id="{B16F5F3E-BE0F-3945-AE54-16FBDE6BE7C9}"/>
              </a:ext>
            </a:extLst>
          </p:cNvPr>
          <p:cNvSpPr/>
          <p:nvPr/>
        </p:nvSpPr>
        <p:spPr>
          <a:xfrm>
            <a:off x="7977796" y="3077200"/>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7" name="Donut 166">
            <a:extLst>
              <a:ext uri="{FF2B5EF4-FFF2-40B4-BE49-F238E27FC236}">
                <a16:creationId xmlns:a16="http://schemas.microsoft.com/office/drawing/2014/main" id="{58E80DB8-A757-AF42-995C-7AC7C76C06BF}"/>
              </a:ext>
            </a:extLst>
          </p:cNvPr>
          <p:cNvSpPr/>
          <p:nvPr/>
        </p:nvSpPr>
        <p:spPr>
          <a:xfrm>
            <a:off x="8303926" y="4423258"/>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68" name="Straight Connector 167">
            <a:extLst>
              <a:ext uri="{FF2B5EF4-FFF2-40B4-BE49-F238E27FC236}">
                <a16:creationId xmlns:a16="http://schemas.microsoft.com/office/drawing/2014/main" id="{51D53875-FC64-5149-B0AB-60592F188773}"/>
              </a:ext>
            </a:extLst>
          </p:cNvPr>
          <p:cNvCxnSpPr>
            <a:cxnSpLocks/>
          </p:cNvCxnSpPr>
          <p:nvPr/>
        </p:nvCxnSpPr>
        <p:spPr>
          <a:xfrm>
            <a:off x="8836418" y="3653049"/>
            <a:ext cx="1097" cy="1043465"/>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69" name="Donut 168">
            <a:extLst>
              <a:ext uri="{FF2B5EF4-FFF2-40B4-BE49-F238E27FC236}">
                <a16:creationId xmlns:a16="http://schemas.microsoft.com/office/drawing/2014/main" id="{93D06C57-17FC-C840-B74C-34AB8AB091E5}"/>
              </a:ext>
            </a:extLst>
          </p:cNvPr>
          <p:cNvSpPr/>
          <p:nvPr/>
        </p:nvSpPr>
        <p:spPr>
          <a:xfrm>
            <a:off x="9132658" y="3655251"/>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3" name="Flowchart: Connector 42">
            <a:extLst>
              <a:ext uri="{FF2B5EF4-FFF2-40B4-BE49-F238E27FC236}">
                <a16:creationId xmlns:a16="http://schemas.microsoft.com/office/drawing/2014/main" id="{7FCF1A4C-D7C0-4B4A-BF20-8BAE4D2A9CD0}"/>
              </a:ext>
            </a:extLst>
          </p:cNvPr>
          <p:cNvSpPr/>
          <p:nvPr/>
        </p:nvSpPr>
        <p:spPr>
          <a:xfrm>
            <a:off x="9334506" y="3839565"/>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4" name="Flowchart: Connector 42">
            <a:extLst>
              <a:ext uri="{FF2B5EF4-FFF2-40B4-BE49-F238E27FC236}">
                <a16:creationId xmlns:a16="http://schemas.microsoft.com/office/drawing/2014/main" id="{3168CF56-36B6-AE4B-A66B-19811E103358}"/>
              </a:ext>
            </a:extLst>
          </p:cNvPr>
          <p:cNvSpPr/>
          <p:nvPr/>
        </p:nvSpPr>
        <p:spPr>
          <a:xfrm>
            <a:off x="8599719" y="3731085"/>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5" name="Flowchart: Connector 42">
            <a:extLst>
              <a:ext uri="{FF2B5EF4-FFF2-40B4-BE49-F238E27FC236}">
                <a16:creationId xmlns:a16="http://schemas.microsoft.com/office/drawing/2014/main" id="{E3A13348-840E-4B48-8813-63CD529B3E1A}"/>
              </a:ext>
            </a:extLst>
          </p:cNvPr>
          <p:cNvSpPr/>
          <p:nvPr/>
        </p:nvSpPr>
        <p:spPr>
          <a:xfrm>
            <a:off x="8582028" y="3450404"/>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6" name="Flowchart: Connector 42">
            <a:extLst>
              <a:ext uri="{FF2B5EF4-FFF2-40B4-BE49-F238E27FC236}">
                <a16:creationId xmlns:a16="http://schemas.microsoft.com/office/drawing/2014/main" id="{F79750F4-4EEA-DD4F-95F6-C43C3582B60E}"/>
              </a:ext>
            </a:extLst>
          </p:cNvPr>
          <p:cNvSpPr/>
          <p:nvPr/>
        </p:nvSpPr>
        <p:spPr>
          <a:xfrm>
            <a:off x="9359779" y="3577682"/>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7" name="Flowchart: Connector 42">
            <a:extLst>
              <a:ext uri="{FF2B5EF4-FFF2-40B4-BE49-F238E27FC236}">
                <a16:creationId xmlns:a16="http://schemas.microsoft.com/office/drawing/2014/main" id="{68A6B6F0-AA65-DA44-818F-20CF2327AE0D}"/>
              </a:ext>
            </a:extLst>
          </p:cNvPr>
          <p:cNvSpPr/>
          <p:nvPr/>
        </p:nvSpPr>
        <p:spPr>
          <a:xfrm>
            <a:off x="8199316" y="315041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0" name="Flowchart: Connector 84">
            <a:extLst>
              <a:ext uri="{FF2B5EF4-FFF2-40B4-BE49-F238E27FC236}">
                <a16:creationId xmlns:a16="http://schemas.microsoft.com/office/drawing/2014/main" id="{79CBF80A-39AA-C640-BE9B-D6953BCA0326}"/>
              </a:ext>
            </a:extLst>
          </p:cNvPr>
          <p:cNvSpPr/>
          <p:nvPr/>
        </p:nvSpPr>
        <p:spPr>
          <a:xfrm>
            <a:off x="8532710" y="4113260"/>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93" name="Group 192">
            <a:extLst>
              <a:ext uri="{FF2B5EF4-FFF2-40B4-BE49-F238E27FC236}">
                <a16:creationId xmlns:a16="http://schemas.microsoft.com/office/drawing/2014/main" id="{AC0D083F-5B49-2442-BC28-22139FA45BAF}"/>
              </a:ext>
            </a:extLst>
          </p:cNvPr>
          <p:cNvGrpSpPr/>
          <p:nvPr/>
        </p:nvGrpSpPr>
        <p:grpSpPr>
          <a:xfrm>
            <a:off x="10172175" y="1629650"/>
            <a:ext cx="1746185" cy="523220"/>
            <a:chOff x="10008810" y="3251044"/>
            <a:chExt cx="1746185" cy="523220"/>
          </a:xfrm>
        </p:grpSpPr>
        <p:sp>
          <p:nvSpPr>
            <p:cNvPr id="142" name="Rectangle 141">
              <a:extLst>
                <a:ext uri="{FF2B5EF4-FFF2-40B4-BE49-F238E27FC236}">
                  <a16:creationId xmlns:a16="http://schemas.microsoft.com/office/drawing/2014/main" id="{FF6D7162-3271-5C42-BBFE-3DF44BF3A6A8}"/>
                </a:ext>
              </a:extLst>
            </p:cNvPr>
            <p:cNvSpPr/>
            <p:nvPr/>
          </p:nvSpPr>
          <p:spPr>
            <a:xfrm>
              <a:off x="10008810" y="3251044"/>
              <a:ext cx="1746185"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/1  = Fiction</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    /0  = Non-Fiction</a:t>
              </a:r>
            </a:p>
          </p:txBody>
        </p:sp>
        <p:sp>
          <p:nvSpPr>
            <p:cNvPr id="181" name="Flowchart: Connector 84">
              <a:extLst>
                <a:ext uri="{FF2B5EF4-FFF2-40B4-BE49-F238E27FC236}">
                  <a16:creationId xmlns:a16="http://schemas.microsoft.com/office/drawing/2014/main" id="{4E3EA037-748F-AC4F-B77C-E07B1774C226}"/>
                </a:ext>
              </a:extLst>
            </p:cNvPr>
            <p:cNvSpPr/>
            <p:nvPr/>
          </p:nvSpPr>
          <p:spPr>
            <a:xfrm>
              <a:off x="10127281" y="3333627"/>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2" name="Donut 181">
              <a:extLst>
                <a:ext uri="{FF2B5EF4-FFF2-40B4-BE49-F238E27FC236}">
                  <a16:creationId xmlns:a16="http://schemas.microsoft.com/office/drawing/2014/main" id="{485443A3-3245-1B41-AE28-CBD9BD337949}"/>
                </a:ext>
              </a:extLst>
            </p:cNvPr>
            <p:cNvSpPr/>
            <p:nvPr/>
          </p:nvSpPr>
          <p:spPr>
            <a:xfrm>
              <a:off x="10126782" y="3551884"/>
              <a:ext cx="131687" cy="118125"/>
            </a:xfrm>
            <a:prstGeom prst="don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cxnSp>
        <p:nvCxnSpPr>
          <p:cNvPr id="183" name="Straight Connector 182">
            <a:extLst>
              <a:ext uri="{FF2B5EF4-FFF2-40B4-BE49-F238E27FC236}">
                <a16:creationId xmlns:a16="http://schemas.microsoft.com/office/drawing/2014/main" id="{BEFE5C5D-5EAE-B049-BAF0-6526EC415AA3}"/>
              </a:ext>
            </a:extLst>
          </p:cNvPr>
          <p:cNvCxnSpPr/>
          <p:nvPr/>
        </p:nvCxnSpPr>
        <p:spPr>
          <a:xfrm flipV="1">
            <a:off x="7021729" y="2785585"/>
            <a:ext cx="0" cy="192087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A437A05-0ED8-564B-8982-B04526FB2DB3}"/>
              </a:ext>
            </a:extLst>
          </p:cNvPr>
          <p:cNvCxnSpPr/>
          <p:nvPr/>
        </p:nvCxnSpPr>
        <p:spPr>
          <a:xfrm>
            <a:off x="7021729" y="4695157"/>
            <a:ext cx="4740991"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CAACC0C8-2090-E146-89FA-CE9B43680E49}"/>
              </a:ext>
            </a:extLst>
          </p:cNvPr>
          <p:cNvSpPr/>
          <p:nvPr/>
        </p:nvSpPr>
        <p:spPr>
          <a:xfrm>
            <a:off x="10710160" y="4396367"/>
            <a:ext cx="942202" cy="318076"/>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Pages</a:t>
            </a:r>
          </a:p>
        </p:txBody>
      </p:sp>
      <p:sp>
        <p:nvSpPr>
          <p:cNvPr id="186" name="Rectangle 185">
            <a:extLst>
              <a:ext uri="{FF2B5EF4-FFF2-40B4-BE49-F238E27FC236}">
                <a16:creationId xmlns:a16="http://schemas.microsoft.com/office/drawing/2014/main" id="{C11874AB-3179-6049-A564-DF173B1EBFEB}"/>
              </a:ext>
            </a:extLst>
          </p:cNvPr>
          <p:cNvSpPr/>
          <p:nvPr/>
        </p:nvSpPr>
        <p:spPr>
          <a:xfrm rot="16200000">
            <a:off x="5959498" y="3587096"/>
            <a:ext cx="1712328"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Days published</a:t>
            </a:r>
          </a:p>
        </p:txBody>
      </p:sp>
      <p:cxnSp>
        <p:nvCxnSpPr>
          <p:cNvPr id="187" name="Straight Connector 186">
            <a:extLst>
              <a:ext uri="{FF2B5EF4-FFF2-40B4-BE49-F238E27FC236}">
                <a16:creationId xmlns:a16="http://schemas.microsoft.com/office/drawing/2014/main" id="{01F645D0-CDF0-EF4D-93DD-8A160394AE86}"/>
              </a:ext>
            </a:extLst>
          </p:cNvPr>
          <p:cNvCxnSpPr>
            <a:cxnSpLocks/>
          </p:cNvCxnSpPr>
          <p:nvPr/>
        </p:nvCxnSpPr>
        <p:spPr>
          <a:xfrm flipH="1">
            <a:off x="8383870" y="3661069"/>
            <a:ext cx="453645" cy="0"/>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388F8B4-65AF-914B-B63B-F9209F909AC8}"/>
              </a:ext>
            </a:extLst>
          </p:cNvPr>
          <p:cNvCxnSpPr>
            <a:cxnSpLocks/>
          </p:cNvCxnSpPr>
          <p:nvPr/>
        </p:nvCxnSpPr>
        <p:spPr>
          <a:xfrm>
            <a:off x="8389274" y="2865596"/>
            <a:ext cx="0" cy="817138"/>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F0A7F838-5A3E-D741-B3B8-0203CE46F7CD}"/>
              </a:ext>
            </a:extLst>
          </p:cNvPr>
          <p:cNvCxnSpPr>
            <a:cxnSpLocks/>
          </p:cNvCxnSpPr>
          <p:nvPr/>
        </p:nvCxnSpPr>
        <p:spPr>
          <a:xfrm flipH="1">
            <a:off x="7161663" y="290757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F01F77DF-3111-3C4C-97AC-3F0391F95FB0}"/>
              </a:ext>
            </a:extLst>
          </p:cNvPr>
          <p:cNvSpPr txBox="1"/>
          <p:nvPr/>
        </p:nvSpPr>
        <p:spPr>
          <a:xfrm>
            <a:off x="6853156" y="2558787"/>
            <a:ext cx="1722165"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0</a:t>
            </a:r>
          </a:p>
        </p:txBody>
      </p:sp>
      <p:sp>
        <p:nvSpPr>
          <p:cNvPr id="191" name="TextBox 190">
            <a:extLst>
              <a:ext uri="{FF2B5EF4-FFF2-40B4-BE49-F238E27FC236}">
                <a16:creationId xmlns:a16="http://schemas.microsoft.com/office/drawing/2014/main" id="{0CBFA075-3681-B04F-BDCE-DCBF56678B9E}"/>
              </a:ext>
            </a:extLst>
          </p:cNvPr>
          <p:cNvSpPr txBox="1"/>
          <p:nvPr/>
        </p:nvSpPr>
        <p:spPr>
          <a:xfrm>
            <a:off x="8253169" y="2557819"/>
            <a:ext cx="1638602" cy="307777"/>
          </a:xfrm>
          <a:prstGeom prst="rect">
            <a:avLst/>
          </a:prstGeom>
          <a:noFill/>
        </p:spPr>
        <p:txBody>
          <a:bodyPr wrap="square" rtlCol="0">
            <a:spAutoFit/>
          </a:bodyPr>
          <a:lstStyle/>
          <a:p>
            <a:pPr algn="ctr"/>
            <a:r>
              <a:rPr lang="en-US" sz="1400" dirty="0">
                <a:solidFill>
                  <a:schemeClr val="accent3"/>
                </a:solidFill>
                <a:latin typeface="Amazon Ember" panose="02000000000000000000" pitchFamily="2" charset="0"/>
                <a:ea typeface="Amazon Ember" panose="02000000000000000000" pitchFamily="2" charset="0"/>
              </a:rPr>
              <a:t>Predict 1</a:t>
            </a:r>
          </a:p>
        </p:txBody>
      </p:sp>
      <p:cxnSp>
        <p:nvCxnSpPr>
          <p:cNvPr id="192" name="Straight Arrow Connector 191">
            <a:extLst>
              <a:ext uri="{FF2B5EF4-FFF2-40B4-BE49-F238E27FC236}">
                <a16:creationId xmlns:a16="http://schemas.microsoft.com/office/drawing/2014/main" id="{D43F395F-BE4F-9B4C-8FBE-F756B88B97A9}"/>
              </a:ext>
            </a:extLst>
          </p:cNvPr>
          <p:cNvCxnSpPr>
            <a:cxnSpLocks/>
          </p:cNvCxnSpPr>
          <p:nvPr/>
        </p:nvCxnSpPr>
        <p:spPr>
          <a:xfrm>
            <a:off x="8521722" y="2907577"/>
            <a:ext cx="1100461" cy="0"/>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94" name="Flowchart: Connector 42">
            <a:extLst>
              <a:ext uri="{FF2B5EF4-FFF2-40B4-BE49-F238E27FC236}">
                <a16:creationId xmlns:a16="http://schemas.microsoft.com/office/drawing/2014/main" id="{C2CCA431-3C60-5B4F-B891-7A3614D967E9}"/>
              </a:ext>
            </a:extLst>
          </p:cNvPr>
          <p:cNvSpPr/>
          <p:nvPr/>
        </p:nvSpPr>
        <p:spPr>
          <a:xfrm>
            <a:off x="8681239" y="4493081"/>
            <a:ext cx="131687" cy="118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29" name="Group 128">
            <a:extLst>
              <a:ext uri="{FF2B5EF4-FFF2-40B4-BE49-F238E27FC236}">
                <a16:creationId xmlns:a16="http://schemas.microsoft.com/office/drawing/2014/main" id="{EDC5C41D-EDE7-CB46-BF5B-34849F124283}"/>
              </a:ext>
            </a:extLst>
          </p:cNvPr>
          <p:cNvGrpSpPr/>
          <p:nvPr/>
        </p:nvGrpSpPr>
        <p:grpSpPr>
          <a:xfrm>
            <a:off x="322519" y="144819"/>
            <a:ext cx="11535924" cy="1026010"/>
            <a:chOff x="363159" y="1289415"/>
            <a:chExt cx="11535924" cy="1026010"/>
          </a:xfrm>
        </p:grpSpPr>
        <p:cxnSp>
          <p:nvCxnSpPr>
            <p:cNvPr id="130" name="Straight Connector 129">
              <a:extLst>
                <a:ext uri="{FF2B5EF4-FFF2-40B4-BE49-F238E27FC236}">
                  <a16:creationId xmlns:a16="http://schemas.microsoft.com/office/drawing/2014/main" id="{DC032EC0-88E5-9440-9169-75F526E884F9}"/>
                </a:ext>
              </a:extLst>
            </p:cNvPr>
            <p:cNvCxnSpPr>
              <a:cxnSpLocks/>
              <a:stCxn id="145" idx="3"/>
              <a:endCxn id="152"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57CAA1DB-272A-5B4C-B1C1-C824C95717AB}"/>
                </a:ext>
              </a:extLst>
            </p:cNvPr>
            <p:cNvGrpSpPr/>
            <p:nvPr/>
          </p:nvGrpSpPr>
          <p:grpSpPr>
            <a:xfrm>
              <a:off x="363159" y="1289415"/>
              <a:ext cx="11535924" cy="1026010"/>
              <a:chOff x="-70653" y="1289415"/>
              <a:chExt cx="11535924" cy="1026010"/>
            </a:xfrm>
          </p:grpSpPr>
          <p:sp>
            <p:nvSpPr>
              <p:cNvPr id="145" name="Rectangle: Rounded Corners 11">
                <a:extLst>
                  <a:ext uri="{FF2B5EF4-FFF2-40B4-BE49-F238E27FC236}">
                    <a16:creationId xmlns:a16="http://schemas.microsoft.com/office/drawing/2014/main" id="{D9FB13FB-2C05-0240-B518-C2C98DB7F4E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146" name="Rectangle: Rounded Corners 11">
                <a:extLst>
                  <a:ext uri="{FF2B5EF4-FFF2-40B4-BE49-F238E27FC236}">
                    <a16:creationId xmlns:a16="http://schemas.microsoft.com/office/drawing/2014/main" id="{6A3D2304-D24E-874F-A459-F762C83A753A}"/>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147" name="Rectangle: Rounded Corners 11">
                <a:extLst>
                  <a:ext uri="{FF2B5EF4-FFF2-40B4-BE49-F238E27FC236}">
                    <a16:creationId xmlns:a16="http://schemas.microsoft.com/office/drawing/2014/main" id="{CC424C7F-995E-434C-973B-568B9F0407A8}"/>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148" name="Rectangle: Rounded Corners 11">
                <a:extLst>
                  <a:ext uri="{FF2B5EF4-FFF2-40B4-BE49-F238E27FC236}">
                    <a16:creationId xmlns:a16="http://schemas.microsoft.com/office/drawing/2014/main" id="{DE166B10-1488-9745-8CC5-C240FE8F4F41}"/>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tuning</a:t>
                </a:r>
              </a:p>
            </p:txBody>
          </p:sp>
          <p:sp>
            <p:nvSpPr>
              <p:cNvPr id="150" name="Rectangle: Rounded Corners 11">
                <a:extLst>
                  <a:ext uri="{FF2B5EF4-FFF2-40B4-BE49-F238E27FC236}">
                    <a16:creationId xmlns:a16="http://schemas.microsoft.com/office/drawing/2014/main" id="{D1E37B7F-0C1E-1F49-84BB-53C1313D4B63}"/>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152" name="Rectangle: Rounded Corners 11">
                <a:extLst>
                  <a:ext uri="{FF2B5EF4-FFF2-40B4-BE49-F238E27FC236}">
                    <a16:creationId xmlns:a16="http://schemas.microsoft.com/office/drawing/2014/main" id="{CE1CE7FA-2F96-5E49-9B3B-6213DA636431}"/>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311530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F08521-D0C1-6046-8723-7A6989CE90E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833A4DE-C707-E842-9555-3FE6B2D8038F}"/>
              </a:ext>
            </a:extLst>
          </p:cNvPr>
          <p:cNvSpPr>
            <a:spLocks noGrp="1"/>
          </p:cNvSpPr>
          <p:nvPr>
            <p:ph type="sldNum" sz="quarter" idx="12"/>
          </p:nvPr>
        </p:nvSpPr>
        <p:spPr/>
        <p:txBody>
          <a:bodyPr/>
          <a:lstStyle/>
          <a:p>
            <a:fld id="{2613A35D-97EF-7A48-AACF-97D95E22C11E}" type="slidenum">
              <a:rPr lang="en-US" smtClean="0"/>
              <a:pPr/>
              <a:t>61</a:t>
            </a:fld>
            <a:endParaRPr lang="en-US" dirty="0"/>
          </a:p>
        </p:txBody>
      </p:sp>
      <p:sp>
        <p:nvSpPr>
          <p:cNvPr id="5" name="Content Placeholder 4">
            <a:extLst>
              <a:ext uri="{FF2B5EF4-FFF2-40B4-BE49-F238E27FC236}">
                <a16:creationId xmlns:a16="http://schemas.microsoft.com/office/drawing/2014/main" id="{4A7BC1D5-A4B4-0249-BBA9-48B6154E8561}"/>
              </a:ext>
            </a:extLst>
          </p:cNvPr>
          <p:cNvSpPr>
            <a:spLocks noGrp="1"/>
          </p:cNvSpPr>
          <p:nvPr>
            <p:ph idx="1"/>
          </p:nvPr>
        </p:nvSpPr>
        <p:spPr/>
        <p:txBody>
          <a:bodyPr/>
          <a:lstStyle/>
          <a:p>
            <a:r>
              <a:rPr lang="en-US" b="1" dirty="0">
                <a:solidFill>
                  <a:schemeClr val="tx2"/>
                </a:solidFill>
              </a:rPr>
              <a:t>Underfitting</a:t>
            </a:r>
            <a:r>
              <a:rPr lang="en-US" dirty="0"/>
              <a:t>:</a:t>
            </a:r>
            <a:r>
              <a:rPr lang="en-US" dirty="0">
                <a:solidFill>
                  <a:schemeClr val="accent3"/>
                </a:solidFill>
              </a:rPr>
              <a:t> </a:t>
            </a:r>
            <a:r>
              <a:rPr lang="en-US" dirty="0"/>
              <a:t>Model is not good enough to describe the relationship between the features and the output.</a:t>
            </a:r>
          </a:p>
          <a:p>
            <a:pPr lvl="1"/>
            <a:r>
              <a:rPr lang="en-US" dirty="0"/>
              <a:t>Model is </a:t>
            </a:r>
            <a:r>
              <a:rPr lang="en-US" b="1" dirty="0">
                <a:solidFill>
                  <a:schemeClr val="tx2"/>
                </a:solidFill>
              </a:rPr>
              <a:t>too simple </a:t>
            </a:r>
            <a:r>
              <a:rPr lang="en-US" dirty="0"/>
              <a:t>to capture important patterns of training data.</a:t>
            </a:r>
          </a:p>
          <a:p>
            <a:pPr lvl="1"/>
            <a:r>
              <a:rPr lang="en-US" dirty="0"/>
              <a:t>Model will </a:t>
            </a:r>
            <a:r>
              <a:rPr lang="en-US" b="1" dirty="0">
                <a:solidFill>
                  <a:schemeClr val="tx2"/>
                </a:solidFill>
              </a:rPr>
              <a:t>perform poorly on training and validation </a:t>
            </a:r>
            <a:r>
              <a:rPr lang="en-US" dirty="0"/>
              <a:t>(and/or test).</a:t>
            </a:r>
          </a:p>
          <a:p>
            <a:pPr lvl="1"/>
            <a:endParaRPr lang="en-US" dirty="0">
              <a:solidFill>
                <a:srgbClr val="00B050"/>
              </a:solidFill>
            </a:endParaRPr>
          </a:p>
          <a:p>
            <a:r>
              <a:rPr lang="en-US" b="1" dirty="0">
                <a:solidFill>
                  <a:schemeClr val="tx2"/>
                </a:solidFill>
              </a:rPr>
              <a:t>Overfitting</a:t>
            </a:r>
            <a:r>
              <a:rPr lang="en-US" dirty="0"/>
              <a:t>: Model memorizes or imitates training data, and fails to generalize well on new “unseen” data (test data).</a:t>
            </a:r>
          </a:p>
          <a:p>
            <a:pPr lvl="1"/>
            <a:r>
              <a:rPr lang="en-US" dirty="0"/>
              <a:t>Model is </a:t>
            </a:r>
            <a:r>
              <a:rPr lang="en-US" b="1" dirty="0">
                <a:solidFill>
                  <a:schemeClr val="tx2"/>
                </a:solidFill>
              </a:rPr>
              <a:t>too complex</a:t>
            </a:r>
            <a:r>
              <a:rPr lang="en-US" dirty="0"/>
              <a:t>, picks up the noise instead of the patterns of training data.</a:t>
            </a:r>
          </a:p>
          <a:p>
            <a:pPr lvl="1"/>
            <a:r>
              <a:rPr lang="en-US" dirty="0"/>
              <a:t>Model will </a:t>
            </a:r>
            <a:r>
              <a:rPr lang="en-US" b="1" dirty="0">
                <a:solidFill>
                  <a:schemeClr val="tx2"/>
                </a:solidFill>
              </a:rPr>
              <a:t>perform well on training, but poorly on validation</a:t>
            </a:r>
            <a:r>
              <a:rPr lang="en-US" dirty="0"/>
              <a:t> (and/or test).</a:t>
            </a:r>
          </a:p>
          <a:p>
            <a:pPr marL="0" indent="0">
              <a:buNone/>
            </a:pPr>
            <a:endParaRPr lang="en-US" dirty="0"/>
          </a:p>
        </p:txBody>
      </p:sp>
      <p:grpSp>
        <p:nvGrpSpPr>
          <p:cNvPr id="17" name="Group 16">
            <a:extLst>
              <a:ext uri="{FF2B5EF4-FFF2-40B4-BE49-F238E27FC236}">
                <a16:creationId xmlns:a16="http://schemas.microsoft.com/office/drawing/2014/main" id="{091A5EC5-009E-614B-A692-3EB3546CB53A}"/>
              </a:ext>
            </a:extLst>
          </p:cNvPr>
          <p:cNvGrpSpPr/>
          <p:nvPr/>
        </p:nvGrpSpPr>
        <p:grpSpPr>
          <a:xfrm>
            <a:off x="322519" y="144819"/>
            <a:ext cx="11535924" cy="1026010"/>
            <a:chOff x="363159" y="1289415"/>
            <a:chExt cx="11535924" cy="1026010"/>
          </a:xfrm>
        </p:grpSpPr>
        <p:cxnSp>
          <p:nvCxnSpPr>
            <p:cNvPr id="18" name="Straight Connector 17">
              <a:extLst>
                <a:ext uri="{FF2B5EF4-FFF2-40B4-BE49-F238E27FC236}">
                  <a16:creationId xmlns:a16="http://schemas.microsoft.com/office/drawing/2014/main" id="{E7793B61-FB8E-1F44-BD43-8672498BDB36}"/>
                </a:ext>
              </a:extLst>
            </p:cNvPr>
            <p:cNvCxnSpPr>
              <a:cxnSpLocks/>
              <a:stCxn id="20" idx="3"/>
              <a:endCxn id="2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8BFB968-5B87-EF41-9264-DB52C0E9B940}"/>
                </a:ext>
              </a:extLst>
            </p:cNvPr>
            <p:cNvGrpSpPr/>
            <p:nvPr/>
          </p:nvGrpSpPr>
          <p:grpSpPr>
            <a:xfrm>
              <a:off x="363159" y="1289415"/>
              <a:ext cx="11535924" cy="1026010"/>
              <a:chOff x="-70653" y="1289415"/>
              <a:chExt cx="11535924" cy="1026010"/>
            </a:xfrm>
          </p:grpSpPr>
          <p:sp>
            <p:nvSpPr>
              <p:cNvPr id="20" name="Rectangle: Rounded Corners 11">
                <a:extLst>
                  <a:ext uri="{FF2B5EF4-FFF2-40B4-BE49-F238E27FC236}">
                    <a16:creationId xmlns:a16="http://schemas.microsoft.com/office/drawing/2014/main" id="{1DEC3F55-A876-D646-9109-910455F95FF8}"/>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1" name="Rectangle: Rounded Corners 11">
                <a:extLst>
                  <a:ext uri="{FF2B5EF4-FFF2-40B4-BE49-F238E27FC236}">
                    <a16:creationId xmlns:a16="http://schemas.microsoft.com/office/drawing/2014/main" id="{30F6504D-DCB5-1747-AAA2-84627BE09898}"/>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2" name="Rectangle: Rounded Corners 11">
                <a:extLst>
                  <a:ext uri="{FF2B5EF4-FFF2-40B4-BE49-F238E27FC236}">
                    <a16:creationId xmlns:a16="http://schemas.microsoft.com/office/drawing/2014/main" id="{FF4D856B-23F1-4F4A-9725-4AB0BD4E1918}"/>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3" name="Rectangle: Rounded Corners 11">
                <a:extLst>
                  <a:ext uri="{FF2B5EF4-FFF2-40B4-BE49-F238E27FC236}">
                    <a16:creationId xmlns:a16="http://schemas.microsoft.com/office/drawing/2014/main" id="{AAC7995E-47FD-E041-948D-E73BB1BB9B30}"/>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tuning</a:t>
                </a:r>
              </a:p>
            </p:txBody>
          </p:sp>
          <p:sp>
            <p:nvSpPr>
              <p:cNvPr id="24" name="Rectangle: Rounded Corners 11">
                <a:extLst>
                  <a:ext uri="{FF2B5EF4-FFF2-40B4-BE49-F238E27FC236}">
                    <a16:creationId xmlns:a16="http://schemas.microsoft.com/office/drawing/2014/main" id="{280B2923-94C7-0346-A7A0-FAF389A3E60B}"/>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25" name="Rectangle: Rounded Corners 11">
                <a:extLst>
                  <a:ext uri="{FF2B5EF4-FFF2-40B4-BE49-F238E27FC236}">
                    <a16:creationId xmlns:a16="http://schemas.microsoft.com/office/drawing/2014/main" id="{D7C88CA2-475E-584D-996E-B132386C362A}"/>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3949449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13A35D-97EF-7A48-AACF-97D95E22C11E}" type="slidenum">
              <a:rPr lang="en-US" smtClean="0"/>
              <a:pPr/>
              <a:t>62</a:t>
            </a:fld>
            <a:endParaRPr lang="en-US" dirty="0"/>
          </a:p>
        </p:txBody>
      </p:sp>
      <p:sp>
        <p:nvSpPr>
          <p:cNvPr id="5" name="Rectangle: Rounded Corners 4">
            <a:extLst>
              <a:ext uri="{FF2B5EF4-FFF2-40B4-BE49-F238E27FC236}">
                <a16:creationId xmlns:a16="http://schemas.microsoft.com/office/drawing/2014/main" id="{72B138A3-6920-4E17-BFF0-56910A6E0457}"/>
              </a:ext>
            </a:extLst>
          </p:cNvPr>
          <p:cNvSpPr/>
          <p:nvPr/>
        </p:nvSpPr>
        <p:spPr>
          <a:xfrm>
            <a:off x="437887" y="2946913"/>
            <a:ext cx="1724820" cy="2411396"/>
          </a:xfrm>
          <a:prstGeom prst="roundRect">
            <a:avLst/>
          </a:prstGeom>
          <a:solidFill>
            <a:srgbClr val="532476"/>
          </a:solidFill>
          <a:ln>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Original dataset</a:t>
            </a:r>
          </a:p>
        </p:txBody>
      </p:sp>
      <p:sp>
        <p:nvSpPr>
          <p:cNvPr id="8" name="Rectangle: Top Corners Rounded 7">
            <a:extLst>
              <a:ext uri="{FF2B5EF4-FFF2-40B4-BE49-F238E27FC236}">
                <a16:creationId xmlns:a16="http://schemas.microsoft.com/office/drawing/2014/main" id="{F1B09207-87A9-423B-9903-37D271492A0C}"/>
              </a:ext>
            </a:extLst>
          </p:cNvPr>
          <p:cNvSpPr/>
          <p:nvPr/>
        </p:nvSpPr>
        <p:spPr>
          <a:xfrm>
            <a:off x="3228449" y="2990716"/>
            <a:ext cx="4700059" cy="702020"/>
          </a:xfrm>
          <a:prstGeom prst="round2SameRect">
            <a:avLst/>
          </a:prstGeom>
          <a:solidFill>
            <a:srgbClr val="0070C0"/>
          </a:solidFill>
          <a:ln w="28575">
            <a:solidFill>
              <a:schemeClr val="accent1">
                <a:lumMod val="7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set</a:t>
            </a:r>
          </a:p>
          <a:p>
            <a:pPr algn="ctr"/>
            <a:r>
              <a:rPr lang="en-US" dirty="0"/>
              <a:t>(used to train the model)</a:t>
            </a:r>
          </a:p>
        </p:txBody>
      </p:sp>
      <p:sp>
        <p:nvSpPr>
          <p:cNvPr id="9" name="Rectangle 8">
            <a:extLst>
              <a:ext uri="{FF2B5EF4-FFF2-40B4-BE49-F238E27FC236}">
                <a16:creationId xmlns:a16="http://schemas.microsoft.com/office/drawing/2014/main" id="{559946B6-7A61-48FA-B0BC-3D622132FC17}"/>
              </a:ext>
            </a:extLst>
          </p:cNvPr>
          <p:cNvSpPr/>
          <p:nvPr/>
        </p:nvSpPr>
        <p:spPr>
          <a:xfrm>
            <a:off x="3228448" y="3760031"/>
            <a:ext cx="4700060" cy="765492"/>
          </a:xfrm>
          <a:prstGeom prst="rect">
            <a:avLst/>
          </a:prstGeom>
          <a:solidFill>
            <a:srgbClr val="0070C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set</a:t>
            </a:r>
          </a:p>
          <a:p>
            <a:pPr algn="ctr"/>
            <a:r>
              <a:rPr lang="en-US" dirty="0"/>
              <a:t>(used for unbiased evaluation of the model)</a:t>
            </a:r>
          </a:p>
        </p:txBody>
      </p:sp>
      <p:sp>
        <p:nvSpPr>
          <p:cNvPr id="12" name="Rectangle: Top Corners Rounded 11">
            <a:extLst>
              <a:ext uri="{FF2B5EF4-FFF2-40B4-BE49-F238E27FC236}">
                <a16:creationId xmlns:a16="http://schemas.microsoft.com/office/drawing/2014/main" id="{B9F739A7-AFF8-446E-8FCF-4E58F31827C5}"/>
              </a:ext>
            </a:extLst>
          </p:cNvPr>
          <p:cNvSpPr/>
          <p:nvPr/>
        </p:nvSpPr>
        <p:spPr>
          <a:xfrm>
            <a:off x="3228448" y="4592818"/>
            <a:ext cx="4700059" cy="765491"/>
          </a:xfrm>
          <a:prstGeom prst="round2SameRect">
            <a:avLst>
              <a:gd name="adj1" fmla="val 0"/>
              <a:gd name="adj2" fmla="val 17500"/>
            </a:avLst>
          </a:prstGeom>
          <a:solidFill>
            <a:schemeClr val="accent5"/>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Test set</a:t>
            </a:r>
          </a:p>
          <a:p>
            <a:pPr algn="ctr"/>
            <a:r>
              <a:rPr lang="en-US" dirty="0"/>
              <a:t>(used for final evaluation of the model)</a:t>
            </a:r>
          </a:p>
        </p:txBody>
      </p:sp>
      <p:sp>
        <p:nvSpPr>
          <p:cNvPr id="33" name="TextBox 32">
            <a:extLst>
              <a:ext uri="{FF2B5EF4-FFF2-40B4-BE49-F238E27FC236}">
                <a16:creationId xmlns:a16="http://schemas.microsoft.com/office/drawing/2014/main" id="{815A9F15-6CDF-40FC-BD76-90D14E8DA03E}"/>
              </a:ext>
            </a:extLst>
          </p:cNvPr>
          <p:cNvSpPr txBox="1"/>
          <p:nvPr/>
        </p:nvSpPr>
        <p:spPr>
          <a:xfrm>
            <a:off x="8537845" y="3057350"/>
            <a:ext cx="2836333" cy="1281992"/>
          </a:xfrm>
          <a:prstGeom prst="flowChartMultidocument">
            <a:avLst/>
          </a:prstGeom>
          <a:solidFill>
            <a:srgbClr val="0070C0"/>
          </a:solidFill>
          <a:ln>
            <a:solidFill>
              <a:schemeClr val="accent4"/>
            </a:solidFill>
          </a:ln>
          <a:effectLst>
            <a:outerShdw blurRad="50800" dist="38100" dir="2700000" algn="tl" rotWithShape="0">
              <a:prstClr val="black">
                <a:alpha val="40000"/>
              </a:prstClr>
            </a:outerShdw>
          </a:effectLst>
        </p:spPr>
        <p:txBody>
          <a:bodyPr wrap="square" lIns="365760" bIns="182880" rtlCol="0" anchor="ctr">
            <a:noAutofit/>
          </a:bodyPr>
          <a:lstStyle/>
          <a:p>
            <a:r>
              <a:rPr lang="en-US" dirty="0">
                <a:solidFill>
                  <a:schemeClr val="bg1"/>
                </a:solidFill>
              </a:rPr>
              <a:t>Train, tune, and validate the model (multiple times!)</a:t>
            </a:r>
          </a:p>
        </p:txBody>
      </p:sp>
      <p:sp>
        <p:nvSpPr>
          <p:cNvPr id="34" name="Arrow: Curved Right 33">
            <a:extLst>
              <a:ext uri="{FF2B5EF4-FFF2-40B4-BE49-F238E27FC236}">
                <a16:creationId xmlns:a16="http://schemas.microsoft.com/office/drawing/2014/main" id="{CE64A96E-F45E-4DD0-8E22-960E2DB80C64}"/>
              </a:ext>
            </a:extLst>
          </p:cNvPr>
          <p:cNvSpPr/>
          <p:nvPr/>
        </p:nvSpPr>
        <p:spPr>
          <a:xfrm>
            <a:off x="7567354" y="3190308"/>
            <a:ext cx="532871" cy="1114716"/>
          </a:xfrm>
          <a:prstGeom prst="curvedRightArrow">
            <a:avLst>
              <a:gd name="adj1" fmla="val 28394"/>
              <a:gd name="adj2" fmla="val 61785"/>
              <a:gd name="adj3" fmla="val 25000"/>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6" name="Arrow: Curved Right 35">
            <a:extLst>
              <a:ext uri="{FF2B5EF4-FFF2-40B4-BE49-F238E27FC236}">
                <a16:creationId xmlns:a16="http://schemas.microsoft.com/office/drawing/2014/main" id="{8D387471-78C6-4131-AC99-A16D82948EDA}"/>
              </a:ext>
            </a:extLst>
          </p:cNvPr>
          <p:cNvSpPr/>
          <p:nvPr/>
        </p:nvSpPr>
        <p:spPr>
          <a:xfrm rot="10800000">
            <a:off x="8154862" y="3126389"/>
            <a:ext cx="532871" cy="1114716"/>
          </a:xfrm>
          <a:prstGeom prst="curvedRightArrow">
            <a:avLst>
              <a:gd name="adj1" fmla="val 28394"/>
              <a:gd name="adj2" fmla="val 61785"/>
              <a:gd name="adj3" fmla="val 25000"/>
            </a:avLst>
          </a:prstGeom>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F96224BD-758D-4798-8C24-F9EE160511AF}"/>
              </a:ext>
            </a:extLst>
          </p:cNvPr>
          <p:cNvSpPr txBox="1"/>
          <p:nvPr/>
        </p:nvSpPr>
        <p:spPr>
          <a:xfrm>
            <a:off x="8593404" y="4592817"/>
            <a:ext cx="2743199" cy="765492"/>
          </a:xfrm>
          <a:prstGeom prst="rect">
            <a:avLst/>
          </a:prstGeom>
          <a:solidFill>
            <a:schemeClr val="accent5"/>
          </a:solidFill>
          <a:ln>
            <a:solidFill>
              <a:schemeClr val="accent4"/>
            </a:solidFill>
          </a:ln>
          <a:effectLst>
            <a:outerShdw blurRad="50800" dist="38100" dir="2700000" algn="tl" rotWithShape="0">
              <a:prstClr val="black">
                <a:alpha val="40000"/>
              </a:prstClr>
            </a:outerShdw>
          </a:effectLst>
        </p:spPr>
        <p:txBody>
          <a:bodyPr wrap="square" rtlCol="0" anchor="ctr">
            <a:noAutofit/>
          </a:bodyPr>
          <a:lstStyle/>
          <a:p>
            <a:pPr algn="ctr"/>
            <a:r>
              <a:rPr lang="en-US" dirty="0">
                <a:solidFill>
                  <a:schemeClr val="bg1"/>
                </a:solidFill>
              </a:rPr>
              <a:t>(Final) Test the model</a:t>
            </a:r>
          </a:p>
        </p:txBody>
      </p:sp>
      <p:cxnSp>
        <p:nvCxnSpPr>
          <p:cNvPr id="43" name="Straight Arrow Connector 42">
            <a:extLst>
              <a:ext uri="{FF2B5EF4-FFF2-40B4-BE49-F238E27FC236}">
                <a16:creationId xmlns:a16="http://schemas.microsoft.com/office/drawing/2014/main" id="{554827F7-1FDB-4942-921B-BDB3F540C234}"/>
              </a:ext>
            </a:extLst>
          </p:cNvPr>
          <p:cNvCxnSpPr>
            <a:stCxn id="5" idx="3"/>
            <a:endCxn id="8" idx="2"/>
          </p:cNvCxnSpPr>
          <p:nvPr/>
        </p:nvCxnSpPr>
        <p:spPr>
          <a:xfrm flipV="1">
            <a:off x="2162707" y="3341726"/>
            <a:ext cx="1065742" cy="81088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455F17D-D8F7-48AD-AD7E-CBCED8F66FBD}"/>
              </a:ext>
            </a:extLst>
          </p:cNvPr>
          <p:cNvCxnSpPr>
            <a:cxnSpLocks/>
            <a:stCxn id="5" idx="3"/>
            <a:endCxn id="9" idx="1"/>
          </p:cNvCxnSpPr>
          <p:nvPr/>
        </p:nvCxnSpPr>
        <p:spPr>
          <a:xfrm flipV="1">
            <a:off x="2162707" y="4142777"/>
            <a:ext cx="1065741" cy="98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513C68-38EB-4BE9-9F82-7FD5CE290671}"/>
              </a:ext>
            </a:extLst>
          </p:cNvPr>
          <p:cNvCxnSpPr>
            <a:cxnSpLocks/>
            <a:stCxn id="5" idx="3"/>
            <a:endCxn id="12" idx="2"/>
          </p:cNvCxnSpPr>
          <p:nvPr/>
        </p:nvCxnSpPr>
        <p:spPr>
          <a:xfrm>
            <a:off x="2162707" y="4152611"/>
            <a:ext cx="1065741" cy="82295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027E89B-57FD-4A43-964C-23E3BD71ED2B}"/>
              </a:ext>
            </a:extLst>
          </p:cNvPr>
          <p:cNvCxnSpPr>
            <a:cxnSpLocks/>
            <a:stCxn id="12" idx="0"/>
          </p:cNvCxnSpPr>
          <p:nvPr/>
        </p:nvCxnSpPr>
        <p:spPr>
          <a:xfrm flipV="1">
            <a:off x="7928507" y="4975563"/>
            <a:ext cx="66489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2DCF632-B3D8-4F42-9FF2-F253643DB62B}"/>
              </a:ext>
            </a:extLst>
          </p:cNvPr>
          <p:cNvCxnSpPr>
            <a:cxnSpLocks/>
          </p:cNvCxnSpPr>
          <p:nvPr/>
        </p:nvCxnSpPr>
        <p:spPr>
          <a:xfrm>
            <a:off x="9965004" y="4272586"/>
            <a:ext cx="0" cy="31176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7CE6A4A-BC6C-4FC8-A723-D3E0B17CD272}"/>
              </a:ext>
            </a:extLst>
          </p:cNvPr>
          <p:cNvSpPr txBox="1"/>
          <p:nvPr/>
        </p:nvSpPr>
        <p:spPr>
          <a:xfrm>
            <a:off x="2268471" y="3783279"/>
            <a:ext cx="1065741" cy="369332"/>
          </a:xfrm>
          <a:prstGeom prst="rect">
            <a:avLst/>
          </a:prstGeom>
          <a:noFill/>
        </p:spPr>
        <p:txBody>
          <a:bodyPr wrap="square" rtlCol="0">
            <a:spAutoFit/>
          </a:bodyPr>
          <a:lstStyle/>
          <a:p>
            <a:pPr algn="ctr"/>
            <a:r>
              <a:rPr lang="en-US" dirty="0"/>
              <a:t>Split</a:t>
            </a:r>
          </a:p>
        </p:txBody>
      </p:sp>
      <p:sp>
        <p:nvSpPr>
          <p:cNvPr id="84" name="TextBox 83">
            <a:extLst>
              <a:ext uri="{FF2B5EF4-FFF2-40B4-BE49-F238E27FC236}">
                <a16:creationId xmlns:a16="http://schemas.microsoft.com/office/drawing/2014/main" id="{2036C8E7-1266-4309-94C5-63075936BB6D}"/>
              </a:ext>
            </a:extLst>
          </p:cNvPr>
          <p:cNvSpPr txBox="1"/>
          <p:nvPr/>
        </p:nvSpPr>
        <p:spPr>
          <a:xfrm>
            <a:off x="7596854" y="2635130"/>
            <a:ext cx="1065741" cy="369332"/>
          </a:xfrm>
          <a:prstGeom prst="rect">
            <a:avLst/>
          </a:prstGeom>
          <a:noFill/>
        </p:spPr>
        <p:txBody>
          <a:bodyPr wrap="square" rtlCol="0">
            <a:spAutoFit/>
          </a:bodyPr>
          <a:lstStyle/>
          <a:p>
            <a:pPr algn="ctr"/>
            <a:r>
              <a:rPr lang="en-US" dirty="0">
                <a:solidFill>
                  <a:schemeClr val="accent3"/>
                </a:solidFill>
              </a:rPr>
              <a:t>Learning</a:t>
            </a:r>
          </a:p>
        </p:txBody>
      </p:sp>
      <p:sp>
        <p:nvSpPr>
          <p:cNvPr id="85" name="TextBox 84">
            <a:extLst>
              <a:ext uri="{FF2B5EF4-FFF2-40B4-BE49-F238E27FC236}">
                <a16:creationId xmlns:a16="http://schemas.microsoft.com/office/drawing/2014/main" id="{FB3EB068-15DB-45BC-8FD9-1CF92E46107B}"/>
              </a:ext>
            </a:extLst>
          </p:cNvPr>
          <p:cNvSpPr txBox="1"/>
          <p:nvPr/>
        </p:nvSpPr>
        <p:spPr>
          <a:xfrm>
            <a:off x="9965003" y="4241105"/>
            <a:ext cx="1065741" cy="369332"/>
          </a:xfrm>
          <a:prstGeom prst="rect">
            <a:avLst/>
          </a:prstGeom>
          <a:noFill/>
        </p:spPr>
        <p:txBody>
          <a:bodyPr wrap="square" rtlCol="0">
            <a:spAutoFit/>
          </a:bodyPr>
          <a:lstStyle/>
          <a:p>
            <a:pPr algn="ctr"/>
            <a:r>
              <a:rPr lang="en-US" dirty="0"/>
              <a:t>Testing</a:t>
            </a:r>
          </a:p>
        </p:txBody>
      </p:sp>
      <p:sp>
        <p:nvSpPr>
          <p:cNvPr id="2" name="Rectangle 1">
            <a:extLst>
              <a:ext uri="{FF2B5EF4-FFF2-40B4-BE49-F238E27FC236}">
                <a16:creationId xmlns:a16="http://schemas.microsoft.com/office/drawing/2014/main" id="{FE77451F-1AB1-4D55-A7FB-87C6CBB668E0}"/>
              </a:ext>
            </a:extLst>
          </p:cNvPr>
          <p:cNvSpPr/>
          <p:nvPr/>
        </p:nvSpPr>
        <p:spPr>
          <a:xfrm>
            <a:off x="3723941" y="1986567"/>
            <a:ext cx="4633000" cy="584775"/>
          </a:xfrm>
          <a:prstGeom prst="rect">
            <a:avLst/>
          </a:prstGeom>
        </p:spPr>
        <p:txBody>
          <a:bodyPr wrap="none">
            <a:spAutoFit/>
          </a:bodyPr>
          <a:lstStyle/>
          <a:p>
            <a:r>
              <a:rPr lang="en-US" sz="3200" dirty="0">
                <a:latin typeface="Amazon Ember" panose="02000000000000000000" pitchFamily="2" charset="0"/>
                <a:ea typeface="Amazon Ember" panose="02000000000000000000" pitchFamily="2" charset="0"/>
              </a:rPr>
              <a:t>Model Tuning &amp; Testing</a:t>
            </a:r>
          </a:p>
        </p:txBody>
      </p:sp>
      <p:grpSp>
        <p:nvGrpSpPr>
          <p:cNvPr id="23" name="Group 22">
            <a:extLst>
              <a:ext uri="{FF2B5EF4-FFF2-40B4-BE49-F238E27FC236}">
                <a16:creationId xmlns:a16="http://schemas.microsoft.com/office/drawing/2014/main" id="{15D29D72-510A-48F4-B4A3-EA5D0DC32030}"/>
              </a:ext>
            </a:extLst>
          </p:cNvPr>
          <p:cNvGrpSpPr/>
          <p:nvPr/>
        </p:nvGrpSpPr>
        <p:grpSpPr>
          <a:xfrm>
            <a:off x="322519" y="144819"/>
            <a:ext cx="11535924" cy="1026010"/>
            <a:chOff x="363159" y="1289415"/>
            <a:chExt cx="11535924" cy="1026010"/>
          </a:xfrm>
        </p:grpSpPr>
        <p:cxnSp>
          <p:nvCxnSpPr>
            <p:cNvPr id="24" name="Straight Connector 23">
              <a:extLst>
                <a:ext uri="{FF2B5EF4-FFF2-40B4-BE49-F238E27FC236}">
                  <a16:creationId xmlns:a16="http://schemas.microsoft.com/office/drawing/2014/main" id="{647AE874-52EA-4D82-8702-FF0B0CF4C358}"/>
                </a:ext>
              </a:extLst>
            </p:cNvPr>
            <p:cNvCxnSpPr>
              <a:cxnSpLocks/>
              <a:stCxn id="26" idx="3"/>
              <a:endCxn id="31"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434E6C8-2030-4FB4-AD90-00391F8E4CD8}"/>
                </a:ext>
              </a:extLst>
            </p:cNvPr>
            <p:cNvGrpSpPr/>
            <p:nvPr/>
          </p:nvGrpSpPr>
          <p:grpSpPr>
            <a:xfrm>
              <a:off x="363159" y="1289415"/>
              <a:ext cx="11535924" cy="1026010"/>
              <a:chOff x="-70653" y="1289415"/>
              <a:chExt cx="11535924" cy="1026010"/>
            </a:xfrm>
          </p:grpSpPr>
          <p:sp>
            <p:nvSpPr>
              <p:cNvPr id="26" name="Rectangle: Rounded Corners 11">
                <a:extLst>
                  <a:ext uri="{FF2B5EF4-FFF2-40B4-BE49-F238E27FC236}">
                    <a16:creationId xmlns:a16="http://schemas.microsoft.com/office/drawing/2014/main" id="{ECA7148E-289F-403B-854C-328407C862E1}"/>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27" name="Rectangle: Rounded Corners 11">
                <a:extLst>
                  <a:ext uri="{FF2B5EF4-FFF2-40B4-BE49-F238E27FC236}">
                    <a16:creationId xmlns:a16="http://schemas.microsoft.com/office/drawing/2014/main" id="{F7DC3C51-2B2F-492D-B11B-0358C2A973C6}"/>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28" name="Rectangle: Rounded Corners 11">
                <a:extLst>
                  <a:ext uri="{FF2B5EF4-FFF2-40B4-BE49-F238E27FC236}">
                    <a16:creationId xmlns:a16="http://schemas.microsoft.com/office/drawing/2014/main" id="{B14997B3-AAEE-4A81-8A6E-8C4E5E7F10F6}"/>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29" name="Rectangle: Rounded Corners 11">
                <a:extLst>
                  <a:ext uri="{FF2B5EF4-FFF2-40B4-BE49-F238E27FC236}">
                    <a16:creationId xmlns:a16="http://schemas.microsoft.com/office/drawing/2014/main" id="{0F71C523-68F1-487F-8000-31B1EDD01AF0}"/>
                  </a:ext>
                </a:extLst>
              </p:cNvPr>
              <p:cNvSpPr/>
              <p:nvPr/>
            </p:nvSpPr>
            <p:spPr>
              <a:xfrm>
                <a:off x="6294422" y="1300267"/>
                <a:ext cx="1854804"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tuning</a:t>
                </a:r>
              </a:p>
            </p:txBody>
          </p:sp>
          <p:sp>
            <p:nvSpPr>
              <p:cNvPr id="30" name="Rectangle: Rounded Corners 11">
                <a:extLst>
                  <a:ext uri="{FF2B5EF4-FFF2-40B4-BE49-F238E27FC236}">
                    <a16:creationId xmlns:a16="http://schemas.microsoft.com/office/drawing/2014/main" id="{8F7EB0E8-543A-4973-9058-E165267BAD15}"/>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1" name="Rectangle: Rounded Corners 11">
                <a:extLst>
                  <a:ext uri="{FF2B5EF4-FFF2-40B4-BE49-F238E27FC236}">
                    <a16:creationId xmlns:a16="http://schemas.microsoft.com/office/drawing/2014/main" id="{A8CB953F-ED0A-41E0-ABCC-A8A94D9D04BE}"/>
                  </a:ext>
                </a:extLst>
              </p:cNvPr>
              <p:cNvSpPr/>
              <p:nvPr/>
            </p:nvSpPr>
            <p:spPr>
              <a:xfrm>
                <a:off x="9873312" y="1300267"/>
                <a:ext cx="1591959"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2153436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0611EA7E-0B19-40AD-8353-1ABF23A66B8E}"/>
              </a:ext>
            </a:extLst>
          </p:cNvPr>
          <p:cNvSpPr/>
          <p:nvPr/>
        </p:nvSpPr>
        <p:spPr>
          <a:xfrm>
            <a:off x="4595291" y="2549179"/>
            <a:ext cx="2512335" cy="36397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Rounded Corners 45">
            <a:extLst>
              <a:ext uri="{FF2B5EF4-FFF2-40B4-BE49-F238E27FC236}">
                <a16:creationId xmlns:a16="http://schemas.microsoft.com/office/drawing/2014/main" id="{DFEB7AB4-19E3-4858-A0DF-79D52A4E9FF7}"/>
              </a:ext>
            </a:extLst>
          </p:cNvPr>
          <p:cNvSpPr/>
          <p:nvPr/>
        </p:nvSpPr>
        <p:spPr>
          <a:xfrm>
            <a:off x="4976012" y="3514015"/>
            <a:ext cx="1620054" cy="467350"/>
          </a:xfrm>
          <a:prstGeom prst="roundRect">
            <a:avLst>
              <a:gd name="adj" fmla="val 6421"/>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5" name="Straight Arrow Connector 4">
            <a:extLst>
              <a:ext uri="{FF2B5EF4-FFF2-40B4-BE49-F238E27FC236}">
                <a16:creationId xmlns:a16="http://schemas.microsoft.com/office/drawing/2014/main" id="{3210A1EB-E8A1-4C5A-B151-C467F307DD64}"/>
              </a:ext>
            </a:extLst>
          </p:cNvPr>
          <p:cNvCxnSpPr>
            <a:cxnSpLocks/>
            <a:stCxn id="9" idx="1"/>
            <a:endCxn id="8" idx="2"/>
          </p:cNvCxnSpPr>
          <p:nvPr/>
        </p:nvCxnSpPr>
        <p:spPr>
          <a:xfrm flipH="1" flipV="1">
            <a:off x="5786038" y="4653181"/>
            <a:ext cx="1" cy="312313"/>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38B4DC49-CDF0-4E8F-B1E2-FBB3DEB32AC1}"/>
              </a:ext>
            </a:extLst>
          </p:cNvPr>
          <p:cNvSpPr txBox="1"/>
          <p:nvPr/>
        </p:nvSpPr>
        <p:spPr>
          <a:xfrm>
            <a:off x="5526180" y="4301749"/>
            <a:ext cx="519715" cy="351432"/>
          </a:xfrm>
          <a:prstGeom prst="rect">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sz="1800" dirty="0"/>
              <a:t>Yes</a:t>
            </a:r>
            <a:endParaRPr lang="en-IN" dirty="0"/>
          </a:p>
        </p:txBody>
      </p:sp>
      <p:sp>
        <p:nvSpPr>
          <p:cNvPr id="9" name="Freeform 20">
            <a:extLst>
              <a:ext uri="{FF2B5EF4-FFF2-40B4-BE49-F238E27FC236}">
                <a16:creationId xmlns:a16="http://schemas.microsoft.com/office/drawing/2014/main" id="{4679BB2A-40D1-4D52-B7A7-8C55C6686B40}"/>
              </a:ext>
            </a:extLst>
          </p:cNvPr>
          <p:cNvSpPr/>
          <p:nvPr/>
        </p:nvSpPr>
        <p:spPr>
          <a:xfrm>
            <a:off x="5043004" y="4965494"/>
            <a:ext cx="1486070" cy="1453592"/>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20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endParaRPr lang="en-US" sz="1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 name="Straight Arrow Connector 9">
            <a:extLst>
              <a:ext uri="{FF2B5EF4-FFF2-40B4-BE49-F238E27FC236}">
                <a16:creationId xmlns:a16="http://schemas.microsoft.com/office/drawing/2014/main" id="{301AEE86-E5AA-41D5-A639-97EDE505E4F8}"/>
              </a:ext>
            </a:extLst>
          </p:cNvPr>
          <p:cNvCxnSpPr>
            <a:cxnSpLocks/>
            <a:stCxn id="4" idx="0"/>
          </p:cNvCxnSpPr>
          <p:nvPr/>
        </p:nvCxnSpPr>
        <p:spPr>
          <a:xfrm flipH="1" flipV="1">
            <a:off x="5786038" y="3074640"/>
            <a:ext cx="1" cy="439375"/>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1" name="Rectangle: Rounded Corners 44">
            <a:extLst>
              <a:ext uri="{FF2B5EF4-FFF2-40B4-BE49-F238E27FC236}">
                <a16:creationId xmlns:a16="http://schemas.microsoft.com/office/drawing/2014/main" id="{B17E51F6-3BEE-4593-B486-43C4B266043D}"/>
              </a:ext>
            </a:extLst>
          </p:cNvPr>
          <p:cNvSpPr/>
          <p:nvPr/>
        </p:nvSpPr>
        <p:spPr>
          <a:xfrm>
            <a:off x="7107629" y="2377223"/>
            <a:ext cx="1730586" cy="707885"/>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Predictions</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2" name="Straight Arrow Connector 11">
            <a:extLst>
              <a:ext uri="{FF2B5EF4-FFF2-40B4-BE49-F238E27FC236}">
                <a16:creationId xmlns:a16="http://schemas.microsoft.com/office/drawing/2014/main" id="{E66E2059-F36F-4B23-BB96-02BD5F870E50}"/>
              </a:ext>
            </a:extLst>
          </p:cNvPr>
          <p:cNvCxnSpPr>
            <a:cxnSpLocks/>
            <a:stCxn id="8" idx="0"/>
            <a:endCxn id="4" idx="2"/>
          </p:cNvCxnSpPr>
          <p:nvPr/>
        </p:nvCxnSpPr>
        <p:spPr>
          <a:xfrm flipV="1">
            <a:off x="5786038" y="3981365"/>
            <a:ext cx="1" cy="320384"/>
          </a:xfrm>
          <a:prstGeom prst="straightConnector1">
            <a:avLst/>
          </a:prstGeom>
          <a:solidFill>
            <a:schemeClr val="accent6"/>
          </a:solidFill>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8FEB176D-6557-4646-A987-D4A25D9B0F7E}"/>
              </a:ext>
            </a:extLst>
          </p:cNvPr>
          <p:cNvSpPr/>
          <p:nvPr/>
        </p:nvSpPr>
        <p:spPr>
          <a:xfrm>
            <a:off x="1515758" y="4185074"/>
            <a:ext cx="3865267" cy="707886"/>
          </a:xfrm>
          <a:prstGeom prst="rect">
            <a:avLst/>
          </a:prstGeom>
        </p:spPr>
        <p:txBody>
          <a:bodyPr wrap="square">
            <a:spAutoFit/>
          </a:bodyPr>
          <a:lstStyle/>
          <a:p>
            <a:pPr algn="r"/>
            <a:r>
              <a:rPr lang="en-US" sz="2000" dirty="0"/>
              <a:t>Once model performance is satisfactory, move to production</a:t>
            </a:r>
          </a:p>
        </p:txBody>
      </p:sp>
      <p:sp>
        <p:nvSpPr>
          <p:cNvPr id="3" name="Rectangle 2">
            <a:extLst>
              <a:ext uri="{FF2B5EF4-FFF2-40B4-BE49-F238E27FC236}">
                <a16:creationId xmlns:a16="http://schemas.microsoft.com/office/drawing/2014/main" id="{2D616511-5B56-44D8-856B-8AB5E1ED1405}"/>
              </a:ext>
            </a:extLst>
          </p:cNvPr>
          <p:cNvSpPr/>
          <p:nvPr/>
        </p:nvSpPr>
        <p:spPr>
          <a:xfrm>
            <a:off x="908787" y="3587435"/>
            <a:ext cx="3937296" cy="400110"/>
          </a:xfrm>
          <a:prstGeom prst="rect">
            <a:avLst/>
          </a:prstGeom>
        </p:spPr>
        <p:txBody>
          <a:bodyPr wrap="none">
            <a:spAutoFit/>
          </a:bodyPr>
          <a:lstStyle/>
          <a:p>
            <a:pPr lvl="1" algn="r"/>
            <a:r>
              <a:rPr lang="en-US" sz="2000" dirty="0">
                <a:solidFill>
                  <a:schemeClr val="accent4"/>
                </a:solidFill>
              </a:rPr>
              <a:t>Deploy</a:t>
            </a:r>
            <a:r>
              <a:rPr lang="en-US" sz="2000" dirty="0"/>
              <a:t> it to make predictions</a:t>
            </a:r>
          </a:p>
        </p:txBody>
      </p:sp>
      <p:sp>
        <p:nvSpPr>
          <p:cNvPr id="15" name="Rectangle: Rounded Corners 44">
            <a:extLst>
              <a:ext uri="{FF2B5EF4-FFF2-40B4-BE49-F238E27FC236}">
                <a16:creationId xmlns:a16="http://schemas.microsoft.com/office/drawing/2014/main" id="{DB47B170-A6C1-4DC5-BCB3-FCF3BECE3503}"/>
              </a:ext>
            </a:extLst>
          </p:cNvPr>
          <p:cNvSpPr/>
          <p:nvPr/>
        </p:nvSpPr>
        <p:spPr>
          <a:xfrm>
            <a:off x="3022586" y="2366757"/>
            <a:ext cx="1572705" cy="728817"/>
          </a:xfrm>
          <a:prstGeom prst="roundRect">
            <a:avLst>
              <a:gd name="adj" fmla="val 8559"/>
            </a:avLst>
          </a:prstGeom>
          <a:solidFill>
            <a:schemeClr val="tx1">
              <a:lumMod val="50000"/>
              <a:lumOff val="50000"/>
            </a:schemeClr>
          </a:solidFill>
          <a:ln w="19050">
            <a:solidFill>
              <a:schemeClr val="accent4"/>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Input</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Rectangle: Rounded Corners 44">
            <a:extLst>
              <a:ext uri="{FF2B5EF4-FFF2-40B4-BE49-F238E27FC236}">
                <a16:creationId xmlns:a16="http://schemas.microsoft.com/office/drawing/2014/main" id="{FF6EEC2C-5F33-4AC9-98ED-7C6A2BCBCD8B}"/>
              </a:ext>
            </a:extLst>
          </p:cNvPr>
          <p:cNvSpPr/>
          <p:nvPr/>
        </p:nvSpPr>
        <p:spPr>
          <a:xfrm>
            <a:off x="5043005" y="2366751"/>
            <a:ext cx="1486069" cy="728829"/>
          </a:xfrm>
          <a:prstGeom prst="roundRect">
            <a:avLst>
              <a:gd name="adj" fmla="val 8559"/>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0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endParaRPr kumimoji="0" lang="en-US" sz="1400" b="1"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a:extLst>
              <a:ext uri="{FF2B5EF4-FFF2-40B4-BE49-F238E27FC236}">
                <a16:creationId xmlns:a16="http://schemas.microsoft.com/office/drawing/2014/main" id="{40116031-2305-4236-AD5A-3A5DCC946A49}"/>
              </a:ext>
            </a:extLst>
          </p:cNvPr>
          <p:cNvSpPr txBox="1"/>
          <p:nvPr/>
        </p:nvSpPr>
        <p:spPr>
          <a:xfrm>
            <a:off x="4865078" y="1857874"/>
            <a:ext cx="1841918" cy="400110"/>
          </a:xfrm>
          <a:prstGeom prst="rect">
            <a:avLst/>
          </a:prstGeom>
          <a:noFill/>
        </p:spPr>
        <p:txBody>
          <a:bodyPr wrap="square" rtlCol="0">
            <a:spAutoFit/>
          </a:bodyPr>
          <a:lstStyle/>
          <a:p>
            <a:pPr algn="ctr"/>
            <a:r>
              <a:rPr lang="en-US" sz="2000" dirty="0">
                <a:solidFill>
                  <a:schemeClr val="accent3"/>
                </a:solidFill>
                <a:latin typeface="Amazon Ember" panose="02000000000000000000" pitchFamily="2" charset="0"/>
                <a:ea typeface="Amazon Ember" panose="02000000000000000000" pitchFamily="2" charset="0"/>
              </a:rPr>
              <a:t>Inference</a:t>
            </a:r>
          </a:p>
        </p:txBody>
      </p:sp>
      <p:sp>
        <p:nvSpPr>
          <p:cNvPr id="28" name="Rectangle 27">
            <a:extLst>
              <a:ext uri="{FF2B5EF4-FFF2-40B4-BE49-F238E27FC236}">
                <a16:creationId xmlns:a16="http://schemas.microsoft.com/office/drawing/2014/main" id="{D6F8A265-2352-40CB-B09B-F093E71D402F}"/>
              </a:ext>
            </a:extLst>
          </p:cNvPr>
          <p:cNvSpPr/>
          <p:nvPr/>
        </p:nvSpPr>
        <p:spPr>
          <a:xfrm>
            <a:off x="8475697" y="2269500"/>
            <a:ext cx="3043470" cy="923330"/>
          </a:xfrm>
          <a:prstGeom prst="rect">
            <a:avLst/>
          </a:prstGeom>
        </p:spPr>
        <p:txBody>
          <a:bodyPr wrap="square">
            <a:spAutoFit/>
          </a:bodyPr>
          <a:lstStyle/>
          <a:p>
            <a:pPr lvl="1" algn="ctr"/>
            <a:r>
              <a:rPr lang="en-US" i="1" dirty="0"/>
              <a:t>Cannot measure performance metric (beware of shifts)!</a:t>
            </a:r>
          </a:p>
        </p:txBody>
      </p:sp>
      <p:grpSp>
        <p:nvGrpSpPr>
          <p:cNvPr id="24" name="Group 23">
            <a:extLst>
              <a:ext uri="{FF2B5EF4-FFF2-40B4-BE49-F238E27FC236}">
                <a16:creationId xmlns:a16="http://schemas.microsoft.com/office/drawing/2014/main" id="{FF4779FE-A2E9-448B-A2B0-D62AC94E154C}"/>
              </a:ext>
            </a:extLst>
          </p:cNvPr>
          <p:cNvGrpSpPr/>
          <p:nvPr/>
        </p:nvGrpSpPr>
        <p:grpSpPr>
          <a:xfrm>
            <a:off x="322519" y="144819"/>
            <a:ext cx="11535924" cy="1026010"/>
            <a:chOff x="363159" y="1289415"/>
            <a:chExt cx="11535924" cy="1026010"/>
          </a:xfrm>
        </p:grpSpPr>
        <p:cxnSp>
          <p:nvCxnSpPr>
            <p:cNvPr id="25" name="Straight Connector 24">
              <a:extLst>
                <a:ext uri="{FF2B5EF4-FFF2-40B4-BE49-F238E27FC236}">
                  <a16:creationId xmlns:a16="http://schemas.microsoft.com/office/drawing/2014/main" id="{470FC58C-BF68-463A-B7B4-75492EAE96C6}"/>
                </a:ext>
              </a:extLst>
            </p:cNvPr>
            <p:cNvCxnSpPr>
              <a:cxnSpLocks/>
              <a:stCxn id="30" idx="3"/>
              <a:endCxn id="35" idx="1"/>
            </p:cNvCxnSpPr>
            <p:nvPr/>
          </p:nvCxnSpPr>
          <p:spPr>
            <a:xfrm>
              <a:off x="2214399" y="1802420"/>
              <a:ext cx="8092725" cy="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C5E4E2A1-7B1B-4F03-A28D-1A4D5BFAFB4B}"/>
                </a:ext>
              </a:extLst>
            </p:cNvPr>
            <p:cNvGrpSpPr/>
            <p:nvPr/>
          </p:nvGrpSpPr>
          <p:grpSpPr>
            <a:xfrm>
              <a:off x="363159" y="1289415"/>
              <a:ext cx="11535924" cy="1026010"/>
              <a:chOff x="-70653" y="1289415"/>
              <a:chExt cx="11535924" cy="1026010"/>
            </a:xfrm>
          </p:grpSpPr>
          <p:sp>
            <p:nvSpPr>
              <p:cNvPr id="30" name="Rectangle: Rounded Corners 11">
                <a:extLst>
                  <a:ext uri="{FF2B5EF4-FFF2-40B4-BE49-F238E27FC236}">
                    <a16:creationId xmlns:a16="http://schemas.microsoft.com/office/drawing/2014/main" id="{9AC2E1A6-D063-4A30-8024-D690F62AE6BE}"/>
                  </a:ext>
                </a:extLst>
              </p:cNvPr>
              <p:cNvSpPr/>
              <p:nvPr/>
            </p:nvSpPr>
            <p:spPr>
              <a:xfrm>
                <a:off x="-70653" y="1289415"/>
                <a:ext cx="1851240"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Business problem</a:t>
                </a:r>
              </a:p>
            </p:txBody>
          </p:sp>
          <p:sp>
            <p:nvSpPr>
              <p:cNvPr id="31" name="Rectangle: Rounded Corners 11">
                <a:extLst>
                  <a:ext uri="{FF2B5EF4-FFF2-40B4-BE49-F238E27FC236}">
                    <a16:creationId xmlns:a16="http://schemas.microsoft.com/office/drawing/2014/main" id="{349A7FCE-DE4D-4E96-BDAF-6BB6C2C3E574}"/>
                  </a:ext>
                </a:extLst>
              </p:cNvPr>
              <p:cNvSpPr/>
              <p:nvPr/>
            </p:nvSpPr>
            <p:spPr>
              <a:xfrm>
                <a:off x="1939107" y="1289415"/>
                <a:ext cx="2236523" cy="1026010"/>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Problem formulation</a:t>
                </a:r>
              </a:p>
            </p:txBody>
          </p:sp>
          <p:sp>
            <p:nvSpPr>
              <p:cNvPr id="32" name="Rectangle: Rounded Corners 11">
                <a:extLst>
                  <a:ext uri="{FF2B5EF4-FFF2-40B4-BE49-F238E27FC236}">
                    <a16:creationId xmlns:a16="http://schemas.microsoft.com/office/drawing/2014/main" id="{33FBB57E-00E1-4821-8A82-AB8E63B5A81F}"/>
                  </a:ext>
                </a:extLst>
              </p:cNvPr>
              <p:cNvSpPr/>
              <p:nvPr/>
            </p:nvSpPr>
            <p:spPr>
              <a:xfrm>
                <a:off x="4334150" y="1290091"/>
                <a:ext cx="1801752" cy="1024658"/>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dirty="0">
                    <a:solidFill>
                      <a:schemeClr val="bg1"/>
                    </a:solidFill>
                    <a:latin typeface="Amazon Ember" panose="02000000000000000000" pitchFamily="2" charset="0"/>
                    <a:ea typeface="Amazon Ember" panose="02000000000000000000" pitchFamily="2" charset="0"/>
                  </a:rPr>
                  <a:t>Data processing</a:t>
                </a:r>
              </a:p>
            </p:txBody>
          </p:sp>
          <p:sp>
            <p:nvSpPr>
              <p:cNvPr id="33" name="Rectangle: Rounded Corners 11">
                <a:extLst>
                  <a:ext uri="{FF2B5EF4-FFF2-40B4-BE49-F238E27FC236}">
                    <a16:creationId xmlns:a16="http://schemas.microsoft.com/office/drawing/2014/main" id="{02503A81-AABC-4B56-9F76-2DEF0B3F8877}"/>
                  </a:ext>
                </a:extLst>
              </p:cNvPr>
              <p:cNvSpPr/>
              <p:nvPr/>
            </p:nvSpPr>
            <p:spPr>
              <a:xfrm>
                <a:off x="6294422" y="1300267"/>
                <a:ext cx="1854804" cy="1004307"/>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Model training</a:t>
                </a:r>
              </a:p>
            </p:txBody>
          </p:sp>
          <p:sp>
            <p:nvSpPr>
              <p:cNvPr id="34" name="Rectangle: Rounded Corners 11">
                <a:extLst>
                  <a:ext uri="{FF2B5EF4-FFF2-40B4-BE49-F238E27FC236}">
                    <a16:creationId xmlns:a16="http://schemas.microsoft.com/office/drawing/2014/main" id="{AB646862-90B0-4740-9210-AC6CEF7E4F71}"/>
                  </a:ext>
                </a:extLst>
              </p:cNvPr>
              <p:cNvSpPr/>
              <p:nvPr/>
            </p:nvSpPr>
            <p:spPr>
              <a:xfrm>
                <a:off x="8307746" y="1299813"/>
                <a:ext cx="1407045" cy="1005215"/>
              </a:xfrm>
              <a:prstGeom prst="roundRect">
                <a:avLst>
                  <a:gd name="adj" fmla="val 11974"/>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Evaluation</a:t>
                </a:r>
              </a:p>
            </p:txBody>
          </p:sp>
          <p:sp>
            <p:nvSpPr>
              <p:cNvPr id="35" name="Rectangle: Rounded Corners 11">
                <a:extLst>
                  <a:ext uri="{FF2B5EF4-FFF2-40B4-BE49-F238E27FC236}">
                    <a16:creationId xmlns:a16="http://schemas.microsoft.com/office/drawing/2014/main" id="{199CF746-7F98-41A3-A64C-2B92DB3325EB}"/>
                  </a:ext>
                </a:extLst>
              </p:cNvPr>
              <p:cNvSpPr/>
              <p:nvPr/>
            </p:nvSpPr>
            <p:spPr>
              <a:xfrm>
                <a:off x="9873312" y="1300267"/>
                <a:ext cx="1591959" cy="1004307"/>
              </a:xfrm>
              <a:prstGeom prst="roundRect">
                <a:avLst>
                  <a:gd name="adj" fmla="val 11974"/>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mazon Ember" panose="02000000000000000000" pitchFamily="2" charset="0"/>
                    <a:ea typeface="Amazon Ember" panose="02000000000000000000" pitchFamily="2" charset="0"/>
                  </a:rPr>
                  <a:t>Deployment</a:t>
                </a:r>
              </a:p>
            </p:txBody>
          </p:sp>
        </p:grpSp>
      </p:grpSp>
    </p:spTree>
    <p:extLst>
      <p:ext uri="{BB962C8B-B14F-4D97-AF65-F5344CB8AC3E}">
        <p14:creationId xmlns:p14="http://schemas.microsoft.com/office/powerpoint/2010/main" val="122590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P spid="8" grpId="0" animBg="1"/>
      <p:bldP spid="11" grpId="0" animBg="1"/>
      <p:bldP spid="2" grpId="0"/>
      <p:bldP spid="3" grpId="0"/>
      <p:bldP spid="15" grpId="0" animBg="1"/>
      <p:bldP spid="16" grpId="0" animBg="1"/>
      <p:bldP spid="18" grpId="0"/>
      <p:bldP spid="2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019398-B5D2-834C-8E3B-2BB5A2DAB22E}"/>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56B0D881-B5AB-B348-A362-63117A8F5057}"/>
              </a:ext>
            </a:extLst>
          </p:cNvPr>
          <p:cNvSpPr>
            <a:spLocks noGrp="1"/>
          </p:cNvSpPr>
          <p:nvPr>
            <p:ph type="sldNum" sz="quarter" idx="12"/>
          </p:nvPr>
        </p:nvSpPr>
        <p:spPr/>
        <p:txBody>
          <a:bodyPr/>
          <a:lstStyle/>
          <a:p>
            <a:fld id="{2613A35D-97EF-7A48-AACF-97D95E22C11E}" type="slidenum">
              <a:rPr lang="en-US" smtClean="0"/>
              <a:pPr/>
              <a:t>64</a:t>
            </a:fld>
            <a:endParaRPr lang="en-US" dirty="0"/>
          </a:p>
        </p:txBody>
      </p:sp>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956ECEE2-D9B7-4B44-A388-D70812C6A5E3}"/>
                  </a:ext>
                </a:extLst>
              </p:cNvPr>
              <p:cNvSpPr>
                <a:spLocks noGrp="1"/>
              </p:cNvSpPr>
              <p:nvPr>
                <p:ph type="title"/>
              </p:nvPr>
            </p:nvSpPr>
            <p:spPr/>
            <p:txBody>
              <a:bodyPr/>
              <a:lstStyle/>
              <a:p>
                <a:r>
                  <a:rPr lang="en-US" dirty="0"/>
                  <a:t>Training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Reality</a:t>
                </a:r>
              </a:p>
            </p:txBody>
          </p:sp>
        </mc:Choice>
        <mc:Fallback xmlns="">
          <p:sp>
            <p:nvSpPr>
              <p:cNvPr id="4" name="Title 3">
                <a:extLst>
                  <a:ext uri="{FF2B5EF4-FFF2-40B4-BE49-F238E27FC236}">
                    <a16:creationId xmlns:a16="http://schemas.microsoft.com/office/drawing/2014/main" id="{956ECEE2-D9B7-4B44-A388-D70812C6A5E3}"/>
                  </a:ext>
                </a:extLst>
              </p:cNvPr>
              <p:cNvSpPr>
                <a:spLocks noGrp="1" noRot="1" noChangeAspect="1" noMove="1" noResize="1" noEditPoints="1" noAdjustHandles="1" noChangeArrowheads="1" noChangeShapeType="1" noTextEdit="1"/>
              </p:cNvSpPr>
              <p:nvPr>
                <p:ph type="title"/>
              </p:nvPr>
            </p:nvSpPr>
            <p:spPr>
              <a:blipFill>
                <a:blip r:embed="rId3"/>
                <a:stretch>
                  <a:fillRect l="-2204" b="-11905"/>
                </a:stretch>
              </a:blipFill>
            </p:spPr>
            <p:txBody>
              <a:bodyPr/>
              <a:lstStyle/>
              <a:p>
                <a:r>
                  <a:rPr lang="en-US">
                    <a:noFill/>
                  </a:rPr>
                  <a:t> </a:t>
                </a:r>
              </a:p>
            </p:txBody>
          </p:sp>
        </mc:Fallback>
      </mc:AlternateContent>
      <p:sp>
        <p:nvSpPr>
          <p:cNvPr id="5" name="Content Placeholder 4">
            <a:extLst>
              <a:ext uri="{FF2B5EF4-FFF2-40B4-BE49-F238E27FC236}">
                <a16:creationId xmlns:a16="http://schemas.microsoft.com/office/drawing/2014/main" id="{6DFE872D-3C75-BE49-87DF-990E8A56D091}"/>
              </a:ext>
            </a:extLst>
          </p:cNvPr>
          <p:cNvSpPr>
            <a:spLocks noGrp="1"/>
          </p:cNvSpPr>
          <p:nvPr>
            <p:ph idx="1"/>
          </p:nvPr>
        </p:nvSpPr>
        <p:spPr>
          <a:xfrm>
            <a:off x="648227" y="1673525"/>
            <a:ext cx="10928422" cy="4390845"/>
          </a:xfrm>
        </p:spPr>
        <p:txBody>
          <a:bodyPr/>
          <a:lstStyle/>
          <a:p>
            <a:r>
              <a:rPr lang="en-US" sz="2400" b="1" dirty="0">
                <a:solidFill>
                  <a:schemeClr val="tx2"/>
                </a:solidFill>
              </a:rPr>
              <a:t>Covariate Shift</a:t>
            </a:r>
            <a:r>
              <a:rPr lang="en-US" sz="2400" dirty="0"/>
              <a:t>: Distribution of training features is different than distribution in test features (temporal, spatial or less obvious reasons). Example “Web Search”:</a:t>
            </a:r>
          </a:p>
          <a:p>
            <a:pPr lvl="1"/>
            <a:r>
              <a:rPr lang="en-US" sz="2000" dirty="0"/>
              <a:t>Training 	– US vocabulary</a:t>
            </a:r>
          </a:p>
          <a:p>
            <a:pPr lvl="1"/>
            <a:r>
              <a:rPr lang="en-US" sz="2000" dirty="0"/>
              <a:t>Testing 		– UK vocabulary</a:t>
            </a:r>
          </a:p>
          <a:p>
            <a:pPr lvl="1"/>
            <a:endParaRPr lang="en-US" dirty="0"/>
          </a:p>
          <a:p>
            <a:r>
              <a:rPr lang="en-US" sz="2400" b="1" dirty="0">
                <a:solidFill>
                  <a:schemeClr val="tx2"/>
                </a:solidFill>
              </a:rPr>
              <a:t>Label Shift</a:t>
            </a:r>
            <a:r>
              <a:rPr lang="en-US" sz="2400" dirty="0"/>
              <a:t>: Distribution of training labels is different than distribution in test labels (temporal, spatial or less obvious reasons). Example “Speech Recognition”:</a:t>
            </a:r>
          </a:p>
          <a:p>
            <a:pPr lvl="1"/>
            <a:r>
              <a:rPr lang="en-US" sz="2000" dirty="0"/>
              <a:t>Training 	- Pre-COVID world</a:t>
            </a:r>
          </a:p>
          <a:p>
            <a:pPr lvl="1"/>
            <a:r>
              <a:rPr lang="en-US" sz="2000" dirty="0"/>
              <a:t>Testing 		- Now</a:t>
            </a:r>
          </a:p>
          <a:p>
            <a:endParaRPr lang="en-US" dirty="0"/>
          </a:p>
        </p:txBody>
      </p:sp>
    </p:spTree>
    <p:extLst>
      <p:ext uri="{BB962C8B-B14F-4D97-AF65-F5344CB8AC3E}">
        <p14:creationId xmlns:p14="http://schemas.microsoft.com/office/powerpoint/2010/main" val="1255659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03B034EC-C7CD-AA43-906A-DCD070EBB9F8}"/>
              </a:ext>
            </a:extLst>
          </p:cNvPr>
          <p:cNvSpPr txBox="1">
            <a:spLocks/>
          </p:cNvSpPr>
          <p:nvPr/>
        </p:nvSpPr>
        <p:spPr>
          <a:xfrm>
            <a:off x="372207" y="192073"/>
            <a:ext cx="10515600" cy="992183"/>
          </a:xfrm>
          <a:prstGeom prst="rect">
            <a:avLst/>
          </a:prstGeom>
        </p:spPr>
        <p:txBody>
          <a:bodyPr vert="horz" anchor="ctr">
            <a:normAutofit/>
          </a:bodyPr>
          <a:lstStyle>
            <a:lvl1pPr algn="l" defTabSz="914400" rtl="0" eaLnBrk="1" latinLnBrk="0" hangingPunct="1">
              <a:lnSpc>
                <a:spcPct val="90000"/>
              </a:lnSpc>
              <a:spcBef>
                <a:spcPct val="0"/>
              </a:spcBef>
              <a:buNone/>
              <a:defRPr sz="4200" b="1"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a:lnSpc>
                <a:spcPct val="80000"/>
              </a:lnSpc>
            </a:pPr>
            <a:endParaRPr lang="en-US" b="0" dirty="0"/>
          </a:p>
        </p:txBody>
      </p:sp>
      <p:sp>
        <p:nvSpPr>
          <p:cNvPr id="2" name="Title 1">
            <a:extLst>
              <a:ext uri="{FF2B5EF4-FFF2-40B4-BE49-F238E27FC236}">
                <a16:creationId xmlns:a16="http://schemas.microsoft.com/office/drawing/2014/main" id="{EBEE6485-0F2E-5D46-810D-733970F905A2}"/>
              </a:ext>
            </a:extLst>
          </p:cNvPr>
          <p:cNvSpPr>
            <a:spLocks noGrp="1"/>
          </p:cNvSpPr>
          <p:nvPr>
            <p:ph type="title"/>
          </p:nvPr>
        </p:nvSpPr>
        <p:spPr/>
        <p:txBody>
          <a:bodyPr/>
          <a:lstStyle/>
          <a:p>
            <a:r>
              <a:rPr lang="en-US" dirty="0"/>
              <a:t>ML Lifecycle – Trial, Error &amp; Iterations</a:t>
            </a:r>
          </a:p>
        </p:txBody>
      </p:sp>
      <p:sp>
        <p:nvSpPr>
          <p:cNvPr id="5" name="Content Placeholder 4">
            <a:extLst>
              <a:ext uri="{FF2B5EF4-FFF2-40B4-BE49-F238E27FC236}">
                <a16:creationId xmlns:a16="http://schemas.microsoft.com/office/drawing/2014/main" id="{678A539C-C2A1-FD4B-A387-7A1C1B8A053B}"/>
              </a:ext>
            </a:extLst>
          </p:cNvPr>
          <p:cNvSpPr>
            <a:spLocks noGrp="1"/>
          </p:cNvSpPr>
          <p:nvPr>
            <p:ph idx="1"/>
          </p:nvPr>
        </p:nvSpPr>
        <p:spPr/>
        <p:txBody>
          <a:bodyPr/>
          <a:lstStyle/>
          <a:p>
            <a:pPr marL="0" indent="0">
              <a:buNone/>
            </a:pPr>
            <a:r>
              <a:rPr lang="en-US" sz="2600" dirty="0"/>
              <a:t>In theory:</a:t>
            </a:r>
          </a:p>
          <a:p>
            <a:pPr marL="0" indent="0">
              <a:buNone/>
            </a:pPr>
            <a:endParaRPr lang="en-US" sz="2600" dirty="0"/>
          </a:p>
          <a:p>
            <a:pPr marL="0" indent="0">
              <a:buNone/>
            </a:pPr>
            <a:endParaRPr lang="en-US" sz="2600" dirty="0"/>
          </a:p>
          <a:p>
            <a:pPr marL="0" indent="0">
              <a:buNone/>
            </a:pPr>
            <a:r>
              <a:rPr lang="en-US" sz="2600" dirty="0"/>
              <a:t>In practice:</a:t>
            </a:r>
          </a:p>
          <a:p>
            <a:pPr marL="568325"/>
            <a:r>
              <a:rPr lang="en-US" sz="2600" dirty="0"/>
              <a:t>Start with a simple model and once it’s working, try out more advanced models during many iterations.</a:t>
            </a:r>
          </a:p>
          <a:p>
            <a:pPr marL="679450" indent="-514350">
              <a:buFont typeface="+mj-lt"/>
              <a:buAutoNum type="arabicPeriod"/>
            </a:pPr>
            <a:r>
              <a:rPr lang="en-US" sz="2600" dirty="0"/>
              <a:t>What if we combine multiple models to find the best answer? 									→ Ensemble Learning </a:t>
            </a:r>
          </a:p>
          <a:p>
            <a:pPr marL="679450" indent="-514350">
              <a:buFont typeface="+mj-lt"/>
              <a:buAutoNum type="arabicPeriod"/>
            </a:pPr>
            <a:r>
              <a:rPr lang="en-US" sz="2600" dirty="0"/>
              <a:t>What if we automatically prep data and train try all eligible models? → AutoML (</a:t>
            </a:r>
            <a:r>
              <a:rPr lang="en-US" sz="2600" b="1" dirty="0">
                <a:solidFill>
                  <a:schemeClr val="tx2"/>
                </a:solidFill>
              </a:rPr>
              <a:t>AutoGluon</a:t>
            </a:r>
            <a:r>
              <a:rPr lang="en-US" sz="2600" b="1" dirty="0">
                <a:solidFill>
                  <a:schemeClr val="tx1"/>
                </a:solidFill>
              </a:rPr>
              <a:t>)</a:t>
            </a:r>
            <a:endParaRPr lang="en-US" sz="2600" dirty="0">
              <a:solidFill>
                <a:schemeClr val="tx1"/>
              </a:solidFill>
            </a:endParaRPr>
          </a:p>
          <a:p>
            <a:endParaRPr lang="en-US" sz="2600" dirty="0"/>
          </a:p>
        </p:txBody>
      </p:sp>
      <p:grpSp>
        <p:nvGrpSpPr>
          <p:cNvPr id="6" name="Group 5">
            <a:extLst>
              <a:ext uri="{FF2B5EF4-FFF2-40B4-BE49-F238E27FC236}">
                <a16:creationId xmlns:a16="http://schemas.microsoft.com/office/drawing/2014/main" id="{FD3A8A24-5EF3-4F45-8AAE-0A654B7ACAB8}"/>
              </a:ext>
            </a:extLst>
          </p:cNvPr>
          <p:cNvGrpSpPr/>
          <p:nvPr/>
        </p:nvGrpSpPr>
        <p:grpSpPr>
          <a:xfrm>
            <a:off x="1428151" y="1928950"/>
            <a:ext cx="10396807" cy="1694390"/>
            <a:chOff x="911108" y="4362812"/>
            <a:chExt cx="10396807" cy="1694390"/>
          </a:xfrm>
        </p:grpSpPr>
        <p:grpSp>
          <p:nvGrpSpPr>
            <p:cNvPr id="7" name="Group 6">
              <a:extLst>
                <a:ext uri="{FF2B5EF4-FFF2-40B4-BE49-F238E27FC236}">
                  <a16:creationId xmlns:a16="http://schemas.microsoft.com/office/drawing/2014/main" id="{49196B2F-28D4-824A-AFB1-E29B5253BFE3}"/>
                </a:ext>
              </a:extLst>
            </p:cNvPr>
            <p:cNvGrpSpPr/>
            <p:nvPr/>
          </p:nvGrpSpPr>
          <p:grpSpPr>
            <a:xfrm>
              <a:off x="1074900" y="4378563"/>
              <a:ext cx="5370620" cy="746752"/>
              <a:chOff x="1240050" y="2834583"/>
              <a:chExt cx="5370620" cy="746752"/>
            </a:xfrm>
          </p:grpSpPr>
          <p:sp>
            <p:nvSpPr>
              <p:cNvPr id="15" name="Text Placeholder 4">
                <a:extLst>
                  <a:ext uri="{FF2B5EF4-FFF2-40B4-BE49-F238E27FC236}">
                    <a16:creationId xmlns:a16="http://schemas.microsoft.com/office/drawing/2014/main" id="{FD58946B-AA7B-E341-BDC1-E14C9EE53467}"/>
                  </a:ext>
                </a:extLst>
              </p:cNvPr>
              <p:cNvSpPr txBox="1">
                <a:spLocks/>
              </p:cNvSpPr>
              <p:nvPr/>
            </p:nvSpPr>
            <p:spPr>
              <a:xfrm>
                <a:off x="1240050" y="3193301"/>
                <a:ext cx="1885527"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ML Algorithm</a:t>
                </a:r>
              </a:p>
            </p:txBody>
          </p:sp>
          <p:sp>
            <p:nvSpPr>
              <p:cNvPr id="16" name="Text Placeholder 4">
                <a:extLst>
                  <a:ext uri="{FF2B5EF4-FFF2-40B4-BE49-F238E27FC236}">
                    <a16:creationId xmlns:a16="http://schemas.microsoft.com/office/drawing/2014/main" id="{B31B3A22-6846-0B48-A58A-1B430CFD5F5F}"/>
                  </a:ext>
                </a:extLst>
              </p:cNvPr>
              <p:cNvSpPr txBox="1">
                <a:spLocks/>
              </p:cNvSpPr>
              <p:nvPr/>
            </p:nvSpPr>
            <p:spPr>
              <a:xfrm>
                <a:off x="2146406" y="2834583"/>
                <a:ext cx="941337"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lgn="r">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17" name="Chevron 16">
                <a:extLst>
                  <a:ext uri="{FF2B5EF4-FFF2-40B4-BE49-F238E27FC236}">
                    <a16:creationId xmlns:a16="http://schemas.microsoft.com/office/drawing/2014/main" id="{729BA065-0162-0D41-97FF-D04ABDD5C4C7}"/>
                  </a:ext>
                </a:extLst>
              </p:cNvPr>
              <p:cNvSpPr/>
              <p:nvPr/>
            </p:nvSpPr>
            <p:spPr>
              <a:xfrm>
                <a:off x="3150889" y="292081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Chevron 17">
                <a:extLst>
                  <a:ext uri="{FF2B5EF4-FFF2-40B4-BE49-F238E27FC236}">
                    <a16:creationId xmlns:a16="http://schemas.microsoft.com/office/drawing/2014/main" id="{623F4BDC-E044-4D45-AEFA-97EE0A3EFFC3}"/>
                  </a:ext>
                </a:extLst>
              </p:cNvPr>
              <p:cNvSpPr/>
              <p:nvPr/>
            </p:nvSpPr>
            <p:spPr>
              <a:xfrm>
                <a:off x="3150888" y="3276988"/>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Chevron 19">
                <a:extLst>
                  <a:ext uri="{FF2B5EF4-FFF2-40B4-BE49-F238E27FC236}">
                    <a16:creationId xmlns:a16="http://schemas.microsoft.com/office/drawing/2014/main" id="{4820AD13-A21A-C148-81D3-58CE119A1853}"/>
                  </a:ext>
                </a:extLst>
              </p:cNvPr>
              <p:cNvSpPr/>
              <p:nvPr/>
            </p:nvSpPr>
            <p:spPr>
              <a:xfrm>
                <a:off x="6227611" y="3096847"/>
                <a:ext cx="383059" cy="244243"/>
              </a:xfrm>
              <a:prstGeom prst="chevron">
                <a:avLst/>
              </a:pr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4FDBC551-0BA9-364B-89DC-902C590F5877}"/>
                </a:ext>
              </a:extLst>
            </p:cNvPr>
            <p:cNvSpPr/>
            <p:nvPr/>
          </p:nvSpPr>
          <p:spPr>
            <a:xfrm>
              <a:off x="911108" y="4362812"/>
              <a:ext cx="10396807" cy="169439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Rounded Rectangle 8">
              <a:extLst>
                <a:ext uri="{FF2B5EF4-FFF2-40B4-BE49-F238E27FC236}">
                  <a16:creationId xmlns:a16="http://schemas.microsoft.com/office/drawing/2014/main" id="{21D55E4A-F07D-0647-81E1-1253B2073B23}"/>
                </a:ext>
              </a:extLst>
            </p:cNvPr>
            <p:cNvSpPr/>
            <p:nvPr/>
          </p:nvSpPr>
          <p:spPr>
            <a:xfrm>
              <a:off x="6571808" y="4445823"/>
              <a:ext cx="2553448" cy="634251"/>
            </a:xfrm>
            <a:prstGeom prst="roundRect">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Rounded Rectangle 9">
              <a:extLst>
                <a:ext uri="{FF2B5EF4-FFF2-40B4-BE49-F238E27FC236}">
                  <a16:creationId xmlns:a16="http://schemas.microsoft.com/office/drawing/2014/main" id="{C9B379C9-66AB-F447-ADD9-D9659ACF8FF7}"/>
                </a:ext>
              </a:extLst>
            </p:cNvPr>
            <p:cNvSpPr/>
            <p:nvPr/>
          </p:nvSpPr>
          <p:spPr>
            <a:xfrm>
              <a:off x="3459512" y="4445823"/>
              <a:ext cx="2484185" cy="634251"/>
            </a:xfrm>
            <a:prstGeom prst="roundRect">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Model</a:t>
              </a:r>
            </a:p>
          </p:txBody>
        </p:sp>
        <p:sp>
          <p:nvSpPr>
            <p:cNvPr id="11" name="Chevron 10">
              <a:extLst>
                <a:ext uri="{FF2B5EF4-FFF2-40B4-BE49-F238E27FC236}">
                  <a16:creationId xmlns:a16="http://schemas.microsoft.com/office/drawing/2014/main" id="{AAABD461-3C36-FF42-9820-C8E180109E1A}"/>
                </a:ext>
              </a:extLst>
            </p:cNvPr>
            <p:cNvSpPr/>
            <p:nvPr/>
          </p:nvSpPr>
          <p:spPr>
            <a:xfrm>
              <a:off x="9251544" y="4640827"/>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hevron 11">
              <a:extLst>
                <a:ext uri="{FF2B5EF4-FFF2-40B4-BE49-F238E27FC236}">
                  <a16:creationId xmlns:a16="http://schemas.microsoft.com/office/drawing/2014/main" id="{69FDFA72-9C20-7544-A303-FEBD1212705D}"/>
                </a:ext>
              </a:extLst>
            </p:cNvPr>
            <p:cNvSpPr/>
            <p:nvPr/>
          </p:nvSpPr>
          <p:spPr>
            <a:xfrm rot="16200000">
              <a:off x="7702606" y="5246313"/>
              <a:ext cx="383059" cy="244243"/>
            </a:xfrm>
            <a:prstGeom prst="chevron">
              <a:avLst/>
            </a:prstGeom>
            <a:solidFill>
              <a:srgbClr val="6D7F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Rounded Rectangle 12">
              <a:extLst>
                <a:ext uri="{FF2B5EF4-FFF2-40B4-BE49-F238E27FC236}">
                  <a16:creationId xmlns:a16="http://schemas.microsoft.com/office/drawing/2014/main" id="{978BB7B7-9DEE-ED4D-B59E-C553549DA69E}"/>
                </a:ext>
              </a:extLst>
            </p:cNvPr>
            <p:cNvSpPr/>
            <p:nvPr/>
          </p:nvSpPr>
          <p:spPr>
            <a:xfrm>
              <a:off x="6815071" y="5554314"/>
              <a:ext cx="2158131"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New Data</a:t>
              </a:r>
            </a:p>
          </p:txBody>
        </p:sp>
        <p:sp>
          <p:nvSpPr>
            <p:cNvPr id="14" name="Rounded Rectangle 13">
              <a:extLst>
                <a:ext uri="{FF2B5EF4-FFF2-40B4-BE49-F238E27FC236}">
                  <a16:creationId xmlns:a16="http://schemas.microsoft.com/office/drawing/2014/main" id="{AB86999A-B288-4B4A-B09D-06CFE242717E}"/>
                </a:ext>
              </a:extLst>
            </p:cNvPr>
            <p:cNvSpPr/>
            <p:nvPr/>
          </p:nvSpPr>
          <p:spPr>
            <a:xfrm>
              <a:off x="9563863" y="4556397"/>
              <a:ext cx="1259543" cy="413103"/>
            </a:xfrm>
            <a:prstGeom prst="round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grpSp>
      <p:sp>
        <p:nvSpPr>
          <p:cNvPr id="21" name="Rectangle 20">
            <a:extLst>
              <a:ext uri="{FF2B5EF4-FFF2-40B4-BE49-F238E27FC236}">
                <a16:creationId xmlns:a16="http://schemas.microsoft.com/office/drawing/2014/main" id="{5F4B15EA-5B67-434E-AF89-4AD3CB7989A4}"/>
              </a:ext>
            </a:extLst>
          </p:cNvPr>
          <p:cNvSpPr/>
          <p:nvPr/>
        </p:nvSpPr>
        <p:spPr>
          <a:xfrm>
            <a:off x="6334054" y="1561770"/>
            <a:ext cx="873957" cy="369332"/>
          </a:xfrm>
          <a:prstGeom prst="rect">
            <a:avLst/>
          </a:prstGeom>
        </p:spPr>
        <p:txBody>
          <a:bodyPr wrap="none">
            <a:spAutoFit/>
          </a:bodyPr>
          <a:lstStyle/>
          <a:p>
            <a:pPr algn="ctr"/>
            <a:r>
              <a:rPr lang="en-US" b="1" dirty="0">
                <a:latin typeface="Courier New" panose="02070309020205020404" pitchFamily="49" charset="0"/>
                <a:cs typeface="Courier New" panose="02070309020205020404" pitchFamily="49" charset="0"/>
              </a:rPr>
              <a:t>fit()</a:t>
            </a:r>
          </a:p>
        </p:txBody>
      </p:sp>
      <p:sp>
        <p:nvSpPr>
          <p:cNvPr id="22" name="Rectangle 21">
            <a:extLst>
              <a:ext uri="{FF2B5EF4-FFF2-40B4-BE49-F238E27FC236}">
                <a16:creationId xmlns:a16="http://schemas.microsoft.com/office/drawing/2014/main" id="{270AFCEA-49A0-FD41-89C7-EE8D914671CE}"/>
              </a:ext>
            </a:extLst>
          </p:cNvPr>
          <p:cNvSpPr/>
          <p:nvPr/>
        </p:nvSpPr>
        <p:spPr>
          <a:xfrm>
            <a:off x="9642299" y="1626189"/>
            <a:ext cx="1425390" cy="369332"/>
          </a:xfrm>
          <a:prstGeom prst="rect">
            <a:avLst/>
          </a:prstGeom>
        </p:spPr>
        <p:txBody>
          <a:bodyPr wrap="none">
            <a:spAutoFit/>
          </a:bodyPr>
          <a:lstStyle/>
          <a:p>
            <a:r>
              <a:rPr lang="en-US" b="1" dirty="0">
                <a:latin typeface="Courier New" panose="02070309020205020404" pitchFamily="49" charset="0"/>
                <a:cs typeface="Courier New" panose="02070309020205020404" pitchFamily="49" charset="0"/>
              </a:rPr>
              <a:t>predict()</a:t>
            </a:r>
          </a:p>
        </p:txBody>
      </p:sp>
    </p:spTree>
    <p:extLst>
      <p:ext uri="{BB962C8B-B14F-4D97-AF65-F5344CB8AC3E}">
        <p14:creationId xmlns:p14="http://schemas.microsoft.com/office/powerpoint/2010/main" val="2436448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Ensemble Learning</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r>
              <a:rPr lang="en-US" dirty="0">
                <a:solidFill>
                  <a:schemeClr val="bg1"/>
                </a:solidFill>
              </a:rPr>
              <a:t>Day One ML – Module 2</a:t>
            </a:r>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66</a:t>
            </a:fld>
            <a:endParaRPr lang="en-US" dirty="0"/>
          </a:p>
        </p:txBody>
      </p:sp>
    </p:spTree>
    <p:extLst>
      <p:ext uri="{BB962C8B-B14F-4D97-AF65-F5344CB8AC3E}">
        <p14:creationId xmlns:p14="http://schemas.microsoft.com/office/powerpoint/2010/main" val="366906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altLang="en-US" dirty="0">
                <a:latin typeface="+mj-lt"/>
              </a:rPr>
              <a:t>Ensemble Learning</a:t>
            </a:r>
            <a:endParaRPr lang="en-US" dirty="0">
              <a:latin typeface="+mj-lt"/>
              <a:ea typeface="Amazon Ember" panose="02000000000000000000" pitchFamily="2"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a:buFont typeface="Arial" panose="020B0604020202020204" pitchFamily="34" charset="0"/>
              <a:buChar char="•"/>
            </a:pPr>
            <a:r>
              <a:rPr lang="en-US" b="1" dirty="0">
                <a:solidFill>
                  <a:schemeClr val="tx2"/>
                </a:solidFill>
              </a:rPr>
              <a:t>Ensemble</a:t>
            </a:r>
            <a:r>
              <a:rPr lang="en-US" dirty="0"/>
              <a:t> methods create a model by combining the predictions of </a:t>
            </a:r>
            <a:r>
              <a:rPr lang="en-US" b="1" dirty="0">
                <a:solidFill>
                  <a:schemeClr val="tx2"/>
                </a:solidFill>
              </a:rPr>
              <a:t>multiple models </a:t>
            </a:r>
            <a:r>
              <a:rPr lang="en-US" dirty="0"/>
              <a:t>(</a:t>
            </a:r>
            <a:r>
              <a:rPr lang="en-US" b="1" dirty="0"/>
              <a:t>base estimators</a:t>
            </a:r>
            <a:r>
              <a:rPr lang="en-US" dirty="0"/>
              <a:t>, e.g. Decision Tree).</a:t>
            </a:r>
          </a:p>
          <a:p>
            <a:pPr marL="0" indent="0">
              <a:buNone/>
            </a:pPr>
            <a:endParaRPr lang="en-US" b="1" dirty="0"/>
          </a:p>
          <a:p>
            <a:pPr>
              <a:buFont typeface="Arial" panose="020B0604020202020204" pitchFamily="34" charset="0"/>
              <a:buChar char="•"/>
            </a:pPr>
            <a:r>
              <a:rPr lang="en-US" dirty="0"/>
              <a:t>Each model is built with a given dataset and a given learning algorithm.</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930665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9ACE3-C7C7-7D4D-9A30-008A130C173E}"/>
              </a:ext>
            </a:extLst>
          </p:cNvPr>
          <p:cNvSpPr>
            <a:spLocks noGrp="1"/>
          </p:cNvSpPr>
          <p:nvPr>
            <p:ph type="title"/>
          </p:nvPr>
        </p:nvSpPr>
        <p:spPr/>
        <p:txBody>
          <a:bodyPr/>
          <a:lstStyle/>
          <a:p>
            <a:r>
              <a:rPr lang="en-US" dirty="0"/>
              <a:t>Ensembling: The Data</a:t>
            </a:r>
          </a:p>
        </p:txBody>
      </p:sp>
      <p:pic>
        <p:nvPicPr>
          <p:cNvPr id="5" name="Content Placeholder 4">
            <a:extLst>
              <a:ext uri="{FF2B5EF4-FFF2-40B4-BE49-F238E27FC236}">
                <a16:creationId xmlns:a16="http://schemas.microsoft.com/office/drawing/2014/main" id="{19A1C4EB-2E73-8046-8F40-498483BA2672}"/>
              </a:ext>
            </a:extLst>
          </p:cNvPr>
          <p:cNvPicPr>
            <a:picLocks noGrp="1" noChangeAspect="1"/>
          </p:cNvPicPr>
          <p:nvPr>
            <p:ph idx="1"/>
          </p:nvPr>
        </p:nvPicPr>
        <p:blipFill rotWithShape="1">
          <a:blip r:embed="rId2"/>
          <a:srcRect t="1116"/>
          <a:stretch/>
        </p:blipFill>
        <p:spPr>
          <a:xfrm>
            <a:off x="3481741" y="1991708"/>
            <a:ext cx="4536372" cy="4342015"/>
          </a:xfrm>
        </p:spPr>
      </p:pic>
      <p:sp>
        <p:nvSpPr>
          <p:cNvPr id="3" name="TextBox 2">
            <a:extLst>
              <a:ext uri="{FF2B5EF4-FFF2-40B4-BE49-F238E27FC236}">
                <a16:creationId xmlns:a16="http://schemas.microsoft.com/office/drawing/2014/main" id="{3DB83554-D7B0-9D41-B419-18272D6FD9E9}"/>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6" name="TextBox 5">
            <a:extLst>
              <a:ext uri="{FF2B5EF4-FFF2-40B4-BE49-F238E27FC236}">
                <a16:creationId xmlns:a16="http://schemas.microsoft.com/office/drawing/2014/main" id="{A8D2D6A2-2891-1E43-81F5-D1DE26252971}"/>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pic>
        <p:nvPicPr>
          <p:cNvPr id="7" name="Picture 6">
            <a:extLst>
              <a:ext uri="{FF2B5EF4-FFF2-40B4-BE49-F238E27FC236}">
                <a16:creationId xmlns:a16="http://schemas.microsoft.com/office/drawing/2014/main" id="{6FBF760B-18CC-F646-8B11-477CB9582D13}"/>
              </a:ext>
            </a:extLst>
          </p:cNvPr>
          <p:cNvPicPr>
            <a:picLocks noChangeAspect="1"/>
          </p:cNvPicPr>
          <p:nvPr/>
        </p:nvPicPr>
        <p:blipFill>
          <a:blip r:embed="rId3"/>
          <a:stretch>
            <a:fillRect/>
          </a:stretch>
        </p:blipFill>
        <p:spPr>
          <a:xfrm rot="5400000">
            <a:off x="6528044" y="3851111"/>
            <a:ext cx="4218188" cy="499383"/>
          </a:xfrm>
          <a:prstGeom prst="rect">
            <a:avLst/>
          </a:prstGeom>
        </p:spPr>
      </p:pic>
      <p:sp>
        <p:nvSpPr>
          <p:cNvPr id="8" name="TextBox 7">
            <a:extLst>
              <a:ext uri="{FF2B5EF4-FFF2-40B4-BE49-F238E27FC236}">
                <a16:creationId xmlns:a16="http://schemas.microsoft.com/office/drawing/2014/main" id="{3F16D298-9B15-9B44-B577-650EE2F578FC}"/>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spTree>
    <p:extLst>
      <p:ext uri="{BB962C8B-B14F-4D97-AF65-F5344CB8AC3E}">
        <p14:creationId xmlns:p14="http://schemas.microsoft.com/office/powerpoint/2010/main" val="10042586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A Decision Tree</a:t>
            </a:r>
          </a:p>
        </p:txBody>
      </p:sp>
      <p:pic>
        <p:nvPicPr>
          <p:cNvPr id="5" name="Content Placeholder 4">
            <a:extLst>
              <a:ext uri="{FF2B5EF4-FFF2-40B4-BE49-F238E27FC236}">
                <a16:creationId xmlns:a16="http://schemas.microsoft.com/office/drawing/2014/main" id="{00DD05FF-303C-DE49-8430-0DDC1EA5DCFE}"/>
              </a:ext>
            </a:extLst>
          </p:cNvPr>
          <p:cNvPicPr>
            <a:picLocks noGrp="1" noChangeAspect="1"/>
          </p:cNvPicPr>
          <p:nvPr>
            <p:ph idx="1"/>
          </p:nvPr>
        </p:nvPicPr>
        <p:blipFill>
          <a:blip r:embed="rId2"/>
          <a:stretch>
            <a:fillRect/>
          </a:stretch>
        </p:blipFill>
        <p:spPr>
          <a:xfrm>
            <a:off x="3497616" y="1942697"/>
            <a:ext cx="4526829" cy="4391025"/>
          </a:xfrm>
        </p:spPr>
      </p:pic>
      <p:sp>
        <p:nvSpPr>
          <p:cNvPr id="6" name="TextBox 5">
            <a:extLst>
              <a:ext uri="{FF2B5EF4-FFF2-40B4-BE49-F238E27FC236}">
                <a16:creationId xmlns:a16="http://schemas.microsoft.com/office/drawing/2014/main" id="{9A61AB8E-B6AA-0243-9D97-D1550D28F355}"/>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138BD4FD-6FEC-0344-A01F-1EC668DB8F58}"/>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9" name="TextBox 8">
            <a:extLst>
              <a:ext uri="{FF2B5EF4-FFF2-40B4-BE49-F238E27FC236}">
                <a16:creationId xmlns:a16="http://schemas.microsoft.com/office/drawing/2014/main" id="{4E003162-DE02-E348-AEF0-C545B0481E65}"/>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10" name="Picture 9">
            <a:extLst>
              <a:ext uri="{FF2B5EF4-FFF2-40B4-BE49-F238E27FC236}">
                <a16:creationId xmlns:a16="http://schemas.microsoft.com/office/drawing/2014/main" id="{58B5849E-DF30-7949-A87D-4E92C7967013}"/>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338454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a:extLst>
              <a:ext uri="{FF2B5EF4-FFF2-40B4-BE49-F238E27FC236}">
                <a16:creationId xmlns:a16="http://schemas.microsoft.com/office/drawing/2014/main" id="{FC65F445-81F4-FA47-A86E-62B7E5A9D315}"/>
              </a:ext>
            </a:extLst>
          </p:cNvPr>
          <p:cNvSpPr/>
          <p:nvPr/>
        </p:nvSpPr>
        <p:spPr>
          <a:xfrm>
            <a:off x="1731010" y="2160041"/>
            <a:ext cx="8729980" cy="1037235"/>
          </a:xfrm>
          <a:prstGeom prst="roundRect">
            <a:avLst/>
          </a:prstGeom>
          <a:solidFill>
            <a:schemeClr val="bg1"/>
          </a:solid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grpSp>
        <p:nvGrpSpPr>
          <p:cNvPr id="4" name="Group 3">
            <a:extLst>
              <a:ext uri="{FF2B5EF4-FFF2-40B4-BE49-F238E27FC236}">
                <a16:creationId xmlns:a16="http://schemas.microsoft.com/office/drawing/2014/main" id="{52868EE3-F996-674C-B1F4-32B246264EAA}"/>
              </a:ext>
            </a:extLst>
          </p:cNvPr>
          <p:cNvGrpSpPr/>
          <p:nvPr/>
        </p:nvGrpSpPr>
        <p:grpSpPr>
          <a:xfrm>
            <a:off x="1731010" y="2270625"/>
            <a:ext cx="8729980" cy="3187413"/>
            <a:chOff x="1044257" y="1845647"/>
            <a:chExt cx="8729980" cy="3187413"/>
          </a:xfrm>
          <a:solidFill>
            <a:schemeClr val="bg1"/>
          </a:solidFill>
        </p:grpSpPr>
        <p:pic>
          <p:nvPicPr>
            <p:cNvPr id="5" name="Picture" descr="Amazon SageMaker">
              <a:hlinkClick r:id="rId3"/>
              <a:extLst>
                <a:ext uri="{FF2B5EF4-FFF2-40B4-BE49-F238E27FC236}">
                  <a16:creationId xmlns:a16="http://schemas.microsoft.com/office/drawing/2014/main" id="{32F6E9B1-A11B-3748-BA7C-69EC27B89284}"/>
                </a:ext>
              </a:extLst>
            </p:cNvPr>
            <p:cNvPicPr/>
            <p:nvPr/>
          </p:nvPicPr>
          <p:blipFill>
            <a:blip r:embed="rId4"/>
            <a:srcRect t="14249" b="17540"/>
            <a:stretch>
              <a:fillRect/>
            </a:stretch>
          </p:blipFill>
          <p:spPr>
            <a:xfrm>
              <a:off x="1170135" y="1845647"/>
              <a:ext cx="2834640" cy="820420"/>
            </a:xfrm>
            <a:prstGeom prst="rect">
              <a:avLst/>
            </a:prstGeom>
            <a:grpFill/>
          </p:spPr>
        </p:pic>
        <p:grpSp>
          <p:nvGrpSpPr>
            <p:cNvPr id="9" name="Group 8">
              <a:extLst>
                <a:ext uri="{FF2B5EF4-FFF2-40B4-BE49-F238E27FC236}">
                  <a16:creationId xmlns:a16="http://schemas.microsoft.com/office/drawing/2014/main" id="{B235EC2A-7CE6-834B-AAC4-6165DA1E6921}"/>
                </a:ext>
              </a:extLst>
            </p:cNvPr>
            <p:cNvGrpSpPr/>
            <p:nvPr/>
          </p:nvGrpSpPr>
          <p:grpSpPr>
            <a:xfrm>
              <a:off x="1044257" y="3995825"/>
              <a:ext cx="8729980" cy="1037235"/>
              <a:chOff x="1018857" y="3868825"/>
              <a:chExt cx="8729980" cy="1037235"/>
            </a:xfrm>
            <a:grpFill/>
          </p:grpSpPr>
          <p:sp>
            <p:nvSpPr>
              <p:cNvPr id="12" name="Shape">
                <a:extLst>
                  <a:ext uri="{FF2B5EF4-FFF2-40B4-BE49-F238E27FC236}">
                    <a16:creationId xmlns:a16="http://schemas.microsoft.com/office/drawing/2014/main" id="{0470B774-F22C-3F4C-A1D7-B2A9A8256421}"/>
                  </a:ext>
                </a:extLst>
              </p:cNvPr>
              <p:cNvSpPr/>
              <p:nvPr/>
            </p:nvSpPr>
            <p:spPr>
              <a:xfrm>
                <a:off x="1018857" y="3868825"/>
                <a:ext cx="8729980" cy="1037235"/>
              </a:xfrm>
              <a:prstGeom prst="roundRect">
                <a:avLst/>
              </a:prstGeom>
              <a:grp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 name="Group Shape">
                <a:extLst>
                  <a:ext uri="{FF2B5EF4-FFF2-40B4-BE49-F238E27FC236}">
                    <a16:creationId xmlns:a16="http://schemas.microsoft.com/office/drawing/2014/main" id="{22743A09-FAC3-DA4E-977B-83DA54F49773}"/>
                  </a:ext>
                </a:extLst>
              </p:cNvPr>
              <p:cNvGrpSpPr/>
              <p:nvPr/>
            </p:nvGrpSpPr>
            <p:grpSpPr>
              <a:xfrm>
                <a:off x="1344456" y="4001249"/>
                <a:ext cx="7816917" cy="778922"/>
                <a:chOff x="557114" y="3333920"/>
                <a:chExt cx="7816917" cy="778922"/>
              </a:xfrm>
              <a:grpFill/>
            </p:grpSpPr>
            <p:pic>
              <p:nvPicPr>
                <p:cNvPr id="13" name="Picture" descr="A picture of two classmates">
                  <a:extLst>
                    <a:ext uri="{FF2B5EF4-FFF2-40B4-BE49-F238E27FC236}">
                      <a16:creationId xmlns:a16="http://schemas.microsoft.com/office/drawing/2014/main" id="{07EF0353-CE4E-0A4E-AA28-B3A67D7D79CE}"/>
                    </a:ext>
                  </a:extLst>
                </p:cNvPr>
                <p:cNvPicPr>
                  <a:picLocks noChangeAspect="1"/>
                </p:cNvPicPr>
                <p:nvPr/>
              </p:nvPicPr>
              <p:blipFill>
                <a:blip r:embed="rId5"/>
                <a:stretch>
                  <a:fillRect/>
                </a:stretch>
              </p:blipFill>
              <p:spPr>
                <a:xfrm>
                  <a:off x="557114" y="3333920"/>
                  <a:ext cx="822960" cy="735368"/>
                </a:xfrm>
                <a:prstGeom prst="rect">
                  <a:avLst/>
                </a:prstGeom>
                <a:grpFill/>
              </p:spPr>
            </p:pic>
            <p:sp>
              <p:nvSpPr>
                <p:cNvPr id="14" name="Shape">
                  <a:extLst>
                    <a:ext uri="{FF2B5EF4-FFF2-40B4-BE49-F238E27FC236}">
                      <a16:creationId xmlns:a16="http://schemas.microsoft.com/office/drawing/2014/main" id="{07BBF69D-15D4-D447-89CC-1F222BD4BF23}"/>
                    </a:ext>
                  </a:extLst>
                </p:cNvPr>
                <p:cNvSpPr/>
                <p:nvPr/>
              </p:nvSpPr>
              <p:spPr>
                <a:xfrm>
                  <a:off x="4102466" y="3347469"/>
                  <a:ext cx="1604927" cy="400110"/>
                </a:xfrm>
                <a:prstGeom prst="rect">
                  <a:avLst/>
                </a:prstGeom>
                <a:grp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Collaborate </a:t>
                  </a:r>
                </a:p>
              </p:txBody>
            </p:sp>
            <p:sp>
              <p:nvSpPr>
                <p:cNvPr id="15" name="Shape">
                  <a:extLst>
                    <a:ext uri="{FF2B5EF4-FFF2-40B4-BE49-F238E27FC236}">
                      <a16:creationId xmlns:a16="http://schemas.microsoft.com/office/drawing/2014/main" id="{C25DF737-E935-A543-B7A4-2C2A68DA0B80}"/>
                    </a:ext>
                  </a:extLst>
                </p:cNvPr>
                <p:cNvSpPr/>
                <p:nvPr/>
              </p:nvSpPr>
              <p:spPr>
                <a:xfrm>
                  <a:off x="5683021" y="3346066"/>
                  <a:ext cx="1513556" cy="400110"/>
                </a:xfrm>
                <a:prstGeom prst="rect">
                  <a:avLst/>
                </a:prstGeom>
                <a:grp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Share ideas</a:t>
                  </a:r>
                </a:p>
              </p:txBody>
            </p:sp>
            <p:sp>
              <p:nvSpPr>
                <p:cNvPr id="16" name="Shape">
                  <a:extLst>
                    <a:ext uri="{FF2B5EF4-FFF2-40B4-BE49-F238E27FC236}">
                      <a16:creationId xmlns:a16="http://schemas.microsoft.com/office/drawing/2014/main" id="{6FDC476F-AF69-7343-AAD9-1C1417D1A20A}"/>
                    </a:ext>
                  </a:extLst>
                </p:cNvPr>
                <p:cNvSpPr/>
                <p:nvPr/>
              </p:nvSpPr>
              <p:spPr>
                <a:xfrm>
                  <a:off x="6728605" y="3712732"/>
                  <a:ext cx="837089" cy="400110"/>
                </a:xfrm>
                <a:prstGeom prst="rect">
                  <a:avLst/>
                </a:prstGeom>
                <a:grp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a:t>
                  </a:r>
                </a:p>
              </p:txBody>
            </p:sp>
            <p:sp>
              <p:nvSpPr>
                <p:cNvPr id="17" name="Shape">
                  <a:extLst>
                    <a:ext uri="{FF2B5EF4-FFF2-40B4-BE49-F238E27FC236}">
                      <a16:creationId xmlns:a16="http://schemas.microsoft.com/office/drawing/2014/main" id="{3FF3BE10-BF37-364F-AA6A-B81DA05F5DFB}"/>
                    </a:ext>
                  </a:extLst>
                </p:cNvPr>
                <p:cNvSpPr/>
                <p:nvPr/>
              </p:nvSpPr>
              <p:spPr>
                <a:xfrm>
                  <a:off x="7230769" y="3350815"/>
                  <a:ext cx="1143262" cy="400110"/>
                </a:xfrm>
                <a:prstGeom prst="rect">
                  <a:avLst/>
                </a:prstGeom>
                <a:grp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Connect</a:t>
                  </a:r>
                </a:p>
              </p:txBody>
            </p:sp>
            <p:sp>
              <p:nvSpPr>
                <p:cNvPr id="18" name="Shape">
                  <a:extLst>
                    <a:ext uri="{FF2B5EF4-FFF2-40B4-BE49-F238E27FC236}">
                      <a16:creationId xmlns:a16="http://schemas.microsoft.com/office/drawing/2014/main" id="{ECFC04F5-3DF8-D142-B38D-BBDFB3C64EA2}"/>
                    </a:ext>
                  </a:extLst>
                </p:cNvPr>
                <p:cNvSpPr/>
                <p:nvPr/>
              </p:nvSpPr>
              <p:spPr>
                <a:xfrm>
                  <a:off x="5058955" y="3712732"/>
                  <a:ext cx="1178528" cy="400110"/>
                </a:xfrm>
                <a:prstGeom prst="rect">
                  <a:avLst/>
                </a:prstGeom>
                <a:grp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Network</a:t>
                  </a:r>
                </a:p>
              </p:txBody>
            </p:sp>
          </p:grpSp>
          <p:sp>
            <p:nvSpPr>
              <p:cNvPr id="11" name="Shape">
                <a:extLst>
                  <a:ext uri="{FF2B5EF4-FFF2-40B4-BE49-F238E27FC236}">
                    <a16:creationId xmlns:a16="http://schemas.microsoft.com/office/drawing/2014/main" id="{06BC6480-DB2E-F64F-8E21-3DB2694A2FD0}"/>
                  </a:ext>
                </a:extLst>
              </p:cNvPr>
              <p:cNvSpPr/>
              <p:nvPr/>
            </p:nvSpPr>
            <p:spPr>
              <a:xfrm>
                <a:off x="2229288" y="4015587"/>
                <a:ext cx="2101099" cy="696099"/>
              </a:xfrm>
              <a:prstGeom prst="rect">
                <a:avLst/>
              </a:prstGeom>
              <a:grpFill/>
              <a:ln w="9525" cap="flat" cmpd="sng">
                <a:noFill/>
                <a:prstDash val="solid"/>
                <a:round/>
              </a:ln>
            </p:spPr>
            <p:txBody>
              <a:bodyPr vert="horz" wrap="none" lIns="91440" tIns="45720" rIns="91440" bIns="45720" numCol="1" spcCol="0" anchor="t">
                <a:noAutofit/>
              </a:bodyPr>
              <a:lstStyle/>
              <a:p>
                <a:pPr>
                  <a:buNone/>
                </a:pPr>
                <a:r>
                  <a:rPr lang="en-US" altLang="en-US" sz="2000" b="1" dirty="0">
                    <a:latin typeface="Amazon Ember" panose="020B0603020204020204" pitchFamily="34" charset="0"/>
                    <a:ea typeface="Amazon Ember" panose="020B0603020204020204" pitchFamily="34" charset="0"/>
                    <a:cs typeface="Amazon Ember" panose="020B0603020204020204" pitchFamily="34" charset="0"/>
                  </a:rPr>
                  <a:t>Your </a:t>
                </a:r>
              </a:p>
              <a:p>
                <a:pPr>
                  <a:buNone/>
                </a:pPr>
                <a:r>
                  <a:rPr lang="en-US" altLang="en-US" sz="2000" b="1" dirty="0">
                    <a:latin typeface="Amazon Ember" panose="020B0603020204020204" pitchFamily="34" charset="0"/>
                    <a:ea typeface="Amazon Ember" panose="020B0603020204020204" pitchFamily="34" charset="0"/>
                    <a:cs typeface="Amazon Ember" panose="020B0603020204020204" pitchFamily="34" charset="0"/>
                  </a:rPr>
                  <a:t>classmates</a:t>
                </a:r>
              </a:p>
            </p:txBody>
          </p:sp>
        </p:grpSp>
      </p:grpSp>
      <p:sp>
        <p:nvSpPr>
          <p:cNvPr id="22" name="Shape">
            <a:extLst>
              <a:ext uri="{FF2B5EF4-FFF2-40B4-BE49-F238E27FC236}">
                <a16:creationId xmlns:a16="http://schemas.microsoft.com/office/drawing/2014/main" id="{310CD051-643B-0545-A786-78B72818733B}"/>
              </a:ext>
            </a:extLst>
          </p:cNvPr>
          <p:cNvSpPr/>
          <p:nvPr/>
        </p:nvSpPr>
        <p:spPr>
          <a:xfrm>
            <a:off x="1731010" y="3291544"/>
            <a:ext cx="8729980" cy="1037235"/>
          </a:xfrm>
          <a:prstGeom prst="roundRect">
            <a:avLst/>
          </a:prstGeom>
          <a:solidFill>
            <a:schemeClr val="bg1"/>
          </a:solid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 name="Title 1">
            <a:extLst>
              <a:ext uri="{FF2B5EF4-FFF2-40B4-BE49-F238E27FC236}">
                <a16:creationId xmlns:a16="http://schemas.microsoft.com/office/drawing/2014/main" id="{B4238F74-64B3-E14B-B4BF-D04CAE8A5E44}"/>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Resources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Shape">
            <a:extLst>
              <a:ext uri="{FF2B5EF4-FFF2-40B4-BE49-F238E27FC236}">
                <a16:creationId xmlns:a16="http://schemas.microsoft.com/office/drawing/2014/main" id="{0D9F549D-63E1-C34B-BCCC-949ADA5AD799}"/>
              </a:ext>
            </a:extLst>
          </p:cNvPr>
          <p:cNvSpPr/>
          <p:nvPr/>
        </p:nvSpPr>
        <p:spPr>
          <a:xfrm>
            <a:off x="5015077" y="3444061"/>
            <a:ext cx="5041772" cy="707886"/>
          </a:xfrm>
          <a:prstGeom prst="rect">
            <a:avLst/>
          </a:prstGeom>
          <a:noFill/>
          <a:ln>
            <a:noFill/>
          </a:ln>
        </p:spPr>
        <p:txBody>
          <a:bodyPr wrap="square" anchor="t">
            <a:spAutoFit/>
          </a:bodyPr>
          <a:lstStyle/>
          <a:p>
            <a:pPr marL="269240" algn="ct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Slack Channel to discuss questions with classmates &amp; instructors.</a:t>
            </a:r>
          </a:p>
        </p:txBody>
      </p:sp>
      <p:sp>
        <p:nvSpPr>
          <p:cNvPr id="26" name="Shape">
            <a:extLst>
              <a:ext uri="{FF2B5EF4-FFF2-40B4-BE49-F238E27FC236}">
                <a16:creationId xmlns:a16="http://schemas.microsoft.com/office/drawing/2014/main" id="{56B5E5EE-EB33-7C4C-A9E0-EE0C970022A0}"/>
              </a:ext>
            </a:extLst>
          </p:cNvPr>
          <p:cNvSpPr/>
          <p:nvPr/>
        </p:nvSpPr>
        <p:spPr>
          <a:xfrm>
            <a:off x="5129804" y="2387128"/>
            <a:ext cx="4812318"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Notebooks to build, train, and deploy machine learning models quickly</a:t>
            </a:r>
          </a:p>
        </p:txBody>
      </p:sp>
      <p:pic>
        <p:nvPicPr>
          <p:cNvPr id="3074" name="Picture 2" descr="Slack - Free social media icons">
            <a:extLst>
              <a:ext uri="{FF2B5EF4-FFF2-40B4-BE49-F238E27FC236}">
                <a16:creationId xmlns:a16="http://schemas.microsoft.com/office/drawing/2014/main" id="{0D6A86E6-90F4-E74F-835D-A2ABAF0D0E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9567" y="3450160"/>
            <a:ext cx="720002" cy="720002"/>
          </a:xfrm>
          <a:prstGeom prst="rect">
            <a:avLst/>
          </a:prstGeom>
          <a:noFill/>
          <a:extLst>
            <a:ext uri="{909E8E84-426E-40DD-AFC4-6F175D3DCCD1}">
              <a14:hiddenFill xmlns:a14="http://schemas.microsoft.com/office/drawing/2010/main">
                <a:solidFill>
                  <a:srgbClr val="FFFFFF"/>
                </a:solidFill>
              </a14:hiddenFill>
            </a:ext>
          </a:extLst>
        </p:spPr>
      </p:pic>
      <p:sp>
        <p:nvSpPr>
          <p:cNvPr id="28" name="Shape">
            <a:extLst>
              <a:ext uri="{FF2B5EF4-FFF2-40B4-BE49-F238E27FC236}">
                <a16:creationId xmlns:a16="http://schemas.microsoft.com/office/drawing/2014/main" id="{8B878DEB-1EF0-6846-8208-339E3104F714}"/>
              </a:ext>
            </a:extLst>
          </p:cNvPr>
          <p:cNvSpPr/>
          <p:nvPr/>
        </p:nvSpPr>
        <p:spPr>
          <a:xfrm>
            <a:off x="2941440" y="3474063"/>
            <a:ext cx="2101099" cy="696099"/>
          </a:xfrm>
          <a:prstGeom prst="rect">
            <a:avLst/>
          </a:prstGeom>
          <a:solidFill>
            <a:schemeClr val="bg1"/>
          </a:solidFill>
          <a:ln w="9525" cap="flat" cmpd="sng">
            <a:noFill/>
            <a:prstDash val="solid"/>
            <a:round/>
          </a:ln>
        </p:spPr>
        <p:txBody>
          <a:bodyPr vert="horz" wrap="none" lIns="91440" tIns="45720" rIns="91440" bIns="45720" numCol="1" spcCol="0" anchor="t">
            <a:noAutofit/>
          </a:bodyPr>
          <a:lstStyle/>
          <a:p>
            <a:pPr>
              <a:buNone/>
            </a:pPr>
            <a:r>
              <a:rPr lang="en-US" altLang="en-US" sz="2000" b="1" dirty="0">
                <a:latin typeface="Amazon Ember" panose="020B0603020204020204" pitchFamily="34" charset="0"/>
                <a:ea typeface="Amazon Ember" panose="020B0603020204020204" pitchFamily="34" charset="0"/>
                <a:cs typeface="Amazon Ember" panose="020B0603020204020204" pitchFamily="34" charset="0"/>
              </a:rPr>
              <a:t>Slack </a:t>
            </a:r>
          </a:p>
          <a:p>
            <a:pPr>
              <a:buNone/>
            </a:pPr>
            <a:r>
              <a:rPr lang="en-US" altLang="en-US" sz="2000" b="1" dirty="0">
                <a:latin typeface="Amazon Ember" panose="020B0603020204020204" pitchFamily="34" charset="0"/>
                <a:ea typeface="Amazon Ember" panose="020B0603020204020204" pitchFamily="34" charset="0"/>
                <a:cs typeface="Amazon Ember" panose="020B0603020204020204" pitchFamily="34" charset="0"/>
              </a:rPr>
              <a:t>Channel</a:t>
            </a:r>
          </a:p>
        </p:txBody>
      </p:sp>
    </p:spTree>
    <p:extLst>
      <p:ext uri="{BB962C8B-B14F-4D97-AF65-F5344CB8AC3E}">
        <p14:creationId xmlns:p14="http://schemas.microsoft.com/office/powerpoint/2010/main" val="2049772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A Decision Tree</a:t>
            </a:r>
          </a:p>
        </p:txBody>
      </p:sp>
      <p:pic>
        <p:nvPicPr>
          <p:cNvPr id="5" name="Content Placeholder 4">
            <a:extLst>
              <a:ext uri="{FF2B5EF4-FFF2-40B4-BE49-F238E27FC236}">
                <a16:creationId xmlns:a16="http://schemas.microsoft.com/office/drawing/2014/main" id="{A1D27E1F-C702-7C41-9F59-78B4DCF20133}"/>
              </a:ext>
            </a:extLst>
          </p:cNvPr>
          <p:cNvPicPr>
            <a:picLocks noGrp="1" noChangeAspect="1"/>
          </p:cNvPicPr>
          <p:nvPr>
            <p:ph idx="1"/>
          </p:nvPr>
        </p:nvPicPr>
        <p:blipFill>
          <a:blip r:embed="rId2"/>
          <a:stretch>
            <a:fillRect/>
          </a:stretch>
        </p:blipFill>
        <p:spPr>
          <a:xfrm>
            <a:off x="3622287" y="1991708"/>
            <a:ext cx="4446607" cy="4391025"/>
          </a:xfrm>
        </p:spPr>
      </p:pic>
      <p:sp>
        <p:nvSpPr>
          <p:cNvPr id="6" name="TextBox 5">
            <a:extLst>
              <a:ext uri="{FF2B5EF4-FFF2-40B4-BE49-F238E27FC236}">
                <a16:creationId xmlns:a16="http://schemas.microsoft.com/office/drawing/2014/main" id="{007CA7E3-CF9D-C64B-AD9C-FBB653E7B7A2}"/>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792D7DE0-C150-3547-8684-40D4E26C5B24}"/>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8" name="TextBox 7">
            <a:extLst>
              <a:ext uri="{FF2B5EF4-FFF2-40B4-BE49-F238E27FC236}">
                <a16:creationId xmlns:a16="http://schemas.microsoft.com/office/drawing/2014/main" id="{303E802B-5997-5645-AEBE-DA296E29D74D}"/>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9" name="Picture 8">
            <a:extLst>
              <a:ext uri="{FF2B5EF4-FFF2-40B4-BE49-F238E27FC236}">
                <a16:creationId xmlns:a16="http://schemas.microsoft.com/office/drawing/2014/main" id="{BFAD3825-C800-0645-9D26-B13FF46EAE81}"/>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955654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Many Decision Trees</a:t>
            </a:r>
          </a:p>
        </p:txBody>
      </p:sp>
      <p:pic>
        <p:nvPicPr>
          <p:cNvPr id="7" name="Content Placeholder 6">
            <a:extLst>
              <a:ext uri="{FF2B5EF4-FFF2-40B4-BE49-F238E27FC236}">
                <a16:creationId xmlns:a16="http://schemas.microsoft.com/office/drawing/2014/main" id="{93014A52-22F8-FF4D-B35D-3124210716A3}"/>
              </a:ext>
            </a:extLst>
          </p:cNvPr>
          <p:cNvPicPr>
            <a:picLocks noGrp="1" noChangeAspect="1"/>
          </p:cNvPicPr>
          <p:nvPr>
            <p:ph idx="1"/>
          </p:nvPr>
        </p:nvPicPr>
        <p:blipFill>
          <a:blip r:embed="rId2"/>
          <a:stretch>
            <a:fillRect/>
          </a:stretch>
        </p:blipFill>
        <p:spPr>
          <a:xfrm>
            <a:off x="3622288" y="1991709"/>
            <a:ext cx="4383903" cy="4285266"/>
          </a:xfrm>
        </p:spPr>
      </p:pic>
      <p:sp>
        <p:nvSpPr>
          <p:cNvPr id="3" name="TextBox 2">
            <a:extLst>
              <a:ext uri="{FF2B5EF4-FFF2-40B4-BE49-F238E27FC236}">
                <a16:creationId xmlns:a16="http://schemas.microsoft.com/office/drawing/2014/main" id="{2B3D43C1-4FD2-544D-AA87-64D03C876A42}"/>
              </a:ext>
            </a:extLst>
          </p:cNvPr>
          <p:cNvSpPr txBox="1"/>
          <p:nvPr/>
        </p:nvSpPr>
        <p:spPr>
          <a:xfrm>
            <a:off x="371475" y="1762796"/>
            <a:ext cx="1781175" cy="1200329"/>
          </a:xfrm>
          <a:prstGeom prst="rect">
            <a:avLst/>
          </a:prstGeom>
          <a:noFill/>
        </p:spPr>
        <p:txBody>
          <a:bodyPr wrap="square" rtlCol="0">
            <a:spAutoFit/>
          </a:bodyPr>
          <a:lstStyle/>
          <a:p>
            <a:r>
              <a:rPr lang="en-US" dirty="0"/>
              <a:t>Each tree gives slightly different predictions.</a:t>
            </a:r>
          </a:p>
        </p:txBody>
      </p:sp>
      <p:sp>
        <p:nvSpPr>
          <p:cNvPr id="6" name="TextBox 5">
            <a:extLst>
              <a:ext uri="{FF2B5EF4-FFF2-40B4-BE49-F238E27FC236}">
                <a16:creationId xmlns:a16="http://schemas.microsoft.com/office/drawing/2014/main" id="{79770648-F7D4-0846-84E9-FD2A788340FC}"/>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8" name="Picture 7">
            <a:extLst>
              <a:ext uri="{FF2B5EF4-FFF2-40B4-BE49-F238E27FC236}">
                <a16:creationId xmlns:a16="http://schemas.microsoft.com/office/drawing/2014/main" id="{DBF9AD8E-D01B-1941-B487-289B4DB05EDE}"/>
              </a:ext>
            </a:extLst>
          </p:cNvPr>
          <p:cNvPicPr>
            <a:picLocks noChangeAspect="1"/>
          </p:cNvPicPr>
          <p:nvPr/>
        </p:nvPicPr>
        <p:blipFill>
          <a:blip r:embed="rId3"/>
          <a:stretch>
            <a:fillRect/>
          </a:stretch>
        </p:blipFill>
        <p:spPr>
          <a:xfrm rot="5400000">
            <a:off x="6528044" y="3851111"/>
            <a:ext cx="4218188" cy="499383"/>
          </a:xfrm>
          <a:prstGeom prst="rect">
            <a:avLst/>
          </a:prstGeom>
        </p:spPr>
      </p:pic>
    </p:spTree>
    <p:extLst>
      <p:ext uri="{BB962C8B-B14F-4D97-AF65-F5344CB8AC3E}">
        <p14:creationId xmlns:p14="http://schemas.microsoft.com/office/powerpoint/2010/main" val="1862442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F635-D144-454B-BA00-7ED945A219A3}"/>
              </a:ext>
            </a:extLst>
          </p:cNvPr>
          <p:cNvSpPr>
            <a:spLocks noGrp="1"/>
          </p:cNvSpPr>
          <p:nvPr>
            <p:ph type="title"/>
          </p:nvPr>
        </p:nvSpPr>
        <p:spPr/>
        <p:txBody>
          <a:bodyPr/>
          <a:lstStyle/>
          <a:p>
            <a:r>
              <a:rPr lang="en-US" dirty="0"/>
              <a:t>Ensembling: Random Forest</a:t>
            </a:r>
          </a:p>
        </p:txBody>
      </p:sp>
      <p:pic>
        <p:nvPicPr>
          <p:cNvPr id="6" name="Content Placeholder 5">
            <a:extLst>
              <a:ext uri="{FF2B5EF4-FFF2-40B4-BE49-F238E27FC236}">
                <a16:creationId xmlns:a16="http://schemas.microsoft.com/office/drawing/2014/main" id="{229E1C29-E637-3F4B-A7C9-EE5AABCE7F06}"/>
              </a:ext>
            </a:extLst>
          </p:cNvPr>
          <p:cNvPicPr>
            <a:picLocks noGrp="1" noChangeAspect="1"/>
          </p:cNvPicPr>
          <p:nvPr>
            <p:ph idx="1"/>
          </p:nvPr>
        </p:nvPicPr>
        <p:blipFill>
          <a:blip r:embed="rId2"/>
          <a:stretch>
            <a:fillRect/>
          </a:stretch>
        </p:blipFill>
        <p:spPr>
          <a:xfrm>
            <a:off x="3537726" y="1991708"/>
            <a:ext cx="4446607" cy="4391025"/>
          </a:xfrm>
        </p:spPr>
      </p:pic>
      <p:sp>
        <p:nvSpPr>
          <p:cNvPr id="5" name="TextBox 4">
            <a:extLst>
              <a:ext uri="{FF2B5EF4-FFF2-40B4-BE49-F238E27FC236}">
                <a16:creationId xmlns:a16="http://schemas.microsoft.com/office/drawing/2014/main" id="{9A87A82D-BA55-F742-A21C-DAD661163E1A}"/>
              </a:ext>
            </a:extLst>
          </p:cNvPr>
          <p:cNvSpPr txBox="1"/>
          <p:nvPr/>
        </p:nvSpPr>
        <p:spPr>
          <a:xfrm>
            <a:off x="4105111" y="6333723"/>
            <a:ext cx="3657600" cy="369332"/>
          </a:xfrm>
          <a:prstGeom prst="rect">
            <a:avLst/>
          </a:prstGeom>
          <a:noFill/>
        </p:spPr>
        <p:txBody>
          <a:bodyPr wrap="square" rtlCol="0">
            <a:spAutoFit/>
          </a:bodyPr>
          <a:lstStyle/>
          <a:p>
            <a:pPr algn="ctr"/>
            <a:r>
              <a:rPr lang="en-US" dirty="0"/>
              <a:t>Normalized Ratings</a:t>
            </a:r>
          </a:p>
        </p:txBody>
      </p:sp>
      <p:sp>
        <p:nvSpPr>
          <p:cNvPr id="7" name="TextBox 6">
            <a:extLst>
              <a:ext uri="{FF2B5EF4-FFF2-40B4-BE49-F238E27FC236}">
                <a16:creationId xmlns:a16="http://schemas.microsoft.com/office/drawing/2014/main" id="{90ABA3C1-7B9A-AF48-8608-ECA2960F7069}"/>
              </a:ext>
            </a:extLst>
          </p:cNvPr>
          <p:cNvSpPr txBox="1"/>
          <p:nvPr/>
        </p:nvSpPr>
        <p:spPr>
          <a:xfrm rot="16200000">
            <a:off x="1468275" y="3953544"/>
            <a:ext cx="3657600" cy="369332"/>
          </a:xfrm>
          <a:prstGeom prst="rect">
            <a:avLst/>
          </a:prstGeom>
          <a:noFill/>
        </p:spPr>
        <p:txBody>
          <a:bodyPr wrap="square" rtlCol="0">
            <a:spAutoFit/>
          </a:bodyPr>
          <a:lstStyle/>
          <a:p>
            <a:pPr algn="ctr"/>
            <a:r>
              <a:rPr lang="en-US" dirty="0"/>
              <a:t>Normalized Reviews</a:t>
            </a:r>
          </a:p>
        </p:txBody>
      </p:sp>
      <p:sp>
        <p:nvSpPr>
          <p:cNvPr id="8" name="TextBox 7">
            <a:extLst>
              <a:ext uri="{FF2B5EF4-FFF2-40B4-BE49-F238E27FC236}">
                <a16:creationId xmlns:a16="http://schemas.microsoft.com/office/drawing/2014/main" id="{8C09B7D1-8854-6042-B3ED-E970B120C7CD}"/>
              </a:ext>
            </a:extLst>
          </p:cNvPr>
          <p:cNvSpPr txBox="1"/>
          <p:nvPr/>
        </p:nvSpPr>
        <p:spPr>
          <a:xfrm>
            <a:off x="6808338" y="1578130"/>
            <a:ext cx="3657600" cy="369332"/>
          </a:xfrm>
          <a:prstGeom prst="rect">
            <a:avLst/>
          </a:prstGeom>
          <a:noFill/>
        </p:spPr>
        <p:txBody>
          <a:bodyPr wrap="square" rtlCol="0">
            <a:spAutoFit/>
          </a:bodyPr>
          <a:lstStyle/>
          <a:p>
            <a:pPr algn="ctr"/>
            <a:r>
              <a:rPr lang="en-US" dirty="0"/>
              <a:t>Price</a:t>
            </a:r>
          </a:p>
        </p:txBody>
      </p:sp>
      <p:pic>
        <p:nvPicPr>
          <p:cNvPr id="9" name="Picture 8">
            <a:extLst>
              <a:ext uri="{FF2B5EF4-FFF2-40B4-BE49-F238E27FC236}">
                <a16:creationId xmlns:a16="http://schemas.microsoft.com/office/drawing/2014/main" id="{5FEFCB6A-D38F-4740-853B-FCEC67DDA9B5}"/>
              </a:ext>
            </a:extLst>
          </p:cNvPr>
          <p:cNvPicPr>
            <a:picLocks noChangeAspect="1"/>
          </p:cNvPicPr>
          <p:nvPr/>
        </p:nvPicPr>
        <p:blipFill>
          <a:blip r:embed="rId3"/>
          <a:stretch>
            <a:fillRect/>
          </a:stretch>
        </p:blipFill>
        <p:spPr>
          <a:xfrm rot="5400000">
            <a:off x="6528044" y="3851111"/>
            <a:ext cx="4218188" cy="499383"/>
          </a:xfrm>
          <a:prstGeom prst="rect">
            <a:avLst/>
          </a:prstGeom>
        </p:spPr>
      </p:pic>
      <p:sp>
        <p:nvSpPr>
          <p:cNvPr id="10" name="TextBox 9">
            <a:extLst>
              <a:ext uri="{FF2B5EF4-FFF2-40B4-BE49-F238E27FC236}">
                <a16:creationId xmlns:a16="http://schemas.microsoft.com/office/drawing/2014/main" id="{1EB102D8-E3EE-5745-999E-7E301E72F5BE}"/>
              </a:ext>
            </a:extLst>
          </p:cNvPr>
          <p:cNvSpPr txBox="1"/>
          <p:nvPr/>
        </p:nvSpPr>
        <p:spPr>
          <a:xfrm>
            <a:off x="371475" y="1762796"/>
            <a:ext cx="1781175" cy="2031325"/>
          </a:xfrm>
          <a:prstGeom prst="rect">
            <a:avLst/>
          </a:prstGeom>
          <a:noFill/>
        </p:spPr>
        <p:txBody>
          <a:bodyPr wrap="square" rtlCol="0">
            <a:spAutoFit/>
          </a:bodyPr>
          <a:lstStyle/>
          <a:p>
            <a:r>
              <a:rPr lang="en-US" dirty="0"/>
              <a:t>Many are better than one: by combining through average we get better predictions.</a:t>
            </a:r>
          </a:p>
        </p:txBody>
      </p:sp>
    </p:spTree>
    <p:extLst>
      <p:ext uri="{BB962C8B-B14F-4D97-AF65-F5344CB8AC3E}">
        <p14:creationId xmlns:p14="http://schemas.microsoft.com/office/powerpoint/2010/main" val="36835554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dirty="0">
                <a:ea typeface="Amazon Ember" panose="02000000000000000000" pitchFamily="2" charset="0"/>
                <a:cs typeface="Amazon Ember Light" panose="020B0403020204020204" pitchFamily="34" charset="0"/>
              </a:rPr>
              <a:t>Ensemble</a:t>
            </a:r>
            <a:r>
              <a:rPr lang="en-US" b="1"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Learning Advantages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marL="0" indent="0">
              <a:buNone/>
            </a:pPr>
            <a:r>
              <a:rPr lang="en-US" b="1" dirty="0">
                <a:solidFill>
                  <a:schemeClr val="tx2"/>
                </a:solidFill>
              </a:rPr>
              <a:t>Advantages:</a:t>
            </a:r>
          </a:p>
          <a:p>
            <a:pPr>
              <a:buFont typeface="Arial" panose="020B0604020202020204" pitchFamily="34" charset="0"/>
              <a:buChar char="•"/>
            </a:pPr>
            <a:r>
              <a:rPr lang="en-US" dirty="0"/>
              <a:t>Many are better than few (ensemble prediction averages out the instability of individual models).</a:t>
            </a:r>
          </a:p>
          <a:p>
            <a:pPr>
              <a:buFont typeface="Arial" panose="020B0604020202020204" pitchFamily="34" charset="0"/>
              <a:buChar char="•"/>
            </a:pPr>
            <a:endParaRPr lang="en-US" dirty="0"/>
          </a:p>
          <a:p>
            <a:pPr>
              <a:buFont typeface="Arial" panose="020B0604020202020204" pitchFamily="34" charset="0"/>
              <a:buChar char="•"/>
            </a:pPr>
            <a:r>
              <a:rPr lang="en-US" dirty="0"/>
              <a:t>Models that learn differently can boost accuracy even if they are worse in isolation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821788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normAutofit/>
          </a:bodyPr>
          <a:lstStyle/>
          <a:p>
            <a:r>
              <a:rPr lang="en-US" dirty="0">
                <a:ea typeface="Amazon Ember" panose="02000000000000000000" pitchFamily="2" charset="0"/>
                <a:cs typeface="Amazon Ember Light" panose="020B0403020204020204" pitchFamily="34" charset="0"/>
              </a:rPr>
              <a:t>Ensemble</a:t>
            </a:r>
            <a:r>
              <a:rPr lang="en-US" b="1" dirty="0">
                <a:ea typeface="Amazon Ember" panose="02000000000000000000" pitchFamily="2" charset="0"/>
                <a:cs typeface="Amazon Ember Light" panose="020B0403020204020204" pitchFamily="34" charset="0"/>
              </a:rPr>
              <a:t> </a:t>
            </a:r>
            <a:r>
              <a:rPr lang="en-US" dirty="0">
                <a:ea typeface="Amazon Ember" panose="02000000000000000000" pitchFamily="2" charset="0"/>
                <a:cs typeface="Amazon Ember Light" panose="020B0403020204020204" pitchFamily="34" charset="0"/>
              </a:rPr>
              <a:t>Learning Disadvantages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EFA986EE-AA40-1B47-BD40-4247444EE8B5}"/>
              </a:ext>
            </a:extLst>
          </p:cNvPr>
          <p:cNvSpPr>
            <a:spLocks noGrp="1"/>
          </p:cNvSpPr>
          <p:nvPr>
            <p:ph idx="1"/>
          </p:nvPr>
        </p:nvSpPr>
        <p:spPr>
          <a:xfrm>
            <a:off x="441464" y="1840048"/>
            <a:ext cx="5432437" cy="4390845"/>
          </a:xfrm>
        </p:spPr>
        <p:txBody>
          <a:bodyPr/>
          <a:lstStyle/>
          <a:p>
            <a:pPr marL="0" indent="0">
              <a:buNone/>
            </a:pPr>
            <a:r>
              <a:rPr lang="en-US" b="1" dirty="0">
                <a:solidFill>
                  <a:schemeClr val="tx2"/>
                </a:solidFill>
              </a:rPr>
              <a:t>Disadvantages:</a:t>
            </a:r>
          </a:p>
          <a:p>
            <a:pPr>
              <a:buFont typeface="Arial" panose="020B0604020202020204" pitchFamily="34" charset="0"/>
              <a:buChar char="•"/>
            </a:pPr>
            <a:r>
              <a:rPr lang="en-US" dirty="0"/>
              <a:t>Takes longer to train (each model learns separately)</a:t>
            </a:r>
          </a:p>
          <a:p>
            <a:pPr>
              <a:buFont typeface="Arial" panose="020B0604020202020204" pitchFamily="34" charset="0"/>
              <a:buChar char="•"/>
            </a:pPr>
            <a:endParaRPr lang="en-US" dirty="0"/>
          </a:p>
          <a:p>
            <a:pPr>
              <a:buFont typeface="Arial" panose="020B0604020202020204" pitchFamily="34" charset="0"/>
              <a:buChar char="•"/>
            </a:pPr>
            <a:r>
              <a:rPr lang="en-US" dirty="0"/>
              <a:t>More resources (computational power) required</a:t>
            </a:r>
          </a:p>
          <a:p>
            <a:pPr>
              <a:buFont typeface="Arial" panose="020B0604020202020204" pitchFamily="34" charset="0"/>
              <a:buChar char="•"/>
            </a:pPr>
            <a:endParaRPr lang="en-US" dirty="0"/>
          </a:p>
          <a:p>
            <a:pPr>
              <a:buFont typeface="Arial" panose="020B0604020202020204" pitchFamily="34" charset="0"/>
              <a:buChar char="•"/>
            </a:pPr>
            <a:r>
              <a:rPr lang="en-US" dirty="0"/>
              <a:t>More difficult to interpret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pSp>
        <p:nvGrpSpPr>
          <p:cNvPr id="21" name="Group 20" descr="Diagram showing how ensembles are a combination of N weak learners.">
            <a:extLst>
              <a:ext uri="{FF2B5EF4-FFF2-40B4-BE49-F238E27FC236}">
                <a16:creationId xmlns:a16="http://schemas.microsoft.com/office/drawing/2014/main" id="{CCD6C070-4795-E445-9DC8-8CFFE4793DD3}"/>
              </a:ext>
            </a:extLst>
          </p:cNvPr>
          <p:cNvGrpSpPr/>
          <p:nvPr/>
        </p:nvGrpSpPr>
        <p:grpSpPr>
          <a:xfrm>
            <a:off x="6112438" y="2259741"/>
            <a:ext cx="5725198" cy="2630066"/>
            <a:chOff x="1696765" y="3337247"/>
            <a:chExt cx="5725198" cy="2630066"/>
          </a:xfrm>
        </p:grpSpPr>
        <p:sp>
          <p:nvSpPr>
            <p:cNvPr id="4" name="Rectangle 3">
              <a:extLst>
                <a:ext uri="{FF2B5EF4-FFF2-40B4-BE49-F238E27FC236}">
                  <a16:creationId xmlns:a16="http://schemas.microsoft.com/office/drawing/2014/main" id="{34AE9C73-06C9-3C40-9EB8-F9F97E625E23}"/>
                </a:ext>
              </a:extLst>
            </p:cNvPr>
            <p:cNvSpPr/>
            <p:nvPr/>
          </p:nvSpPr>
          <p:spPr>
            <a:xfrm>
              <a:off x="3980848" y="5518845"/>
              <a:ext cx="1247922" cy="44846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a:t>
              </a:r>
            </a:p>
          </p:txBody>
        </p:sp>
        <p:sp>
          <p:nvSpPr>
            <p:cNvPr id="6" name="Rectangle 5">
              <a:extLst>
                <a:ext uri="{FF2B5EF4-FFF2-40B4-BE49-F238E27FC236}">
                  <a16:creationId xmlns:a16="http://schemas.microsoft.com/office/drawing/2014/main" id="{33A843A3-FA12-9C40-8C86-F57A4D8519B2}"/>
                </a:ext>
              </a:extLst>
            </p:cNvPr>
            <p:cNvSpPr/>
            <p:nvPr/>
          </p:nvSpPr>
          <p:spPr>
            <a:xfrm>
              <a:off x="1696765" y="4436165"/>
              <a:ext cx="1549827"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1</a:t>
              </a:r>
            </a:p>
          </p:txBody>
        </p:sp>
        <p:sp>
          <p:nvSpPr>
            <p:cNvPr id="7" name="Rectangle 6">
              <a:extLst>
                <a:ext uri="{FF2B5EF4-FFF2-40B4-BE49-F238E27FC236}">
                  <a16:creationId xmlns:a16="http://schemas.microsoft.com/office/drawing/2014/main" id="{31BD2072-D004-8342-B936-0A1B306B35EA}"/>
                </a:ext>
              </a:extLst>
            </p:cNvPr>
            <p:cNvSpPr/>
            <p:nvPr/>
          </p:nvSpPr>
          <p:spPr>
            <a:xfrm>
              <a:off x="3536155" y="4431401"/>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2</a:t>
              </a:r>
            </a:p>
          </p:txBody>
        </p:sp>
        <p:sp>
          <p:nvSpPr>
            <p:cNvPr id="8" name="Rectangle 7">
              <a:extLst>
                <a:ext uri="{FF2B5EF4-FFF2-40B4-BE49-F238E27FC236}">
                  <a16:creationId xmlns:a16="http://schemas.microsoft.com/office/drawing/2014/main" id="{884D2BF3-114F-DC46-AD5B-DE0CA1F1AFAC}"/>
                </a:ext>
              </a:extLst>
            </p:cNvPr>
            <p:cNvSpPr/>
            <p:nvPr/>
          </p:nvSpPr>
          <p:spPr>
            <a:xfrm>
              <a:off x="5876627" y="4431072"/>
              <a:ext cx="1545336" cy="448468"/>
            </a:xfrm>
            <a:prstGeom prst="rect">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N</a:t>
              </a:r>
            </a:p>
          </p:txBody>
        </p:sp>
        <p:sp>
          <p:nvSpPr>
            <p:cNvPr id="16" name="TextBox 15">
              <a:extLst>
                <a:ext uri="{FF2B5EF4-FFF2-40B4-BE49-F238E27FC236}">
                  <a16:creationId xmlns:a16="http://schemas.microsoft.com/office/drawing/2014/main" id="{63A93EF7-9F39-DA4D-A6EB-A88384ACEE9A}"/>
                </a:ext>
              </a:extLst>
            </p:cNvPr>
            <p:cNvSpPr txBox="1"/>
            <p:nvPr/>
          </p:nvSpPr>
          <p:spPr>
            <a:xfrm>
              <a:off x="3246592" y="3337247"/>
              <a:ext cx="3064305" cy="461665"/>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Ensemble Prediction</a:t>
              </a:r>
            </a:p>
          </p:txBody>
        </p:sp>
        <p:sp>
          <p:nvSpPr>
            <p:cNvPr id="17" name="TextBox 16">
              <a:extLst>
                <a:ext uri="{FF2B5EF4-FFF2-40B4-BE49-F238E27FC236}">
                  <a16:creationId xmlns:a16="http://schemas.microsoft.com/office/drawing/2014/main" id="{A54AB2B5-41FB-544B-B2D7-67B15BDA196E}"/>
                </a:ext>
              </a:extLst>
            </p:cNvPr>
            <p:cNvSpPr txBox="1"/>
            <p:nvPr/>
          </p:nvSpPr>
          <p:spPr>
            <a:xfrm>
              <a:off x="5115575" y="4220573"/>
              <a:ext cx="522515" cy="646331"/>
            </a:xfrm>
            <a:prstGeom prst="rect">
              <a:avLst/>
            </a:prstGeom>
            <a:noFill/>
          </p:spPr>
          <p:txBody>
            <a:bodyPr wrap="square" rtlCol="0">
              <a:spAutoFit/>
            </a:bodyPr>
            <a:lstStyle/>
            <a:p>
              <a:r>
                <a:rPr lang="en-US" sz="3600" dirty="0"/>
                <a:t>…</a:t>
              </a:r>
            </a:p>
          </p:txBody>
        </p:sp>
        <p:sp>
          <p:nvSpPr>
            <p:cNvPr id="19" name="Left Brace 18">
              <a:extLst>
                <a:ext uri="{FF2B5EF4-FFF2-40B4-BE49-F238E27FC236}">
                  <a16:creationId xmlns:a16="http://schemas.microsoft.com/office/drawing/2014/main" id="{0C8DC8AA-22C3-2A4B-BE5E-E6732CD193AF}"/>
                </a:ext>
              </a:extLst>
            </p:cNvPr>
            <p:cNvSpPr/>
            <p:nvPr/>
          </p:nvSpPr>
          <p:spPr>
            <a:xfrm rot="16200000">
              <a:off x="4431746" y="3209523"/>
              <a:ext cx="332509" cy="4139418"/>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D00A58E2-D469-074A-8451-683D0F487D81}"/>
                </a:ext>
              </a:extLst>
            </p:cNvPr>
            <p:cNvSpPr/>
            <p:nvPr/>
          </p:nvSpPr>
          <p:spPr>
            <a:xfrm rot="5400000">
              <a:off x="4431747" y="1984610"/>
              <a:ext cx="332509" cy="4139416"/>
            </a:xfrm>
            <a:prstGeom prst="leftBrace">
              <a:avLst>
                <a:gd name="adj1" fmla="val 8333"/>
                <a:gd name="adj2" fmla="val 4920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254267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AutoML &amp; AutoGluon</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r>
              <a:rPr lang="en-US" dirty="0">
                <a:solidFill>
                  <a:schemeClr val="bg1"/>
                </a:solidFill>
              </a:rPr>
              <a:t>Day One ML – Module 2</a:t>
            </a:r>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75</a:t>
            </a:fld>
            <a:endParaRPr lang="en-US" dirty="0"/>
          </a:p>
        </p:txBody>
      </p:sp>
    </p:spTree>
    <p:extLst>
      <p:ext uri="{BB962C8B-B14F-4D97-AF65-F5344CB8AC3E}">
        <p14:creationId xmlns:p14="http://schemas.microsoft.com/office/powerpoint/2010/main" val="19059056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4FF0F4-D8C7-F442-A902-CDE53D269D29}"/>
              </a:ext>
            </a:extLst>
          </p:cNvPr>
          <p:cNvSpPr>
            <a:spLocks noGrp="1"/>
          </p:cNvSpPr>
          <p:nvPr>
            <p:ph type="sldNum" sz="quarter" idx="12"/>
          </p:nvPr>
        </p:nvSpPr>
        <p:spPr>
          <a:prstGeom prst="rect">
            <a:avLst/>
          </a:prstGeom>
        </p:spPr>
        <p:txBody>
          <a:bodyPr/>
          <a:lstStyle/>
          <a:p>
            <a:fld id="{2613A35D-97EF-7A48-AACF-97D95E22C11E}" type="slidenum">
              <a:rPr lang="en-US" smtClean="0"/>
              <a:pPr/>
              <a:t>76</a:t>
            </a:fld>
            <a:endParaRPr lang="en-US" dirty="0"/>
          </a:p>
        </p:txBody>
      </p:sp>
      <p:sp>
        <p:nvSpPr>
          <p:cNvPr id="10" name="Title 9">
            <a:extLst>
              <a:ext uri="{FF2B5EF4-FFF2-40B4-BE49-F238E27FC236}">
                <a16:creationId xmlns:a16="http://schemas.microsoft.com/office/drawing/2014/main" id="{9125E027-2940-0748-8C9C-361D23043471}"/>
              </a:ext>
            </a:extLst>
          </p:cNvPr>
          <p:cNvSpPr>
            <a:spLocks noGrp="1"/>
          </p:cNvSpPr>
          <p:nvPr>
            <p:ph type="title"/>
          </p:nvPr>
        </p:nvSpPr>
        <p:spPr/>
        <p:txBody>
          <a:bodyPr/>
          <a:lstStyle/>
          <a:p>
            <a:r>
              <a:rPr lang="en-US" dirty="0"/>
              <a:t>What is AutoML?</a:t>
            </a:r>
          </a:p>
        </p:txBody>
      </p:sp>
      <p:sp>
        <p:nvSpPr>
          <p:cNvPr id="8" name="Content Placeholder 7">
            <a:extLst>
              <a:ext uri="{FF2B5EF4-FFF2-40B4-BE49-F238E27FC236}">
                <a16:creationId xmlns:a16="http://schemas.microsoft.com/office/drawing/2014/main" id="{4485C378-6EA7-BB44-A205-72A271053B99}"/>
              </a:ext>
            </a:extLst>
          </p:cNvPr>
          <p:cNvSpPr>
            <a:spLocks noGrp="1"/>
          </p:cNvSpPr>
          <p:nvPr>
            <p:ph idx="1"/>
          </p:nvPr>
        </p:nvSpPr>
        <p:spPr/>
        <p:txBody>
          <a:bodyPr>
            <a:normAutofit/>
          </a:bodyPr>
          <a:lstStyle/>
          <a:p>
            <a:r>
              <a:rPr lang="en-US" dirty="0"/>
              <a:t>Codification of the best Machine Learning practices for data prep, algorithm selection, model training (and model tuning).</a:t>
            </a:r>
          </a:p>
          <a:p>
            <a:endParaRPr lang="en-US" dirty="0"/>
          </a:p>
          <a:p>
            <a:r>
              <a:rPr lang="en-US" dirty="0"/>
              <a:t>Goal is to automatically:</a:t>
            </a:r>
          </a:p>
          <a:p>
            <a:pPr lvl="1"/>
            <a:r>
              <a:rPr lang="en-US" dirty="0"/>
              <a:t>Pre-process data (according to data type)</a:t>
            </a:r>
          </a:p>
          <a:p>
            <a:pPr lvl="1"/>
            <a:r>
              <a:rPr lang="en-US" dirty="0"/>
              <a:t>Split data into train, validation (&amp; test)</a:t>
            </a:r>
          </a:p>
          <a:p>
            <a:pPr lvl="1"/>
            <a:r>
              <a:rPr lang="en-US" dirty="0"/>
              <a:t>Find best performing models &amp; combinations of models</a:t>
            </a:r>
          </a:p>
          <a:p>
            <a:pPr lvl="1"/>
            <a:r>
              <a:rPr lang="en-US" dirty="0"/>
              <a:t>(Find best model parameters)</a:t>
            </a:r>
          </a:p>
          <a:p>
            <a:pPr lvl="1"/>
            <a:endParaRPr lang="en-US" dirty="0"/>
          </a:p>
        </p:txBody>
      </p:sp>
      <p:pic>
        <p:nvPicPr>
          <p:cNvPr id="1026" name="Picture 2" descr="AutoGluon Documentation">
            <a:extLst>
              <a:ext uri="{FF2B5EF4-FFF2-40B4-BE49-F238E27FC236}">
                <a16:creationId xmlns:a16="http://schemas.microsoft.com/office/drawing/2014/main" id="{C5B1F13B-01BF-4541-B4A6-E7F04CED6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796" y="5304929"/>
            <a:ext cx="3315663" cy="806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3851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AutoGluon Design Principles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648226" y="1673525"/>
            <a:ext cx="11238973" cy="4390845"/>
          </a:xfrm>
        </p:spPr>
        <p:txBody>
          <a:bodyPr/>
          <a:lstStyle/>
          <a:p>
            <a:r>
              <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rPr>
              <a:t>Simplicity: </a:t>
            </a:r>
            <a:r>
              <a:rPr lang="en-US" dirty="0"/>
              <a:t>Users can train a model on the raw data directly without knowing the details about the data and ML models.</a:t>
            </a:r>
          </a:p>
          <a:p>
            <a:endParaRPr lang="en-US" dirty="0"/>
          </a:p>
          <a:p>
            <a:r>
              <a:rPr lang="en-US" altLang="en-US" b="1" dirty="0"/>
              <a:t>Robustness: </a:t>
            </a:r>
            <a:r>
              <a:rPr lang="en-US" dirty="0"/>
              <a:t>Works with a variety of datasets and ensures training succeeds even when some of the individual ML models fail.</a:t>
            </a:r>
          </a:p>
          <a:p>
            <a:pPr marL="0" indent="0">
              <a:buNone/>
            </a:pPr>
            <a:endParaRPr lang="en-US" dirty="0"/>
          </a:p>
          <a:p>
            <a:r>
              <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Predictive Ti</a:t>
            </a:r>
            <a:r>
              <a:rPr lang="en-US" altLang="en-US" b="1" dirty="0"/>
              <a:t>ming: </a:t>
            </a:r>
            <a:r>
              <a:rPr lang="en-US" dirty="0"/>
              <a:t>Returns the results within the time-budget specified by users</a:t>
            </a:r>
            <a:endParaRPr lang="en-US" altLang="en-US" sz="28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endParaRPr lang="en-US" altLang="en-US" sz="2800" dirty="0"/>
          </a:p>
        </p:txBody>
      </p:sp>
    </p:spTree>
    <p:extLst>
      <p:ext uri="{BB962C8B-B14F-4D97-AF65-F5344CB8AC3E}">
        <p14:creationId xmlns:p14="http://schemas.microsoft.com/office/powerpoint/2010/main" val="3874434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0001BB-8797-0C4E-8006-F189ED900F3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B34FF0F4-D8C7-F442-A902-CDE53D269D29}"/>
              </a:ext>
            </a:extLst>
          </p:cNvPr>
          <p:cNvSpPr>
            <a:spLocks noGrp="1"/>
          </p:cNvSpPr>
          <p:nvPr>
            <p:ph type="sldNum" sz="quarter" idx="12"/>
          </p:nvPr>
        </p:nvSpPr>
        <p:spPr/>
        <p:txBody>
          <a:bodyPr/>
          <a:lstStyle/>
          <a:p>
            <a:fld id="{2613A35D-97EF-7A48-AACF-97D95E22C11E}" type="slidenum">
              <a:rPr lang="en-US" smtClean="0"/>
              <a:pPr/>
              <a:t>78</a:t>
            </a:fld>
            <a:endParaRPr lang="en-US" dirty="0"/>
          </a:p>
        </p:txBody>
      </p:sp>
      <p:sp>
        <p:nvSpPr>
          <p:cNvPr id="4" name="Title 3">
            <a:extLst>
              <a:ext uri="{FF2B5EF4-FFF2-40B4-BE49-F238E27FC236}">
                <a16:creationId xmlns:a16="http://schemas.microsoft.com/office/drawing/2014/main" id="{7B82FF35-4DC1-4E45-A14D-DF013E460730}"/>
              </a:ext>
            </a:extLst>
          </p:cNvPr>
          <p:cNvSpPr>
            <a:spLocks noGrp="1"/>
          </p:cNvSpPr>
          <p:nvPr>
            <p:ph type="title"/>
          </p:nvPr>
        </p:nvSpPr>
        <p:spPr/>
        <p:txBody>
          <a:bodyPr/>
          <a:lstStyle/>
          <a:p>
            <a:r>
              <a:rPr lang="en-US" dirty="0"/>
              <a:t>Can AutoGluon beat data scientists?</a:t>
            </a:r>
          </a:p>
        </p:txBody>
      </p:sp>
      <p:sp>
        <p:nvSpPr>
          <p:cNvPr id="8" name="TextBox 7">
            <a:extLst>
              <a:ext uri="{FF2B5EF4-FFF2-40B4-BE49-F238E27FC236}">
                <a16:creationId xmlns:a16="http://schemas.microsoft.com/office/drawing/2014/main" id="{6ACDA128-44E7-5A4D-B759-5569FFA6E56A}"/>
              </a:ext>
            </a:extLst>
          </p:cNvPr>
          <p:cNvSpPr txBox="1"/>
          <p:nvPr/>
        </p:nvSpPr>
        <p:spPr>
          <a:xfrm>
            <a:off x="674749" y="1748983"/>
            <a:ext cx="5109159" cy="4401205"/>
          </a:xfrm>
          <a:prstGeom prst="rect">
            <a:avLst/>
          </a:prstGeom>
          <a:noFill/>
        </p:spPr>
        <p:txBody>
          <a:bodyPr wrap="square" rtlCol="0">
            <a:spAutoFit/>
          </a:bodyPr>
          <a:lstStyle/>
          <a:p>
            <a:r>
              <a:rPr lang="en-US" sz="2800" dirty="0"/>
              <a:t>With just 24 hours of training time, AutoGluon managed to </a:t>
            </a:r>
            <a:r>
              <a:rPr lang="en-US" sz="2800" b="1" dirty="0"/>
              <a:t>outperform 99.3% of data scientists</a:t>
            </a:r>
            <a:r>
              <a:rPr lang="en-US" sz="2800" dirty="0"/>
              <a:t> participating in Kaggle competitions.</a:t>
            </a:r>
          </a:p>
          <a:p>
            <a:endParaRPr lang="en-US" sz="2800" dirty="0"/>
          </a:p>
          <a:p>
            <a:r>
              <a:rPr lang="en-US" sz="2800" dirty="0"/>
              <a:t>AutoGluon also achieves the </a:t>
            </a:r>
            <a:r>
              <a:rPr lang="en-US" sz="2800" b="1" dirty="0"/>
              <a:t>highest raw accuracy among AutoML frameworks </a:t>
            </a:r>
            <a:r>
              <a:rPr lang="en-US" sz="2800" dirty="0"/>
              <a:t>when directly predicting class labels.</a:t>
            </a:r>
          </a:p>
        </p:txBody>
      </p:sp>
      <p:sp>
        <p:nvSpPr>
          <p:cNvPr id="9" name="Rectangle 8">
            <a:extLst>
              <a:ext uri="{FF2B5EF4-FFF2-40B4-BE49-F238E27FC236}">
                <a16:creationId xmlns:a16="http://schemas.microsoft.com/office/drawing/2014/main" id="{92C7A780-EC00-B142-B21F-062E2F26D9A8}"/>
              </a:ext>
            </a:extLst>
          </p:cNvPr>
          <p:cNvSpPr/>
          <p:nvPr/>
        </p:nvSpPr>
        <p:spPr>
          <a:xfrm>
            <a:off x="6408092" y="5868178"/>
            <a:ext cx="4023858" cy="369332"/>
          </a:xfrm>
          <a:prstGeom prst="rect">
            <a:avLst/>
          </a:prstGeom>
        </p:spPr>
        <p:txBody>
          <a:bodyPr wrap="none">
            <a:spAutoFit/>
          </a:bodyPr>
          <a:lstStyle/>
          <a:p>
            <a:r>
              <a:rPr lang="en-US" dirty="0">
                <a:hlinkClick r:id="rId2"/>
              </a:rPr>
              <a:t>https://arxiv.org/pdf/2003.06505.pdf</a:t>
            </a:r>
            <a:endParaRPr lang="en-US" dirty="0"/>
          </a:p>
        </p:txBody>
      </p:sp>
      <p:pic>
        <p:nvPicPr>
          <p:cNvPr id="11" name="Picture 10">
            <a:extLst>
              <a:ext uri="{FF2B5EF4-FFF2-40B4-BE49-F238E27FC236}">
                <a16:creationId xmlns:a16="http://schemas.microsoft.com/office/drawing/2014/main" id="{50F3A4C1-B340-8448-9113-30D295D0F128}"/>
              </a:ext>
            </a:extLst>
          </p:cNvPr>
          <p:cNvPicPr>
            <a:picLocks noChangeAspect="1"/>
          </p:cNvPicPr>
          <p:nvPr/>
        </p:nvPicPr>
        <p:blipFill>
          <a:blip r:embed="rId3"/>
          <a:stretch>
            <a:fillRect/>
          </a:stretch>
        </p:blipFill>
        <p:spPr>
          <a:xfrm>
            <a:off x="6408092" y="1748983"/>
            <a:ext cx="5109159" cy="398352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34877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How can AutoGluon achieve these results?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648226" y="1673525"/>
            <a:ext cx="5770503" cy="4390845"/>
          </a:xfrm>
        </p:spPr>
        <p:txBody>
          <a:bodyPr/>
          <a:lstStyle/>
          <a:p>
            <a:pPr marL="0" indent="0">
              <a:buNone/>
            </a:pPr>
            <a:r>
              <a:rPr lang="en-US" b="1" dirty="0">
                <a:solidFill>
                  <a:schemeClr val="tx2"/>
                </a:solidFill>
              </a:rPr>
              <a:t>AutoGluon</a:t>
            </a:r>
            <a:r>
              <a:rPr lang="en-US" dirty="0"/>
              <a:t>:</a:t>
            </a:r>
          </a:p>
          <a:p>
            <a:r>
              <a:rPr lang="en-US" dirty="0"/>
              <a:t>Model </a:t>
            </a:r>
            <a:r>
              <a:rPr lang="en-US" dirty="0" err="1"/>
              <a:t>ensembling</a:t>
            </a:r>
            <a:r>
              <a:rPr lang="en-US" dirty="0"/>
              <a:t> via multi-layer stacking</a:t>
            </a:r>
          </a:p>
          <a:p>
            <a:r>
              <a:rPr lang="en-US" dirty="0"/>
              <a:t>Thoughtful data preprocessing &amp; data prep</a:t>
            </a:r>
          </a:p>
          <a:p>
            <a:r>
              <a:rPr lang="en-US" dirty="0"/>
              <a:t>Greater emphasis on modern deep learning techniques</a:t>
            </a:r>
          </a:p>
          <a:p>
            <a:r>
              <a:rPr lang="en-US" dirty="0"/>
              <a:t>Less emphasis on hyperparameter optimization (optional)</a:t>
            </a:r>
          </a:p>
          <a:p>
            <a:endParaRPr lang="en-US" dirty="0"/>
          </a:p>
        </p:txBody>
      </p:sp>
      <p:pic>
        <p:nvPicPr>
          <p:cNvPr id="6" name="Picture 5">
            <a:extLst>
              <a:ext uri="{FF2B5EF4-FFF2-40B4-BE49-F238E27FC236}">
                <a16:creationId xmlns:a16="http://schemas.microsoft.com/office/drawing/2014/main" id="{F18079F9-1B3B-C643-ADCB-7D3C88075E16}"/>
              </a:ext>
            </a:extLst>
          </p:cNvPr>
          <p:cNvPicPr>
            <a:picLocks noChangeAspect="1"/>
          </p:cNvPicPr>
          <p:nvPr/>
        </p:nvPicPr>
        <p:blipFill>
          <a:blip r:embed="rId3"/>
          <a:stretch>
            <a:fillRect/>
          </a:stretch>
        </p:blipFill>
        <p:spPr>
          <a:xfrm>
            <a:off x="6418729" y="1940478"/>
            <a:ext cx="5480912" cy="3856938"/>
          </a:xfrm>
          <a:prstGeom prst="rect">
            <a:avLst/>
          </a:prstGeom>
        </p:spPr>
      </p:pic>
    </p:spTree>
    <p:extLst>
      <p:ext uri="{BB962C8B-B14F-4D97-AF65-F5344CB8AC3E}">
        <p14:creationId xmlns:p14="http://schemas.microsoft.com/office/powerpoint/2010/main" val="110869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1:</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Fundamentals of Machine Learning</a:t>
            </a:r>
          </a:p>
        </p:txBody>
      </p:sp>
    </p:spTree>
    <p:extLst>
      <p:ext uri="{BB962C8B-B14F-4D97-AF65-F5344CB8AC3E}">
        <p14:creationId xmlns:p14="http://schemas.microsoft.com/office/powerpoint/2010/main" val="24607020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normAutofit fontScale="90000"/>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K-fold Cross Validation (Example with K = 5)</a:t>
            </a:r>
          </a:p>
        </p:txBody>
      </p:sp>
      <p:sp>
        <p:nvSpPr>
          <p:cNvPr id="42" name="Text Placeholder 2">
            <a:extLst>
              <a:ext uri="{FF2B5EF4-FFF2-40B4-BE49-F238E27FC236}">
                <a16:creationId xmlns:a16="http://schemas.microsoft.com/office/drawing/2014/main" id="{5E4E7B7A-4EAD-9A49-BD55-B96B2B566A12}"/>
              </a:ext>
            </a:extLst>
          </p:cNvPr>
          <p:cNvSpPr txBox="1">
            <a:spLocks/>
          </p:cNvSpPr>
          <p:nvPr/>
        </p:nvSpPr>
        <p:spPr>
          <a:xfrm>
            <a:off x="5575300" y="1310105"/>
            <a:ext cx="6004928" cy="459962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3" name="Rounded Rectangle 4">
            <a:extLst>
              <a:ext uri="{FF2B5EF4-FFF2-40B4-BE49-F238E27FC236}">
                <a16:creationId xmlns:a16="http://schemas.microsoft.com/office/drawing/2014/main" id="{C373AA5A-95E1-A247-A5C7-8485DF1C30F9}"/>
              </a:ext>
            </a:extLst>
          </p:cNvPr>
          <p:cNvSpPr txBox="1"/>
          <p:nvPr/>
        </p:nvSpPr>
        <p:spPr>
          <a:xfrm>
            <a:off x="2530773" y="3829690"/>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417" name="Rounded Rectangle 4">
            <a:extLst>
              <a:ext uri="{FF2B5EF4-FFF2-40B4-BE49-F238E27FC236}">
                <a16:creationId xmlns:a16="http://schemas.microsoft.com/office/drawing/2014/main" id="{6B068A55-5BD9-644F-90D5-28D2AF0B1C03}"/>
              </a:ext>
            </a:extLst>
          </p:cNvPr>
          <p:cNvSpPr txBox="1"/>
          <p:nvPr/>
        </p:nvSpPr>
        <p:spPr>
          <a:xfrm>
            <a:off x="2532443"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237" name="Rounded Rectangle 4">
            <a:extLst>
              <a:ext uri="{FF2B5EF4-FFF2-40B4-BE49-F238E27FC236}">
                <a16:creationId xmlns:a16="http://schemas.microsoft.com/office/drawing/2014/main" id="{61A916DF-5704-C848-9ED5-EEB7BB653D4A}"/>
              </a:ext>
            </a:extLst>
          </p:cNvPr>
          <p:cNvSpPr txBox="1"/>
          <p:nvPr/>
        </p:nvSpPr>
        <p:spPr>
          <a:xfrm>
            <a:off x="1523149" y="2380528"/>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1" name="Rounded Rectangle 4">
            <a:extLst>
              <a:ext uri="{FF2B5EF4-FFF2-40B4-BE49-F238E27FC236}">
                <a16:creationId xmlns:a16="http://schemas.microsoft.com/office/drawing/2014/main" id="{C4882F6D-1047-8942-9881-B38A999DDF31}"/>
              </a:ext>
            </a:extLst>
          </p:cNvPr>
          <p:cNvSpPr txBox="1"/>
          <p:nvPr/>
        </p:nvSpPr>
        <p:spPr>
          <a:xfrm>
            <a:off x="1523149" y="2866017"/>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7" name="Rounded Rectangle 4">
            <a:extLst>
              <a:ext uri="{FF2B5EF4-FFF2-40B4-BE49-F238E27FC236}">
                <a16:creationId xmlns:a16="http://schemas.microsoft.com/office/drawing/2014/main" id="{1CD82084-EE9C-D24D-A677-81271695E400}"/>
              </a:ext>
            </a:extLst>
          </p:cNvPr>
          <p:cNvSpPr txBox="1"/>
          <p:nvPr/>
        </p:nvSpPr>
        <p:spPr>
          <a:xfrm>
            <a:off x="1525311" y="3836995"/>
            <a:ext cx="874171"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334" name="Rounded Rectangle 4">
            <a:extLst>
              <a:ext uri="{FF2B5EF4-FFF2-40B4-BE49-F238E27FC236}">
                <a16:creationId xmlns:a16="http://schemas.microsoft.com/office/drawing/2014/main" id="{CC14B0A3-E76E-3E4C-8EE9-6F281F90AA48}"/>
              </a:ext>
            </a:extLst>
          </p:cNvPr>
          <p:cNvSpPr txBox="1"/>
          <p:nvPr/>
        </p:nvSpPr>
        <p:spPr>
          <a:xfrm>
            <a:off x="1523149" y="3351506"/>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252" name="Rounded Rectangle 4">
            <a:extLst>
              <a:ext uri="{FF2B5EF4-FFF2-40B4-BE49-F238E27FC236}">
                <a16:creationId xmlns:a16="http://schemas.microsoft.com/office/drawing/2014/main" id="{E734EB8A-FAFC-6E41-AEE9-60F148D88788}"/>
              </a:ext>
            </a:extLst>
          </p:cNvPr>
          <p:cNvSpPr txBox="1"/>
          <p:nvPr/>
        </p:nvSpPr>
        <p:spPr>
          <a:xfrm>
            <a:off x="1524891" y="4322484"/>
            <a:ext cx="875011" cy="49785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151" name="Rounded Rectangle 4">
            <a:extLst>
              <a:ext uri="{FF2B5EF4-FFF2-40B4-BE49-F238E27FC236}">
                <a16:creationId xmlns:a16="http://schemas.microsoft.com/office/drawing/2014/main" id="{14F496AD-07D0-2042-A94E-AD5AC3FF12A0}"/>
              </a:ext>
            </a:extLst>
          </p:cNvPr>
          <p:cNvSpPr txBox="1"/>
          <p:nvPr/>
        </p:nvSpPr>
        <p:spPr>
          <a:xfrm rot="16200000">
            <a:off x="-250468" y="3348726"/>
            <a:ext cx="2450694" cy="492534"/>
          </a:xfrm>
          <a:prstGeom prst="rect">
            <a:avLst/>
          </a:prstGeom>
          <a:solidFill>
            <a:schemeClr val="bg1"/>
          </a:solidFill>
          <a:ln w="2540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9" name="TextBox 308">
            <a:extLst>
              <a:ext uri="{FF2B5EF4-FFF2-40B4-BE49-F238E27FC236}">
                <a16:creationId xmlns:a16="http://schemas.microsoft.com/office/drawing/2014/main" id="{6C28D581-A01A-D540-9EE5-95CE352C13EA}"/>
              </a:ext>
            </a:extLst>
          </p:cNvPr>
          <p:cNvSpPr txBox="1"/>
          <p:nvPr/>
        </p:nvSpPr>
        <p:spPr>
          <a:xfrm>
            <a:off x="1476413" y="1982035"/>
            <a:ext cx="1069916" cy="307777"/>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Iteration-1</a:t>
            </a:r>
          </a:p>
        </p:txBody>
      </p:sp>
      <p:sp>
        <p:nvSpPr>
          <p:cNvPr id="409" name="Rounded Rectangle 4">
            <a:extLst>
              <a:ext uri="{FF2B5EF4-FFF2-40B4-BE49-F238E27FC236}">
                <a16:creationId xmlns:a16="http://schemas.microsoft.com/office/drawing/2014/main" id="{369BBA5E-2796-6740-BEE9-C753FBC95200}"/>
              </a:ext>
            </a:extLst>
          </p:cNvPr>
          <p:cNvSpPr txBox="1"/>
          <p:nvPr/>
        </p:nvSpPr>
        <p:spPr>
          <a:xfrm>
            <a:off x="2530773"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11" name="Rounded Rectangle 4">
            <a:extLst>
              <a:ext uri="{FF2B5EF4-FFF2-40B4-BE49-F238E27FC236}">
                <a16:creationId xmlns:a16="http://schemas.microsoft.com/office/drawing/2014/main" id="{A365DD3E-159D-8F4B-8299-2B737F2FBCF9}"/>
              </a:ext>
            </a:extLst>
          </p:cNvPr>
          <p:cNvSpPr txBox="1"/>
          <p:nvPr/>
        </p:nvSpPr>
        <p:spPr>
          <a:xfrm>
            <a:off x="2530773" y="2864161"/>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15" name="Rounded Rectangle 4">
            <a:extLst>
              <a:ext uri="{FF2B5EF4-FFF2-40B4-BE49-F238E27FC236}">
                <a16:creationId xmlns:a16="http://schemas.microsoft.com/office/drawing/2014/main" id="{6F0DEC98-D3DC-B846-A22F-3F224BECBB49}"/>
              </a:ext>
            </a:extLst>
          </p:cNvPr>
          <p:cNvSpPr txBox="1"/>
          <p:nvPr/>
        </p:nvSpPr>
        <p:spPr>
          <a:xfrm>
            <a:off x="2530773" y="3346729"/>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50" name="Right Brace 449">
            <a:extLst>
              <a:ext uri="{FF2B5EF4-FFF2-40B4-BE49-F238E27FC236}">
                <a16:creationId xmlns:a16="http://schemas.microsoft.com/office/drawing/2014/main" id="{0D125987-5A20-6249-A20D-AA3A72509224}"/>
              </a:ext>
            </a:extLst>
          </p:cNvPr>
          <p:cNvSpPr/>
          <p:nvPr/>
        </p:nvSpPr>
        <p:spPr>
          <a:xfrm rot="5400000">
            <a:off x="3900227" y="3441337"/>
            <a:ext cx="250394" cy="4442693"/>
          </a:xfrm>
          <a:prstGeom prst="rightBrace">
            <a:avLst/>
          </a:prstGeom>
          <a:ln w="38100">
            <a:solidFill>
              <a:srgbClr val="007CA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Rectangle 17">
            <a:extLst>
              <a:ext uri="{FF2B5EF4-FFF2-40B4-BE49-F238E27FC236}">
                <a16:creationId xmlns:a16="http://schemas.microsoft.com/office/drawing/2014/main" id="{5310E16C-D68E-A74B-8611-317B29D720EA}"/>
              </a:ext>
            </a:extLst>
          </p:cNvPr>
          <p:cNvSpPr/>
          <p:nvPr/>
        </p:nvSpPr>
        <p:spPr>
          <a:xfrm>
            <a:off x="524738" y="5931632"/>
            <a:ext cx="7016727" cy="646331"/>
          </a:xfrm>
          <a:prstGeom prst="rect">
            <a:avLst/>
          </a:prstGeom>
        </p:spPr>
        <p:txBody>
          <a:bodyPr wrap="squar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AutoGluon uses combined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Out of the fold (validation)</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predictions for every data point in the training set as features for the next layer.</a:t>
            </a:r>
          </a:p>
        </p:txBody>
      </p:sp>
      <p:cxnSp>
        <p:nvCxnSpPr>
          <p:cNvPr id="457" name="Straight Arrow Connector 456">
            <a:extLst>
              <a:ext uri="{FF2B5EF4-FFF2-40B4-BE49-F238E27FC236}">
                <a16:creationId xmlns:a16="http://schemas.microsoft.com/office/drawing/2014/main" id="{0A10F132-4A56-B14E-B1C7-22D22611E960}"/>
              </a:ext>
            </a:extLst>
          </p:cNvPr>
          <p:cNvCxnSpPr>
            <a:cxnSpLocks/>
          </p:cNvCxnSpPr>
          <p:nvPr/>
        </p:nvCxnSpPr>
        <p:spPr>
          <a:xfrm>
            <a:off x="1962214" y="4955006"/>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1D39B78E-2E9B-CE4A-AA74-00193CC3F08F}"/>
              </a:ext>
            </a:extLst>
          </p:cNvPr>
          <p:cNvCxnSpPr>
            <a:cxnSpLocks/>
          </p:cNvCxnSpPr>
          <p:nvPr/>
        </p:nvCxnSpPr>
        <p:spPr>
          <a:xfrm>
            <a:off x="2968841"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4C2A88FF-36A5-4249-9564-8FDFD7E23672}"/>
              </a:ext>
            </a:extLst>
          </p:cNvPr>
          <p:cNvCxnSpPr>
            <a:cxnSpLocks/>
          </p:cNvCxnSpPr>
          <p:nvPr/>
        </p:nvCxnSpPr>
        <p:spPr>
          <a:xfrm>
            <a:off x="3967542"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189D97AF-089D-2C4A-B351-36334149F8C1}"/>
              </a:ext>
            </a:extLst>
          </p:cNvPr>
          <p:cNvCxnSpPr>
            <a:cxnSpLocks/>
          </p:cNvCxnSpPr>
          <p:nvPr/>
        </p:nvCxnSpPr>
        <p:spPr>
          <a:xfrm>
            <a:off x="4997947" y="4955006"/>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78E08F3B-2F57-DD46-81CD-3C9FF96FB94C}"/>
              </a:ext>
            </a:extLst>
          </p:cNvPr>
          <p:cNvCxnSpPr>
            <a:cxnSpLocks/>
          </p:cNvCxnSpPr>
          <p:nvPr/>
        </p:nvCxnSpPr>
        <p:spPr>
          <a:xfrm>
            <a:off x="5988722" y="4947750"/>
            <a:ext cx="0" cy="363374"/>
          </a:xfrm>
          <a:prstGeom prst="straightConnector1">
            <a:avLst/>
          </a:prstGeom>
          <a:ln w="25400">
            <a:solidFill>
              <a:srgbClr val="007CAD"/>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4">
            <a:extLst>
              <a:ext uri="{FF2B5EF4-FFF2-40B4-BE49-F238E27FC236}">
                <a16:creationId xmlns:a16="http://schemas.microsoft.com/office/drawing/2014/main" id="{4EE1FA2A-D348-424A-B977-E586BA02489C}"/>
              </a:ext>
            </a:extLst>
          </p:cNvPr>
          <p:cNvSpPr txBox="1"/>
          <p:nvPr/>
        </p:nvSpPr>
        <p:spPr>
          <a:xfrm>
            <a:off x="3528948" y="382969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79" name="Rounded Rectangle 4">
            <a:extLst>
              <a:ext uri="{FF2B5EF4-FFF2-40B4-BE49-F238E27FC236}">
                <a16:creationId xmlns:a16="http://schemas.microsoft.com/office/drawing/2014/main" id="{3809BA69-BBCC-4B5C-96C7-20243578E1D3}"/>
              </a:ext>
            </a:extLst>
          </p:cNvPr>
          <p:cNvSpPr txBox="1"/>
          <p:nvPr/>
        </p:nvSpPr>
        <p:spPr>
          <a:xfrm>
            <a:off x="3530618"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0" name="Rounded Rectangle 4">
            <a:extLst>
              <a:ext uri="{FF2B5EF4-FFF2-40B4-BE49-F238E27FC236}">
                <a16:creationId xmlns:a16="http://schemas.microsoft.com/office/drawing/2014/main" id="{FFB2F695-0FB5-42AE-A950-54C4D5296D39}"/>
              </a:ext>
            </a:extLst>
          </p:cNvPr>
          <p:cNvSpPr txBox="1"/>
          <p:nvPr/>
        </p:nvSpPr>
        <p:spPr>
          <a:xfrm>
            <a:off x="3528948"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1" name="Rounded Rectangle 4">
            <a:extLst>
              <a:ext uri="{FF2B5EF4-FFF2-40B4-BE49-F238E27FC236}">
                <a16:creationId xmlns:a16="http://schemas.microsoft.com/office/drawing/2014/main" id="{87900B36-BB10-4D22-90C1-1E6FC640E47E}"/>
              </a:ext>
            </a:extLst>
          </p:cNvPr>
          <p:cNvSpPr txBox="1"/>
          <p:nvPr/>
        </p:nvSpPr>
        <p:spPr>
          <a:xfrm>
            <a:off x="3528948" y="2864161"/>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2" name="Rounded Rectangle 4">
            <a:extLst>
              <a:ext uri="{FF2B5EF4-FFF2-40B4-BE49-F238E27FC236}">
                <a16:creationId xmlns:a16="http://schemas.microsoft.com/office/drawing/2014/main" id="{E08918E4-00B2-4C1F-85CD-013DE6A0F075}"/>
              </a:ext>
            </a:extLst>
          </p:cNvPr>
          <p:cNvSpPr txBox="1"/>
          <p:nvPr/>
        </p:nvSpPr>
        <p:spPr>
          <a:xfrm>
            <a:off x="3528948" y="3346729"/>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83" name="Rounded Rectangle 4">
            <a:extLst>
              <a:ext uri="{FF2B5EF4-FFF2-40B4-BE49-F238E27FC236}">
                <a16:creationId xmlns:a16="http://schemas.microsoft.com/office/drawing/2014/main" id="{E64D83E2-56F1-4128-AA78-9A5CDB2716B8}"/>
              </a:ext>
            </a:extLst>
          </p:cNvPr>
          <p:cNvSpPr txBox="1"/>
          <p:nvPr/>
        </p:nvSpPr>
        <p:spPr>
          <a:xfrm>
            <a:off x="4563745" y="382969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4" name="Rounded Rectangle 4">
            <a:extLst>
              <a:ext uri="{FF2B5EF4-FFF2-40B4-BE49-F238E27FC236}">
                <a16:creationId xmlns:a16="http://schemas.microsoft.com/office/drawing/2014/main" id="{3B205196-9717-4DCD-9D89-2673585F880F}"/>
              </a:ext>
            </a:extLst>
          </p:cNvPr>
          <p:cNvSpPr txBox="1"/>
          <p:nvPr/>
        </p:nvSpPr>
        <p:spPr>
          <a:xfrm>
            <a:off x="4565415" y="4322484"/>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5" name="Rounded Rectangle 4">
            <a:extLst>
              <a:ext uri="{FF2B5EF4-FFF2-40B4-BE49-F238E27FC236}">
                <a16:creationId xmlns:a16="http://schemas.microsoft.com/office/drawing/2014/main" id="{4236780B-0E3E-488D-B110-619B48350EA6}"/>
              </a:ext>
            </a:extLst>
          </p:cNvPr>
          <p:cNvSpPr txBox="1"/>
          <p:nvPr/>
        </p:nvSpPr>
        <p:spPr>
          <a:xfrm>
            <a:off x="4563745" y="2382520"/>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6" name="Rounded Rectangle 4">
            <a:extLst>
              <a:ext uri="{FF2B5EF4-FFF2-40B4-BE49-F238E27FC236}">
                <a16:creationId xmlns:a16="http://schemas.microsoft.com/office/drawing/2014/main" id="{F7E55875-D039-4CFD-BE4B-041C5CB2E588}"/>
              </a:ext>
            </a:extLst>
          </p:cNvPr>
          <p:cNvSpPr txBox="1"/>
          <p:nvPr/>
        </p:nvSpPr>
        <p:spPr>
          <a:xfrm>
            <a:off x="4563745" y="2864161"/>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Validation</a:t>
            </a:r>
            <a:r>
              <a:rPr lang="en-US" dirty="0"/>
              <a:t> </a:t>
            </a:r>
          </a:p>
        </p:txBody>
      </p:sp>
      <p:sp>
        <p:nvSpPr>
          <p:cNvPr id="87" name="Rounded Rectangle 4">
            <a:extLst>
              <a:ext uri="{FF2B5EF4-FFF2-40B4-BE49-F238E27FC236}">
                <a16:creationId xmlns:a16="http://schemas.microsoft.com/office/drawing/2014/main" id="{0A664433-E579-4F86-9284-25B027355D44}"/>
              </a:ext>
            </a:extLst>
          </p:cNvPr>
          <p:cNvSpPr txBox="1"/>
          <p:nvPr/>
        </p:nvSpPr>
        <p:spPr>
          <a:xfrm>
            <a:off x="4563745" y="3346729"/>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8" name="Rounded Rectangle 4">
            <a:extLst>
              <a:ext uri="{FF2B5EF4-FFF2-40B4-BE49-F238E27FC236}">
                <a16:creationId xmlns:a16="http://schemas.microsoft.com/office/drawing/2014/main" id="{4681A9E1-4942-4C3A-A4D7-DE9646615DDB}"/>
              </a:ext>
            </a:extLst>
          </p:cNvPr>
          <p:cNvSpPr txBox="1"/>
          <p:nvPr/>
        </p:nvSpPr>
        <p:spPr>
          <a:xfrm>
            <a:off x="5598542" y="3831274"/>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89" name="Rounded Rectangle 4">
            <a:extLst>
              <a:ext uri="{FF2B5EF4-FFF2-40B4-BE49-F238E27FC236}">
                <a16:creationId xmlns:a16="http://schemas.microsoft.com/office/drawing/2014/main" id="{3F214C21-9BEE-4E8F-8426-B2FE157B5BDB}"/>
              </a:ext>
            </a:extLst>
          </p:cNvPr>
          <p:cNvSpPr txBox="1"/>
          <p:nvPr/>
        </p:nvSpPr>
        <p:spPr>
          <a:xfrm>
            <a:off x="5600212" y="4324068"/>
            <a:ext cx="876826" cy="49785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90" name="Rounded Rectangle 4">
            <a:extLst>
              <a:ext uri="{FF2B5EF4-FFF2-40B4-BE49-F238E27FC236}">
                <a16:creationId xmlns:a16="http://schemas.microsoft.com/office/drawing/2014/main" id="{6A2FC455-D13D-4E5D-B3BC-12AFF2114CB4}"/>
              </a:ext>
            </a:extLst>
          </p:cNvPr>
          <p:cNvSpPr txBox="1"/>
          <p:nvPr/>
        </p:nvSpPr>
        <p:spPr>
          <a:xfrm>
            <a:off x="5598542" y="2384104"/>
            <a:ext cx="878496" cy="483497"/>
          </a:xfrm>
          <a:prstGeom prst="rect">
            <a:avLst/>
          </a:prstGeom>
          <a:solidFill>
            <a:srgbClr val="00B0F0"/>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Validation</a:t>
            </a:r>
            <a:r>
              <a:rPr lang="en-US" dirty="0"/>
              <a:t> </a:t>
            </a:r>
          </a:p>
        </p:txBody>
      </p:sp>
      <p:sp>
        <p:nvSpPr>
          <p:cNvPr id="91" name="Rounded Rectangle 4">
            <a:extLst>
              <a:ext uri="{FF2B5EF4-FFF2-40B4-BE49-F238E27FC236}">
                <a16:creationId xmlns:a16="http://schemas.microsoft.com/office/drawing/2014/main" id="{1211EEE3-2BFD-4029-8362-32D16C762241}"/>
              </a:ext>
            </a:extLst>
          </p:cNvPr>
          <p:cNvSpPr txBox="1"/>
          <p:nvPr/>
        </p:nvSpPr>
        <p:spPr>
          <a:xfrm>
            <a:off x="5598542" y="2865745"/>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92" name="Rounded Rectangle 4">
            <a:extLst>
              <a:ext uri="{FF2B5EF4-FFF2-40B4-BE49-F238E27FC236}">
                <a16:creationId xmlns:a16="http://schemas.microsoft.com/office/drawing/2014/main" id="{CBA30E85-03FD-4F55-A391-A6D954AE16A6}"/>
              </a:ext>
            </a:extLst>
          </p:cNvPr>
          <p:cNvSpPr txBox="1"/>
          <p:nvPr/>
        </p:nvSpPr>
        <p:spPr>
          <a:xfrm>
            <a:off x="5598542" y="3348314"/>
            <a:ext cx="878496" cy="483497"/>
          </a:xfrm>
          <a:prstGeom prst="rect">
            <a:avLst/>
          </a:prstGeom>
          <a:solidFill>
            <a:schemeClr val="bg1"/>
          </a:solidFill>
          <a:ln w="19050">
            <a:solidFill>
              <a:schemeClr val="tx1"/>
            </a:solid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defPPr>
              <a:defRPr lang="en-US"/>
            </a:defPPr>
            <a:lvl1pPr lvl="0" indent="0" algn="ctr" defTabSz="711200">
              <a:lnSpc>
                <a:spcPct val="90000"/>
              </a:lnSpc>
              <a:spcBef>
                <a:spcPct val="0"/>
              </a:spcBef>
              <a:spcAft>
                <a:spcPct val="35000"/>
              </a:spcAft>
              <a:buNone/>
              <a:defRPr sz="1200" b="1"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Training </a:t>
            </a:r>
          </a:p>
        </p:txBody>
      </p:sp>
      <p:sp>
        <p:nvSpPr>
          <p:cNvPr id="4" name="TextBox 3">
            <a:extLst>
              <a:ext uri="{FF2B5EF4-FFF2-40B4-BE49-F238E27FC236}">
                <a16:creationId xmlns:a16="http://schemas.microsoft.com/office/drawing/2014/main" id="{49BB31D7-9894-FE48-A212-FF7548E9235F}"/>
              </a:ext>
            </a:extLst>
          </p:cNvPr>
          <p:cNvSpPr txBox="1"/>
          <p:nvPr/>
        </p:nvSpPr>
        <p:spPr>
          <a:xfrm>
            <a:off x="6943516" y="3290387"/>
            <a:ext cx="5214064" cy="1024384"/>
          </a:xfrm>
          <a:prstGeom prst="rect">
            <a:avLst/>
          </a:prstGeom>
        </p:spPr>
        <p:txBody>
          <a:bodyPr vert="horz" wrap="square" lIns="91440" tIns="45720" rIns="91440" bIns="45720" rtlCol="0" anchor="b">
            <a:noAutofit/>
          </a:bodyPr>
          <a:lstStyle/>
          <a:p>
            <a:pPr algn="l"/>
            <a:r>
              <a:rPr lang="en-US" sz="2400" dirty="0"/>
              <a:t>AutoGluon uses </a:t>
            </a:r>
            <a:r>
              <a:rPr lang="en-US" sz="2400" b="1" dirty="0"/>
              <a:t>“repeated”</a:t>
            </a:r>
            <a:r>
              <a:rPr lang="en-US" sz="2400" dirty="0"/>
              <a:t> k-fold cross validation if </a:t>
            </a:r>
            <a:r>
              <a:rPr lang="en-US" sz="2400" b="1" dirty="0"/>
              <a:t>extra time </a:t>
            </a:r>
            <a:r>
              <a:rPr lang="en-US" sz="2400" dirty="0"/>
              <a:t>remains. More trained models at the end.</a:t>
            </a:r>
          </a:p>
        </p:txBody>
      </p:sp>
      <p:sp>
        <p:nvSpPr>
          <p:cNvPr id="47" name="TextBox 46">
            <a:extLst>
              <a:ext uri="{FF2B5EF4-FFF2-40B4-BE49-F238E27FC236}">
                <a16:creationId xmlns:a16="http://schemas.microsoft.com/office/drawing/2014/main" id="{6016788B-390A-1B49-A36C-48DD5296DD30}"/>
              </a:ext>
            </a:extLst>
          </p:cNvPr>
          <p:cNvSpPr txBox="1"/>
          <p:nvPr/>
        </p:nvSpPr>
        <p:spPr>
          <a:xfrm>
            <a:off x="2495801" y="1982035"/>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Iteration-2</a:t>
            </a:r>
          </a:p>
        </p:txBody>
      </p:sp>
      <p:sp>
        <p:nvSpPr>
          <p:cNvPr id="48" name="TextBox 47">
            <a:extLst>
              <a:ext uri="{FF2B5EF4-FFF2-40B4-BE49-F238E27FC236}">
                <a16:creationId xmlns:a16="http://schemas.microsoft.com/office/drawing/2014/main" id="{8A36E212-C6F1-4448-A2C2-1FB07056316B}"/>
              </a:ext>
            </a:extLst>
          </p:cNvPr>
          <p:cNvSpPr txBox="1"/>
          <p:nvPr/>
        </p:nvSpPr>
        <p:spPr>
          <a:xfrm>
            <a:off x="3515190" y="1967643"/>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Iteration-3</a:t>
            </a:r>
          </a:p>
        </p:txBody>
      </p:sp>
      <p:sp>
        <p:nvSpPr>
          <p:cNvPr id="49" name="TextBox 48">
            <a:extLst>
              <a:ext uri="{FF2B5EF4-FFF2-40B4-BE49-F238E27FC236}">
                <a16:creationId xmlns:a16="http://schemas.microsoft.com/office/drawing/2014/main" id="{1532B268-F4FC-6749-AE02-10C73AC48E40}"/>
              </a:ext>
            </a:extLst>
          </p:cNvPr>
          <p:cNvSpPr txBox="1"/>
          <p:nvPr/>
        </p:nvSpPr>
        <p:spPr>
          <a:xfrm>
            <a:off x="4480034" y="1967642"/>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Iteration-4</a:t>
            </a:r>
          </a:p>
        </p:txBody>
      </p:sp>
      <p:sp>
        <p:nvSpPr>
          <p:cNvPr id="53" name="TextBox 52">
            <a:extLst>
              <a:ext uri="{FF2B5EF4-FFF2-40B4-BE49-F238E27FC236}">
                <a16:creationId xmlns:a16="http://schemas.microsoft.com/office/drawing/2014/main" id="{1604579A-91A2-744E-A82A-EC836352C6B2}"/>
              </a:ext>
            </a:extLst>
          </p:cNvPr>
          <p:cNvSpPr txBox="1"/>
          <p:nvPr/>
        </p:nvSpPr>
        <p:spPr>
          <a:xfrm>
            <a:off x="5519877" y="1978335"/>
            <a:ext cx="1035825" cy="309573"/>
          </a:xfrm>
          <a:prstGeom prst="rect">
            <a:avLst/>
          </a:prstGeom>
          <a:noFill/>
        </p:spPr>
        <p:txBody>
          <a:bodyPr wrap="square" rtlCol="0">
            <a:spAutoFit/>
          </a:bodyPr>
          <a:lstStyle/>
          <a:p>
            <a:r>
              <a:rPr lang="en-US" sz="1400" b="1"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Iteration-5</a:t>
            </a:r>
          </a:p>
        </p:txBody>
      </p:sp>
    </p:spTree>
    <p:extLst>
      <p:ext uri="{BB962C8B-B14F-4D97-AF65-F5344CB8AC3E}">
        <p14:creationId xmlns:p14="http://schemas.microsoft.com/office/powerpoint/2010/main" val="14306899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Robust Model Selection &amp; Training</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p:txBody>
          <a:bodyPr/>
          <a:lstStyle/>
          <a:p>
            <a:pPr>
              <a:spcBef>
                <a:spcPts val="1200"/>
              </a:spcBef>
              <a:spcAft>
                <a:spcPts val="0"/>
              </a:spcAft>
            </a:pPr>
            <a:r>
              <a:rPr lang="en-US" dirty="0"/>
              <a:t>AutoGluon </a:t>
            </a:r>
            <a:r>
              <a:rPr lang="en-US" b="1" dirty="0">
                <a:solidFill>
                  <a:schemeClr val="tx2"/>
                </a:solidFill>
              </a:rPr>
              <a:t>anticipates and handles model training failures </a:t>
            </a:r>
            <a:r>
              <a:rPr lang="en-US" dirty="0"/>
              <a:t>automatically.</a:t>
            </a:r>
          </a:p>
          <a:p>
            <a:pPr>
              <a:spcBef>
                <a:spcPts val="1200"/>
              </a:spcBef>
              <a:spcAft>
                <a:spcPts val="0"/>
              </a:spcAft>
            </a:pPr>
            <a:endParaRPr lang="en-US" dirty="0"/>
          </a:p>
          <a:p>
            <a:pPr>
              <a:spcBef>
                <a:spcPts val="1200"/>
              </a:spcBef>
              <a:spcAft>
                <a:spcPts val="0"/>
              </a:spcAft>
            </a:pPr>
            <a:r>
              <a:rPr lang="en-US" dirty="0"/>
              <a:t>AutoGluon also </a:t>
            </a:r>
            <a:r>
              <a:rPr lang="en-US" b="1" dirty="0">
                <a:solidFill>
                  <a:schemeClr val="tx2"/>
                </a:solidFill>
              </a:rPr>
              <a:t>estimates future memory usage</a:t>
            </a:r>
            <a:r>
              <a:rPr lang="en-US" dirty="0"/>
              <a:t> of individual models and </a:t>
            </a:r>
            <a:r>
              <a:rPr lang="en-US" b="1" dirty="0">
                <a:solidFill>
                  <a:schemeClr val="tx2"/>
                </a:solidFill>
              </a:rPr>
              <a:t>skips expensive models</a:t>
            </a:r>
            <a:r>
              <a:rPr lang="en-US" dirty="0">
                <a:solidFill>
                  <a:schemeClr val="tx1"/>
                </a:solidFill>
              </a:rPr>
              <a:t> &amp; only loads one model into memory at a time.</a:t>
            </a:r>
          </a:p>
          <a:p>
            <a:pPr>
              <a:spcBef>
                <a:spcPts val="1200"/>
              </a:spcBef>
              <a:spcAft>
                <a:spcPts val="0"/>
              </a:spcAft>
            </a:pPr>
            <a:endParaRPr lang="en-US" b="1" dirty="0">
              <a:solidFill>
                <a:schemeClr val="tx2"/>
              </a:solidFill>
            </a:endParaRPr>
          </a:p>
          <a:p>
            <a:pPr marL="0" indent="0">
              <a:spcBef>
                <a:spcPts val="1200"/>
              </a:spcBef>
              <a:spcAft>
                <a:spcPts val="0"/>
              </a:spcAft>
              <a:buNone/>
            </a:pPr>
            <a:r>
              <a:rPr lang="en-US" dirty="0"/>
              <a:t>→ AutoGluon </a:t>
            </a:r>
            <a:r>
              <a:rPr lang="en-US" b="1" dirty="0">
                <a:solidFill>
                  <a:schemeClr val="tx2"/>
                </a:solidFill>
              </a:rPr>
              <a:t>fails on far fewer</a:t>
            </a:r>
            <a:r>
              <a:rPr lang="en-US" dirty="0"/>
              <a:t> datasets compared to other AutoML solutions.</a:t>
            </a:r>
          </a:p>
          <a:p>
            <a:pPr>
              <a:spcBef>
                <a:spcPts val="1200"/>
              </a:spcBef>
              <a:spcAft>
                <a:spcPts val="0"/>
              </a:spcAft>
            </a:pPr>
            <a:endParaRPr lang="en-US" altLang="en-US" b="1" dirty="0">
              <a:solidFill>
                <a:schemeClr val="tx2"/>
              </a:solidFill>
            </a:endParaRPr>
          </a:p>
        </p:txBody>
      </p:sp>
    </p:spTree>
    <p:extLst>
      <p:ext uri="{BB962C8B-B14F-4D97-AF65-F5344CB8AC3E}">
        <p14:creationId xmlns:p14="http://schemas.microsoft.com/office/powerpoint/2010/main" val="208016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Efficient Time Management</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348914" y="1807955"/>
            <a:ext cx="5890521" cy="4788053"/>
          </a:xfrm>
        </p:spPr>
        <p:txBody>
          <a:bodyPr/>
          <a:lstStyle/>
          <a:p>
            <a:pPr>
              <a:spcBef>
                <a:spcPts val="1200"/>
              </a:spcBef>
              <a:spcAft>
                <a:spcPts val="0"/>
              </a:spcAft>
            </a:pPr>
            <a:r>
              <a:rPr lang="en-US" sz="2600" dirty="0"/>
              <a:t>Users can specify when system will be ready for prediction</a:t>
            </a:r>
          </a:p>
          <a:p>
            <a:pPr>
              <a:spcBef>
                <a:spcPts val="1200"/>
              </a:spcBef>
              <a:spcAft>
                <a:spcPts val="0"/>
              </a:spcAft>
            </a:pPr>
            <a:r>
              <a:rPr lang="en-US" sz="2600" dirty="0"/>
              <a:t>Allocated </a:t>
            </a:r>
            <a:r>
              <a:rPr lang="en-US" sz="2600" b="1" dirty="0">
                <a:latin typeface="Courier New" panose="02070309020205020404" pitchFamily="49" charset="0"/>
                <a:cs typeface="Courier New" panose="02070309020205020404" pitchFamily="49" charset="0"/>
              </a:rPr>
              <a:t>fit()</a:t>
            </a:r>
            <a:r>
              <a:rPr lang="en-US" sz="2600" dirty="0">
                <a:cs typeface="Courier New" panose="02070309020205020404" pitchFamily="49" charset="0"/>
              </a:rPr>
              <a:t> </a:t>
            </a:r>
            <a:r>
              <a:rPr lang="en-US" sz="2600" dirty="0"/>
              <a:t>time is divided among models; individual models are early-stopped when their time is up</a:t>
            </a:r>
          </a:p>
          <a:p>
            <a:pPr>
              <a:spcBef>
                <a:spcPts val="1200"/>
              </a:spcBef>
              <a:spcAft>
                <a:spcPts val="0"/>
              </a:spcAft>
            </a:pPr>
            <a:r>
              <a:rPr lang="en-US" sz="2600" dirty="0"/>
              <a:t>Reliably accurate &amp; efficient models are trained before slower/less-reliable models)</a:t>
            </a:r>
          </a:p>
        </p:txBody>
      </p:sp>
      <p:pic>
        <p:nvPicPr>
          <p:cNvPr id="5" name="Picture 4">
            <a:extLst>
              <a:ext uri="{FF2B5EF4-FFF2-40B4-BE49-F238E27FC236}">
                <a16:creationId xmlns:a16="http://schemas.microsoft.com/office/drawing/2014/main" id="{1E7703D8-63A3-FA46-B671-7451DC99D9E8}"/>
              </a:ext>
            </a:extLst>
          </p:cNvPr>
          <p:cNvPicPr>
            <a:picLocks noChangeAspect="1"/>
          </p:cNvPicPr>
          <p:nvPr/>
        </p:nvPicPr>
        <p:blipFill>
          <a:blip r:embed="rId3"/>
          <a:stretch>
            <a:fillRect/>
          </a:stretch>
        </p:blipFill>
        <p:spPr>
          <a:xfrm>
            <a:off x="6362174" y="1807955"/>
            <a:ext cx="5480912" cy="3856938"/>
          </a:xfrm>
          <a:prstGeom prst="rect">
            <a:avLst/>
          </a:prstGeom>
        </p:spPr>
      </p:pic>
    </p:spTree>
    <p:extLst>
      <p:ext uri="{BB962C8B-B14F-4D97-AF65-F5344CB8AC3E}">
        <p14:creationId xmlns:p14="http://schemas.microsoft.com/office/powerpoint/2010/main" val="157992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Coding with AutoGluon</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r>
              <a:rPr lang="en-US" dirty="0">
                <a:solidFill>
                  <a:schemeClr val="bg1"/>
                </a:solidFill>
              </a:rPr>
              <a:t>Day One ML – Module 2</a:t>
            </a:r>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83</a:t>
            </a:fld>
            <a:endParaRPr lang="en-US" dirty="0"/>
          </a:p>
        </p:txBody>
      </p:sp>
    </p:spTree>
    <p:extLst>
      <p:ext uri="{BB962C8B-B14F-4D97-AF65-F5344CB8AC3E}">
        <p14:creationId xmlns:p14="http://schemas.microsoft.com/office/powerpoint/2010/main" val="2604421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0611C37-C759-5B42-A994-398D1881480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9F30E04F-A460-3D4E-A188-198F3DF6B1A2}"/>
              </a:ext>
            </a:extLst>
          </p:cNvPr>
          <p:cNvSpPr>
            <a:spLocks noGrp="1"/>
          </p:cNvSpPr>
          <p:nvPr>
            <p:ph type="sldNum" sz="quarter" idx="12"/>
          </p:nvPr>
        </p:nvSpPr>
        <p:spPr/>
        <p:txBody>
          <a:bodyPr/>
          <a:lstStyle/>
          <a:p>
            <a:fld id="{2613A35D-97EF-7A48-AACF-97D95E22C11E}" type="slidenum">
              <a:rPr lang="en-US" smtClean="0"/>
              <a:pPr/>
              <a:t>84</a:t>
            </a:fld>
            <a:endParaRPr lang="en-US" dirty="0"/>
          </a:p>
        </p:txBody>
      </p:sp>
      <p:sp>
        <p:nvSpPr>
          <p:cNvPr id="4" name="Title 3">
            <a:extLst>
              <a:ext uri="{FF2B5EF4-FFF2-40B4-BE49-F238E27FC236}">
                <a16:creationId xmlns:a16="http://schemas.microsoft.com/office/drawing/2014/main" id="{60EBABB1-6A4C-6B45-8184-3545696097E9}"/>
              </a:ext>
            </a:extLst>
          </p:cNvPr>
          <p:cNvSpPr>
            <a:spLocks noGrp="1"/>
          </p:cNvSpPr>
          <p:nvPr>
            <p:ph type="title"/>
          </p:nvPr>
        </p:nvSpPr>
        <p:spPr/>
        <p:txBody>
          <a:bodyPr/>
          <a:lstStyle/>
          <a:p>
            <a:r>
              <a:rPr lang="en-US" dirty="0"/>
              <a:t>AutoGluon Installation</a:t>
            </a:r>
          </a:p>
        </p:txBody>
      </p:sp>
      <p:sp>
        <p:nvSpPr>
          <p:cNvPr id="5" name="Content Placeholder 4">
            <a:extLst>
              <a:ext uri="{FF2B5EF4-FFF2-40B4-BE49-F238E27FC236}">
                <a16:creationId xmlns:a16="http://schemas.microsoft.com/office/drawing/2014/main" id="{850B864B-1F05-984F-93E7-C40E09AABF48}"/>
              </a:ext>
            </a:extLst>
          </p:cNvPr>
          <p:cNvSpPr>
            <a:spLocks noGrp="1"/>
          </p:cNvSpPr>
          <p:nvPr>
            <p:ph idx="1"/>
          </p:nvPr>
        </p:nvSpPr>
        <p:spPr/>
        <p:txBody>
          <a:bodyPr/>
          <a:lstStyle/>
          <a:p>
            <a:r>
              <a:rPr lang="en-US" dirty="0"/>
              <a:t>Install commands:</a:t>
            </a:r>
          </a:p>
          <a:p>
            <a:endParaRPr lang="en-US" dirty="0"/>
          </a:p>
          <a:p>
            <a:endParaRPr lang="en-US" dirty="0"/>
          </a:p>
          <a:p>
            <a:endParaRPr lang="en-US" dirty="0"/>
          </a:p>
          <a:p>
            <a:endParaRPr lang="en-US" dirty="0"/>
          </a:p>
          <a:p>
            <a:r>
              <a:rPr lang="en-US" dirty="0"/>
              <a:t>Brazil package: </a:t>
            </a:r>
          </a:p>
          <a:p>
            <a:pPr marL="0" indent="0">
              <a:buNone/>
            </a:pPr>
            <a:r>
              <a:rPr lang="en-US" dirty="0">
                <a:hlinkClick r:id="rId2"/>
              </a:rPr>
              <a:t>https://code.amazon.com/packages/Python-autogluon/releases</a:t>
            </a:r>
            <a:endParaRPr lang="en-US" dirty="0"/>
          </a:p>
          <a:p>
            <a:pPr marL="0" indent="0">
              <a:buNone/>
            </a:pPr>
            <a:endParaRPr lang="en-US" dirty="0"/>
          </a:p>
        </p:txBody>
      </p:sp>
      <p:sp>
        <p:nvSpPr>
          <p:cNvPr id="6" name="Rectangle 5">
            <a:extLst>
              <a:ext uri="{FF2B5EF4-FFF2-40B4-BE49-F238E27FC236}">
                <a16:creationId xmlns:a16="http://schemas.microsoft.com/office/drawing/2014/main" id="{E9E9D1BF-1E20-5543-84D4-C75C924E526C}"/>
              </a:ext>
            </a:extLst>
          </p:cNvPr>
          <p:cNvSpPr/>
          <p:nvPr/>
        </p:nvSpPr>
        <p:spPr>
          <a:xfrm>
            <a:off x="2192970" y="2432922"/>
            <a:ext cx="7277601" cy="13234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latin typeface="Courier New" panose="02070309020205020404" pitchFamily="49" charset="0"/>
                <a:cs typeface="Courier New" panose="02070309020205020404" pitchFamily="49" charset="0"/>
              </a:rPr>
              <a:t>python3 -m pip install -U pip </a:t>
            </a:r>
          </a:p>
          <a:p>
            <a:r>
              <a:rPr lang="en-US" sz="2000" b="1" dirty="0">
                <a:latin typeface="Courier New" panose="02070309020205020404" pitchFamily="49" charset="0"/>
                <a:cs typeface="Courier New" panose="02070309020205020404" pitchFamily="49" charset="0"/>
              </a:rPr>
              <a:t>python3 -m pip install -U </a:t>
            </a:r>
            <a:r>
              <a:rPr lang="en-US" sz="2000" b="1" dirty="0" err="1">
                <a:latin typeface="Courier New" panose="02070309020205020404" pitchFamily="49" charset="0"/>
                <a:cs typeface="Courier New" panose="02070309020205020404" pitchFamily="49" charset="0"/>
              </a:rPr>
              <a:t>setuptools</a:t>
            </a:r>
            <a:r>
              <a:rPr lang="en-US" sz="2000" b="1" dirty="0">
                <a:latin typeface="Courier New" panose="02070309020205020404" pitchFamily="49" charset="0"/>
                <a:cs typeface="Courier New" panose="02070309020205020404" pitchFamily="49" charset="0"/>
              </a:rPr>
              <a:t> wheel </a:t>
            </a:r>
          </a:p>
          <a:p>
            <a:r>
              <a:rPr lang="en-US" sz="2000" b="1" dirty="0">
                <a:latin typeface="Courier New" panose="02070309020205020404" pitchFamily="49" charset="0"/>
                <a:cs typeface="Courier New" panose="02070309020205020404" pitchFamily="49" charset="0"/>
              </a:rPr>
              <a:t>python3 -m pip install -U "</a:t>
            </a:r>
            <a:r>
              <a:rPr lang="en-US" sz="2000" b="1" dirty="0" err="1">
                <a:latin typeface="Courier New" panose="02070309020205020404" pitchFamily="49" charset="0"/>
                <a:cs typeface="Courier New" panose="02070309020205020404" pitchFamily="49" charset="0"/>
              </a:rPr>
              <a:t>mxnet</a:t>
            </a:r>
            <a:r>
              <a:rPr lang="en-US" sz="2000" b="1" dirty="0">
                <a:latin typeface="Courier New" panose="02070309020205020404" pitchFamily="49" charset="0"/>
                <a:cs typeface="Courier New" panose="02070309020205020404" pitchFamily="49" charset="0"/>
              </a:rPr>
              <a:t>&lt;2.0.0" </a:t>
            </a:r>
          </a:p>
          <a:p>
            <a:r>
              <a:rPr lang="en-US" sz="2000" b="1" dirty="0">
                <a:latin typeface="Courier New" panose="02070309020205020404" pitchFamily="49" charset="0"/>
                <a:cs typeface="Courier New" panose="02070309020205020404" pitchFamily="49" charset="0"/>
              </a:rPr>
              <a:t>python3 -m pip install </a:t>
            </a:r>
            <a:r>
              <a:rPr lang="en-US" sz="2000" b="1" dirty="0" err="1">
                <a:latin typeface="Courier New" panose="02070309020205020404" pitchFamily="49" charset="0"/>
                <a:cs typeface="Courier New" panose="02070309020205020404" pitchFamily="49" charset="0"/>
              </a:rPr>
              <a:t>autogluon</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247540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dirty="0"/>
              <a:t>Only </a:t>
            </a:r>
            <a:r>
              <a:rPr lang="en-US" b="1" dirty="0">
                <a:solidFill>
                  <a:schemeClr val="tx2"/>
                </a:solidFill>
              </a:rPr>
              <a:t>3 lines of code </a:t>
            </a:r>
            <a:r>
              <a:rPr lang="en-US" dirty="0"/>
              <a:t>to train and use a model using tabular data (for e.g. book price prediction): </a:t>
            </a:r>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"Price"</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190728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dirty="0"/>
              <a:t>Only </a:t>
            </a:r>
            <a:r>
              <a:rPr lang="en-US" b="1" dirty="0">
                <a:solidFill>
                  <a:schemeClr val="tx2"/>
                </a:solidFill>
              </a:rPr>
              <a:t>3 lines of code </a:t>
            </a:r>
            <a:r>
              <a:rPr lang="en-US" dirty="0"/>
              <a:t>to train and use a model using tabular data in general: </a:t>
            </a:r>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"label"</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9186268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3 lines of code!</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Content Placeholder 2">
            <a:extLst>
              <a:ext uri="{FF2B5EF4-FFF2-40B4-BE49-F238E27FC236}">
                <a16:creationId xmlns:a16="http://schemas.microsoft.com/office/drawing/2014/main" id="{7141ED9A-F850-4B78-915E-81291D343B79}"/>
              </a:ext>
            </a:extLst>
          </p:cNvPr>
          <p:cNvSpPr txBox="1">
            <a:spLocks/>
          </p:cNvSpPr>
          <p:nvPr/>
        </p:nvSpPr>
        <p:spPr>
          <a:xfrm>
            <a:off x="648227" y="1582221"/>
            <a:ext cx="10928422" cy="4482150"/>
          </a:xfrm>
          <a:prstGeom prst="rect">
            <a:avLst/>
          </a:prstGeom>
        </p:spPr>
        <p:txBody>
          <a:bodyPr vert="horz" lIns="91440" tIns="45720" rIns="91440" bIns="45720" rtlCol="0">
            <a:noAutofit/>
          </a:bodyPr>
          <a:lstStyle>
            <a:lvl1pPr marL="403225" marR="0" indent="-403225" algn="l" defTabSz="91440" rtl="0" eaLnBrk="1" fontAlgn="auto" latinLnBrk="0" hangingPunct="1">
              <a:lnSpc>
                <a:spcPct val="100000"/>
              </a:lnSpc>
              <a:spcBef>
                <a:spcPts val="0"/>
              </a:spcBef>
              <a:spcAft>
                <a:spcPts val="600"/>
              </a:spcAft>
              <a:buClr>
                <a:srgbClr val="1D212E"/>
              </a:buClr>
              <a:buSzPct val="110000"/>
              <a:buFontTx/>
              <a:buBlip>
                <a:blip r:embed="rId3">
                  <a:extLst>
                    <a:ext uri="{96DAC541-7B7A-43D3-8B79-37D633B846F1}">
                      <asvg:svgBlip xmlns:asvg="http://schemas.microsoft.com/office/drawing/2016/SVG/main" r:embed="rId4"/>
                    </a:ext>
                  </a:extLst>
                </a:blip>
              </a:buBlip>
              <a:tabLst>
                <a:tab pos="227013" algn="l"/>
              </a:tabLst>
              <a:defRPr sz="28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90563" marR="0" indent="-284163" algn="l" defTabSz="1143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defRPr sz="2400" kern="1200" baseline="0">
                <a:solidFill>
                  <a:schemeClr val="accent4"/>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974725" marR="0" indent="-225425" algn="l" defTabSz="914400" rtl="0" eaLnBrk="1" fontAlgn="auto" latinLnBrk="0" hangingPunct="1">
              <a:lnSpc>
                <a:spcPct val="100000"/>
              </a:lnSpc>
              <a:spcBef>
                <a:spcPts val="0"/>
              </a:spcBef>
              <a:spcAft>
                <a:spcPts val="600"/>
              </a:spcAft>
              <a:buClr>
                <a:srgbClr val="1D212E"/>
              </a:buClr>
              <a:buSzTx/>
              <a:buFont typeface="Amazon Ember Light" panose="020B0403020204020204" pitchFamily="34" charset="0"/>
              <a:buChar char="»"/>
              <a:tabLst>
                <a:tab pos="91440" algn="l"/>
              </a:tabLst>
              <a:defRPr sz="20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58888" marR="0" indent="-231775" algn="l" defTabSz="914400" rtl="0" eaLnBrk="1" fontAlgn="auto" latinLnBrk="0" hangingPunct="1">
              <a:lnSpc>
                <a:spcPct val="100000"/>
              </a:lnSpc>
              <a:spcBef>
                <a:spcPts val="0"/>
              </a:spcBef>
              <a:spcAft>
                <a:spcPts val="400"/>
              </a:spcAft>
              <a:buClr>
                <a:srgbClr val="1D212E"/>
              </a:buClr>
              <a:buSzTx/>
              <a:buFont typeface="Amazon Ember Light" panose="020B0403020204020204" pitchFamily="34" charset="0"/>
              <a:buChar char="»"/>
              <a:tabLst>
                <a:tab pos="91440" algn="l"/>
              </a:tabLst>
              <a:defRPr sz="1800" kern="1200" baseline="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 rtl="0" eaLnBrk="1" latinLnBrk="0" hangingPunct="1">
              <a:lnSpc>
                <a:spcPct val="90000"/>
              </a:lnSpc>
              <a:spcBef>
                <a:spcPts val="500"/>
              </a:spcBef>
              <a:buClr>
                <a:srgbClr val="1D212E"/>
              </a:buClr>
              <a:buFont typeface="System Font Regular"/>
              <a:buNone/>
              <a:tabLst>
                <a:tab pos="91440" algn="l"/>
              </a:tabLst>
              <a:defRPr sz="1200" kern="1200" baseline="0">
                <a:solidFill>
                  <a:schemeClr val="tx1"/>
                </a:solidFill>
                <a:latin typeface="Amazon Ember Display Medium"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US"/>
              <a:t>Only </a:t>
            </a:r>
            <a:r>
              <a:rPr lang="en-US" b="1">
                <a:solidFill>
                  <a:schemeClr val="tx2"/>
                </a:solidFill>
              </a:rPr>
              <a:t>3 lines of code </a:t>
            </a:r>
            <a:r>
              <a:rPr lang="en-US"/>
              <a:t>to train and use a model: </a:t>
            </a:r>
            <a:endParaRPr lang="en-US" dirty="0"/>
          </a:p>
        </p:txBody>
      </p:sp>
      <p:sp>
        <p:nvSpPr>
          <p:cNvPr id="9" name="Rectangle 8">
            <a:extLst>
              <a:ext uri="{FF2B5EF4-FFF2-40B4-BE49-F238E27FC236}">
                <a16:creationId xmlns:a16="http://schemas.microsoft.com/office/drawing/2014/main" id="{7E80A897-CFC0-4FAE-98A2-3872EB8421B0}"/>
              </a:ext>
            </a:extLst>
          </p:cNvPr>
          <p:cNvSpPr/>
          <p:nvPr/>
        </p:nvSpPr>
        <p:spPr>
          <a:xfrm>
            <a:off x="1343884" y="3007688"/>
            <a:ext cx="9537107" cy="163121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2000" b="1" dirty="0">
                <a:solidFill>
                  <a:srgbClr val="00B050"/>
                </a:solidFill>
                <a:latin typeface="Courier New" panose="02070309020205020404" pitchFamily="49" charset="0"/>
                <a:cs typeface="Courier New" panose="02070309020205020404" pitchFamily="49" charset="0"/>
              </a:rPr>
              <a:t>from</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autogluon.tabular</a:t>
            </a:r>
            <a:r>
              <a:rPr lang="en-US" sz="2000" b="1" dirty="0">
                <a:latin typeface="Courier New" panose="02070309020205020404" pitchFamily="49" charset="0"/>
                <a:cs typeface="Courier New" panose="02070309020205020404" pitchFamily="49" charset="0"/>
              </a:rPr>
              <a:t> </a:t>
            </a:r>
            <a:r>
              <a:rPr lang="en-US" sz="2000" b="1" dirty="0">
                <a:solidFill>
                  <a:srgbClr val="00B050"/>
                </a:solidFill>
                <a:latin typeface="Courier New" panose="02070309020205020404" pitchFamily="49" charset="0"/>
                <a:cs typeface="Courier New" panose="02070309020205020404" pitchFamily="49" charset="0"/>
              </a:rPr>
              <a:t>import</a:t>
            </a:r>
            <a:r>
              <a:rPr lang="en-US" sz="2000" b="1" dirty="0">
                <a:latin typeface="Courier New" panose="02070309020205020404" pitchFamily="49" charset="0"/>
                <a:cs typeface="Courier New" panose="02070309020205020404" pitchFamily="49" charset="0"/>
              </a:rPr>
              <a:t> </a:t>
            </a:r>
            <a:r>
              <a:rPr lang="en-US" sz="2000" b="1" dirty="0" err="1">
                <a:latin typeface="Courier New" panose="02070309020205020404" pitchFamily="49" charset="0"/>
                <a:cs typeface="Courier New" panose="02070309020205020404" pitchFamily="49" charset="0"/>
              </a:rPr>
              <a:t>TabularPredictor</a:t>
            </a:r>
            <a:endParaRPr lang="en-US" sz="2000" b="1" dirty="0">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predictor = </a:t>
            </a:r>
            <a:r>
              <a:rPr lang="en-US" sz="2000" b="1" dirty="0" err="1">
                <a:latin typeface="Courier New" panose="02070309020205020404" pitchFamily="49" charset="0"/>
                <a:cs typeface="Courier New" panose="02070309020205020404" pitchFamily="49" charset="0"/>
              </a:rPr>
              <a:t>TabularPredictor</a:t>
            </a:r>
            <a:r>
              <a:rPr lang="en-US" sz="2000" b="1" dirty="0">
                <a:latin typeface="Courier New" panose="02070309020205020404" pitchFamily="49" charset="0"/>
                <a:cs typeface="Courier New" panose="02070309020205020404" pitchFamily="49" charset="0"/>
              </a:rPr>
              <a:t>(label=</a:t>
            </a:r>
            <a:r>
              <a:rPr lang="en-US" sz="2000" b="1" dirty="0">
                <a:solidFill>
                  <a:srgbClr val="C00000"/>
                </a:solidFill>
                <a:latin typeface="Courier New" panose="02070309020205020404" pitchFamily="49" charset="0"/>
                <a:cs typeface="Courier New" panose="02070309020205020404" pitchFamily="49" charset="0"/>
              </a:rPr>
              <a:t>"label"</a:t>
            </a:r>
            <a:r>
              <a:rPr lang="en-US" sz="2000" b="1" dirty="0">
                <a:latin typeface="Courier New" panose="02070309020205020404" pitchFamily="49" charset="0"/>
                <a:cs typeface="Courier New" panose="02070309020205020404" pitchFamily="49" charset="0"/>
              </a:rPr>
              <a:t>).fit(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train.csv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a:p>
            <a:r>
              <a:rPr lang="en-US" sz="2000" b="1" dirty="0">
                <a:latin typeface="Courier New" panose="02070309020205020404" pitchFamily="49" charset="0"/>
                <a:cs typeface="Courier New" panose="02070309020205020404" pitchFamily="49" charset="0"/>
              </a:rPr>
              <a:t>		</a:t>
            </a:r>
          </a:p>
          <a:p>
            <a:r>
              <a:rPr lang="en-US" sz="2000" b="1" dirty="0">
                <a:latin typeface="Courier New" panose="02070309020205020404" pitchFamily="49" charset="0"/>
                <a:cs typeface="Courier New" panose="02070309020205020404" pitchFamily="49" charset="0"/>
              </a:rPr>
              <a:t>predictions = </a:t>
            </a:r>
            <a:r>
              <a:rPr lang="en-US" sz="2000" b="1" dirty="0" err="1">
                <a:latin typeface="Courier New" panose="02070309020205020404" pitchFamily="49" charset="0"/>
                <a:cs typeface="Courier New" panose="02070309020205020404" pitchFamily="49" charset="0"/>
              </a:rPr>
              <a:t>predictor.predict</a:t>
            </a:r>
            <a:r>
              <a:rPr lang="en-US" sz="2000" b="1" dirty="0">
                <a:latin typeface="Courier New" panose="02070309020205020404" pitchFamily="49" charset="0"/>
                <a:cs typeface="Courier New" panose="02070309020205020404" pitchFamily="49" charset="0"/>
              </a:rPr>
              <a:t>(</a:t>
            </a:r>
            <a:r>
              <a:rPr lang="en-US" sz="2000" b="1" dirty="0">
                <a:solidFill>
                  <a:srgbClr val="C00000"/>
                </a:solidFill>
                <a:latin typeface="Courier New" panose="02070309020205020404" pitchFamily="49" charset="0"/>
                <a:cs typeface="Courier New" panose="02070309020205020404" pitchFamily="49" charset="0"/>
              </a:rPr>
              <a:t>"</a:t>
            </a:r>
            <a:r>
              <a:rPr lang="en-US" sz="2000" b="1" dirty="0" err="1">
                <a:solidFill>
                  <a:srgbClr val="C00000"/>
                </a:solidFill>
                <a:latin typeface="Courier New" panose="02070309020205020404" pitchFamily="49" charset="0"/>
                <a:cs typeface="Courier New" panose="02070309020205020404" pitchFamily="49" charset="0"/>
              </a:rPr>
              <a:t>test.csv</a:t>
            </a:r>
            <a:r>
              <a:rPr lang="en-US" sz="2000" b="1" dirty="0">
                <a:solidFill>
                  <a:srgbClr val="C00000"/>
                </a:solidFill>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a:t>
            </a:r>
          </a:p>
        </p:txBody>
      </p:sp>
      <p:sp>
        <p:nvSpPr>
          <p:cNvPr id="5" name="Right Arrow 4">
            <a:extLst>
              <a:ext uri="{FF2B5EF4-FFF2-40B4-BE49-F238E27FC236}">
                <a16:creationId xmlns:a16="http://schemas.microsoft.com/office/drawing/2014/main" id="{4DA12D10-4F34-B446-8732-677DC9491A62}"/>
              </a:ext>
            </a:extLst>
          </p:cNvPr>
          <p:cNvSpPr/>
          <p:nvPr/>
        </p:nvSpPr>
        <p:spPr>
          <a:xfrm rot="5400000">
            <a:off x="3959172" y="5198316"/>
            <a:ext cx="1184874" cy="547237"/>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401F4C-F41E-914B-A425-6FC63D6B3640}"/>
              </a:ext>
            </a:extLst>
          </p:cNvPr>
          <p:cNvSpPr txBox="1"/>
          <p:nvPr/>
        </p:nvSpPr>
        <p:spPr>
          <a:xfrm>
            <a:off x="7885356" y="5445858"/>
            <a:ext cx="2962760" cy="738809"/>
          </a:xfrm>
          <a:prstGeom prst="rect">
            <a:avLst/>
          </a:prstGeom>
        </p:spPr>
        <p:txBody>
          <a:bodyPr vert="horz" wrap="square" lIns="91440" tIns="45720" rIns="91440" bIns="45720" rtlCol="0" anchor="t">
            <a:noAutofit/>
          </a:bodyPr>
          <a:lstStyle/>
          <a:p>
            <a:pPr algn="ctr"/>
            <a:r>
              <a:rPr lang="en-US" b="1" dirty="0">
                <a:solidFill>
                  <a:schemeClr val="tx2"/>
                </a:solidFill>
              </a:rPr>
              <a:t>Fit on the training dataset (learn the rules).</a:t>
            </a:r>
          </a:p>
        </p:txBody>
      </p:sp>
      <p:sp>
        <p:nvSpPr>
          <p:cNvPr id="7" name="TextBox 6">
            <a:extLst>
              <a:ext uri="{FF2B5EF4-FFF2-40B4-BE49-F238E27FC236}">
                <a16:creationId xmlns:a16="http://schemas.microsoft.com/office/drawing/2014/main" id="{46F746F4-4AD2-2A45-BFFC-8EDA5FD27C91}"/>
              </a:ext>
            </a:extLst>
          </p:cNvPr>
          <p:cNvSpPr txBox="1"/>
          <p:nvPr/>
        </p:nvSpPr>
        <p:spPr>
          <a:xfrm>
            <a:off x="1978926" y="6064371"/>
            <a:ext cx="5145366" cy="638684"/>
          </a:xfrm>
          <a:prstGeom prst="rect">
            <a:avLst/>
          </a:prstGeom>
        </p:spPr>
        <p:txBody>
          <a:bodyPr vert="horz" wrap="square" lIns="91440" tIns="45720" rIns="91440" bIns="45720" rtlCol="0" anchor="b">
            <a:noAutofit/>
          </a:bodyPr>
          <a:lstStyle/>
          <a:p>
            <a:pPr algn="ctr"/>
            <a:r>
              <a:rPr lang="en-US" b="1" dirty="0">
                <a:solidFill>
                  <a:schemeClr val="tx2"/>
                </a:solidFill>
              </a:rPr>
              <a:t>Produce predictions of the "label" column for rows in separate test dataset “</a:t>
            </a:r>
            <a:r>
              <a:rPr lang="en-US" b="1" dirty="0" err="1">
                <a:solidFill>
                  <a:schemeClr val="tx2"/>
                </a:solidFill>
              </a:rPr>
              <a:t>test.csv</a:t>
            </a:r>
            <a:r>
              <a:rPr lang="en-US" b="1" dirty="0">
                <a:solidFill>
                  <a:schemeClr val="tx2"/>
                </a:solidFill>
              </a:rPr>
              <a:t>”</a:t>
            </a:r>
          </a:p>
        </p:txBody>
      </p:sp>
      <p:sp>
        <p:nvSpPr>
          <p:cNvPr id="10" name="Right Arrow 9">
            <a:extLst>
              <a:ext uri="{FF2B5EF4-FFF2-40B4-BE49-F238E27FC236}">
                <a16:creationId xmlns:a16="http://schemas.microsoft.com/office/drawing/2014/main" id="{5148D20B-CC6E-0D4E-B5D5-C2660B92EFA8}"/>
              </a:ext>
            </a:extLst>
          </p:cNvPr>
          <p:cNvSpPr/>
          <p:nvPr/>
        </p:nvSpPr>
        <p:spPr>
          <a:xfrm rot="5400000">
            <a:off x="8774299" y="4449403"/>
            <a:ext cx="1184874" cy="547237"/>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CF7797-CBF6-0E4E-A4FC-14BC99C7E884}"/>
              </a:ext>
            </a:extLst>
          </p:cNvPr>
          <p:cNvSpPr txBox="1"/>
          <p:nvPr/>
        </p:nvSpPr>
        <p:spPr>
          <a:xfrm>
            <a:off x="9415839" y="1774373"/>
            <a:ext cx="2185471" cy="887390"/>
          </a:xfrm>
          <a:prstGeom prst="rect">
            <a:avLst/>
          </a:prstGeom>
        </p:spPr>
        <p:txBody>
          <a:bodyPr vert="horz" wrap="square" lIns="91440" tIns="45720" rIns="91440" bIns="45720" rtlCol="0" anchor="t">
            <a:noAutofit/>
          </a:bodyPr>
          <a:lstStyle/>
          <a:p>
            <a:pPr algn="ctr"/>
            <a:r>
              <a:rPr lang="en-US" b="1" dirty="0">
                <a:solidFill>
                  <a:schemeClr val="tx2"/>
                </a:solidFill>
              </a:rPr>
              <a:t>Specify the column that contains the label in the training dataset.</a:t>
            </a:r>
          </a:p>
        </p:txBody>
      </p:sp>
      <p:sp>
        <p:nvSpPr>
          <p:cNvPr id="12" name="Right Arrow 11">
            <a:extLst>
              <a:ext uri="{FF2B5EF4-FFF2-40B4-BE49-F238E27FC236}">
                <a16:creationId xmlns:a16="http://schemas.microsoft.com/office/drawing/2014/main" id="{970013DC-866A-3A4D-ABD9-F9FCDBA28386}"/>
              </a:ext>
            </a:extLst>
          </p:cNvPr>
          <p:cNvSpPr/>
          <p:nvPr/>
        </p:nvSpPr>
        <p:spPr>
          <a:xfrm rot="19683455">
            <a:off x="8175909" y="2753150"/>
            <a:ext cx="1184874" cy="547237"/>
          </a:xfrm>
          <a:prstGeom prst="rightArrow">
            <a:avLst/>
          </a:prstGeom>
          <a:solidFill>
            <a:srgbClr val="2F4B3E">
              <a:alpha val="50196"/>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8004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.fit() Method</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idx="1"/>
          </p:nvPr>
        </p:nvSpPr>
        <p:spPr>
          <a:xfrm>
            <a:off x="1109700" y="1931620"/>
            <a:ext cx="9533463" cy="4390845"/>
          </a:xfrm>
        </p:spPr>
        <p:txBody>
          <a:bodyPr/>
          <a:lstStyle/>
          <a:p>
            <a:pPr marL="0" indent="0">
              <a:buNone/>
            </a:pPr>
            <a:r>
              <a:rPr lang="en-US" b="1" dirty="0">
                <a:latin typeface="Courier New" panose="02070309020205020404" pitchFamily="49" charset="0"/>
                <a:cs typeface="Courier New" panose="02070309020205020404" pitchFamily="49" charset="0"/>
              </a:rPr>
              <a:t>fit()</a:t>
            </a:r>
            <a:r>
              <a:rPr lang="en-US" dirty="0"/>
              <a:t>automatically does the following:</a:t>
            </a:r>
          </a:p>
          <a:p>
            <a:pPr marL="801688" lvl="1" indent="-514350">
              <a:buFont typeface="+mj-lt"/>
              <a:buAutoNum type="arabicPeriod"/>
            </a:pPr>
            <a:r>
              <a:rPr lang="en-US" dirty="0"/>
              <a:t>Preprocesses raw data (identifies the type of each feature and converts to numerical values)</a:t>
            </a:r>
          </a:p>
          <a:p>
            <a:pPr marL="801688" lvl="1" indent="-514350">
              <a:buFont typeface="+mj-lt"/>
              <a:buAutoNum type="arabicPeriod"/>
            </a:pPr>
            <a:r>
              <a:rPr lang="en-US" dirty="0"/>
              <a:t>Identifies what type of prediction problem this is </a:t>
            </a:r>
            <a:br>
              <a:rPr lang="en-US" dirty="0"/>
            </a:br>
            <a:r>
              <a:rPr lang="en-US" dirty="0"/>
              <a:t>(binary/multi-class classification or regression)</a:t>
            </a:r>
          </a:p>
          <a:p>
            <a:pPr marL="801688" lvl="1" indent="-514350">
              <a:buFont typeface="+mj-lt"/>
              <a:buAutoNum type="arabicPeriod"/>
            </a:pPr>
            <a:r>
              <a:rPr lang="en-US" dirty="0"/>
              <a:t>Splits data appropriately (e.g. disjoint training/validation sets, </a:t>
            </a:r>
            <a:r>
              <a:rPr lang="en-US" i="1" dirty="0"/>
              <a:t>k</a:t>
            </a:r>
            <a:r>
              <a:rPr lang="en-US" dirty="0"/>
              <a:t>-fold split)</a:t>
            </a:r>
          </a:p>
          <a:p>
            <a:pPr marL="801688" lvl="1" indent="-514350">
              <a:buFont typeface="+mj-lt"/>
              <a:buAutoNum type="arabicPeriod"/>
            </a:pPr>
            <a:r>
              <a:rPr lang="en-US" dirty="0"/>
              <a:t>Individually trains various </a:t>
            </a:r>
            <a:r>
              <a:rPr lang="en-US" i="1" dirty="0"/>
              <a:t>base</a:t>
            </a:r>
            <a:r>
              <a:rPr lang="en-US" dirty="0"/>
              <a:t> models, creates an optimized ensemble that outperforms all of the individual models</a:t>
            </a:r>
          </a:p>
        </p:txBody>
      </p:sp>
    </p:spTree>
    <p:extLst>
      <p:ext uri="{BB962C8B-B14F-4D97-AF65-F5344CB8AC3E}">
        <p14:creationId xmlns:p14="http://schemas.microsoft.com/office/powerpoint/2010/main" val="651505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AutoGluon Sub-Modules</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r>
              <a:rPr lang="en-US" dirty="0">
                <a:solidFill>
                  <a:schemeClr val="bg1"/>
                </a:solidFill>
              </a:rPr>
              <a:t>Day One ML – Module 2</a:t>
            </a:r>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89</a:t>
            </a:fld>
            <a:endParaRPr lang="en-US" dirty="0"/>
          </a:p>
        </p:txBody>
      </p:sp>
    </p:spTree>
    <p:extLst>
      <p:ext uri="{BB962C8B-B14F-4D97-AF65-F5344CB8AC3E}">
        <p14:creationId xmlns:p14="http://schemas.microsoft.com/office/powerpoint/2010/main" val="62954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A00D-89E3-E74F-87AA-BAC57C7D482C}"/>
              </a:ext>
            </a:extLst>
          </p:cNvPr>
          <p:cNvSpPr>
            <a:spLocks noGrp="1"/>
          </p:cNvSpPr>
          <p:nvPr>
            <p:ph type="ctrTitle"/>
          </p:nvPr>
        </p:nvSpPr>
        <p:spPr/>
        <p:txBody>
          <a:bodyPr/>
          <a:lstStyle/>
          <a:p>
            <a:r>
              <a:rPr lang="en-US" dirty="0"/>
              <a:t>Filling the Shelves</a:t>
            </a:r>
          </a:p>
        </p:txBody>
      </p:sp>
      <p:sp>
        <p:nvSpPr>
          <p:cNvPr id="3" name="Subtitle 2">
            <a:extLst>
              <a:ext uri="{FF2B5EF4-FFF2-40B4-BE49-F238E27FC236}">
                <a16:creationId xmlns:a16="http://schemas.microsoft.com/office/drawing/2014/main" id="{8FE63F6D-63E4-7342-9CFB-1C612A2339DC}"/>
              </a:ext>
            </a:extLst>
          </p:cNvPr>
          <p:cNvSpPr>
            <a:spLocks noGrp="1"/>
          </p:cNvSpPr>
          <p:nvPr>
            <p:ph type="subTitle" idx="1"/>
          </p:nvPr>
        </p:nvSpPr>
        <p:spPr/>
        <p:txBody>
          <a:bodyPr/>
          <a:lstStyle/>
          <a:p>
            <a:r>
              <a:rPr lang="en-US" dirty="0">
                <a:solidFill>
                  <a:schemeClr val="bg1"/>
                </a:solidFill>
              </a:rPr>
              <a:t>Day One ML – Module 1</a:t>
            </a:r>
          </a:p>
        </p:txBody>
      </p:sp>
    </p:spTree>
    <p:extLst>
      <p:ext uri="{BB962C8B-B14F-4D97-AF65-F5344CB8AC3E}">
        <p14:creationId xmlns:p14="http://schemas.microsoft.com/office/powerpoint/2010/main" val="14523469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8F00-4305-8848-93A6-F729F499BCB0}"/>
              </a:ext>
            </a:extLst>
          </p:cNvPr>
          <p:cNvSpPr>
            <a:spLocks noGrp="1"/>
          </p:cNvSpPr>
          <p:nvPr>
            <p:ph type="title"/>
          </p:nvPr>
        </p:nvSpPr>
        <p:spPr/>
        <p:txBody>
          <a:bodyPr/>
          <a:lstStyle/>
          <a:p>
            <a:r>
              <a:rPr lang="en-US" dirty="0"/>
              <a:t>Sub-Modules for text and image tasks</a:t>
            </a:r>
          </a:p>
        </p:txBody>
      </p:sp>
      <p:pic>
        <p:nvPicPr>
          <p:cNvPr id="6" name="Content Placeholder 5" descr="Examples of tasks which can be solved using AutoML including Tabular prediction, Image Classification, Object detection and Text Classification.">
            <a:extLst>
              <a:ext uri="{FF2B5EF4-FFF2-40B4-BE49-F238E27FC236}">
                <a16:creationId xmlns:a16="http://schemas.microsoft.com/office/drawing/2014/main" id="{D00435FD-97F2-4B48-B356-96C8E7885083}"/>
              </a:ext>
            </a:extLst>
          </p:cNvPr>
          <p:cNvPicPr>
            <a:picLocks noGrp="1" noChangeAspect="1"/>
          </p:cNvPicPr>
          <p:nvPr>
            <p:ph idx="1"/>
          </p:nvPr>
        </p:nvPicPr>
        <p:blipFill>
          <a:blip r:embed="rId2"/>
          <a:stretch>
            <a:fillRect/>
          </a:stretch>
        </p:blipFill>
        <p:spPr>
          <a:xfrm>
            <a:off x="647700" y="2204883"/>
            <a:ext cx="10928350" cy="3327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86386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7C91BA-5957-4642-A931-F2290617DE0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A153E5F-4DF5-42FC-9D53-7F46D2918E0C}"/>
              </a:ext>
            </a:extLst>
          </p:cNvPr>
          <p:cNvSpPr>
            <a:spLocks noGrp="1"/>
          </p:cNvSpPr>
          <p:nvPr>
            <p:ph type="sldNum" sz="quarter" idx="12"/>
          </p:nvPr>
        </p:nvSpPr>
        <p:spPr/>
        <p:txBody>
          <a:bodyPr/>
          <a:lstStyle/>
          <a:p>
            <a:fld id="{2613A35D-97EF-7A48-AACF-97D95E22C11E}" type="slidenum">
              <a:rPr lang="en-US" smtClean="0"/>
              <a:pPr/>
              <a:t>91</a:t>
            </a:fld>
            <a:endParaRPr lang="en-US" dirty="0"/>
          </a:p>
        </p:txBody>
      </p:sp>
      <p:graphicFrame>
        <p:nvGraphicFramePr>
          <p:cNvPr id="6" name="Table 6">
            <a:extLst>
              <a:ext uri="{FF2B5EF4-FFF2-40B4-BE49-F238E27FC236}">
                <a16:creationId xmlns:a16="http://schemas.microsoft.com/office/drawing/2014/main" id="{5DA18843-5436-A64B-98AE-5F77C79715B7}"/>
              </a:ext>
            </a:extLst>
          </p:cNvPr>
          <p:cNvGraphicFramePr>
            <a:graphicFrameLocks noGrp="1"/>
          </p:cNvGraphicFramePr>
          <p:nvPr>
            <p:ph idx="1"/>
            <p:extLst>
              <p:ext uri="{D42A27DB-BD31-4B8C-83A1-F6EECF244321}">
                <p14:modId xmlns:p14="http://schemas.microsoft.com/office/powerpoint/2010/main" val="1108486316"/>
              </p:ext>
            </p:extLst>
          </p:nvPr>
        </p:nvGraphicFramePr>
        <p:xfrm>
          <a:off x="583061" y="752791"/>
          <a:ext cx="11025877" cy="4913145"/>
        </p:xfrm>
        <a:graphic>
          <a:graphicData uri="http://schemas.openxmlformats.org/drawingml/2006/table">
            <a:tbl>
              <a:tblPr firstRow="1" bandRow="1">
                <a:tableStyleId>{7DF18680-E054-41AD-8BC1-D1AEF772440D}</a:tableStyleId>
              </a:tblPr>
              <a:tblGrid>
                <a:gridCol w="1508672">
                  <a:extLst>
                    <a:ext uri="{9D8B030D-6E8A-4147-A177-3AD203B41FA5}">
                      <a16:colId xmlns:a16="http://schemas.microsoft.com/office/drawing/2014/main" val="503437554"/>
                    </a:ext>
                  </a:extLst>
                </a:gridCol>
                <a:gridCol w="3341327">
                  <a:extLst>
                    <a:ext uri="{9D8B030D-6E8A-4147-A177-3AD203B41FA5}">
                      <a16:colId xmlns:a16="http://schemas.microsoft.com/office/drawing/2014/main" val="3484638132"/>
                    </a:ext>
                  </a:extLst>
                </a:gridCol>
                <a:gridCol w="6175878">
                  <a:extLst>
                    <a:ext uri="{9D8B030D-6E8A-4147-A177-3AD203B41FA5}">
                      <a16:colId xmlns:a16="http://schemas.microsoft.com/office/drawing/2014/main" val="1821208483"/>
                    </a:ext>
                  </a:extLst>
                </a:gridCol>
              </a:tblGrid>
              <a:tr h="423609">
                <a:tc>
                  <a:txBody>
                    <a:bodyPr/>
                    <a:lstStyle/>
                    <a:p>
                      <a:r>
                        <a:rPr lang="en-US" sz="2000" b="1" dirty="0"/>
                        <a:t>Field</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tc>
                <a:tc>
                  <a:txBody>
                    <a:bodyPr/>
                    <a:lstStyle/>
                    <a:p>
                      <a:pPr algn="l"/>
                      <a:r>
                        <a:rPr lang="en-US" sz="2000" b="1" dirty="0"/>
                        <a:t>Machine Learning Task</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rPr>
                        <a:t>Description</a:t>
                      </a:r>
                    </a:p>
                  </a:txBody>
                  <a:tcPr anchor="ctr"/>
                </a:tc>
                <a:extLst>
                  <a:ext uri="{0D108BD9-81ED-4DB2-BD59-A6C34878D82A}">
                    <a16:rowId xmlns:a16="http://schemas.microsoft.com/office/drawing/2014/main" val="3361541324"/>
                  </a:ext>
                </a:extLst>
              </a:tr>
              <a:tr h="561192">
                <a:tc rowSpan="3">
                  <a:txBody>
                    <a:bodyPr/>
                    <a:lstStyle/>
                    <a:p>
                      <a:pPr algn="ctr"/>
                      <a:r>
                        <a:rPr lang="en-US" sz="2000" b="1" dirty="0"/>
                        <a:t>Computer Vision</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Semantic Segmentation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Identify different scenes in images.</a:t>
                      </a:r>
                    </a:p>
                  </a:txBody>
                  <a:tcPr anchor="ctr"/>
                </a:tc>
                <a:extLst>
                  <a:ext uri="{0D108BD9-81ED-4DB2-BD59-A6C34878D82A}">
                    <a16:rowId xmlns:a16="http://schemas.microsoft.com/office/drawing/2014/main" val="482245120"/>
                  </a:ext>
                </a:extLst>
              </a:tr>
              <a:tr h="561192">
                <a:tc vMerge="1">
                  <a:txBody>
                    <a:bodyPr/>
                    <a:lstStyle/>
                    <a:p>
                      <a:endParaRPr lang="en-US" dirty="0"/>
                    </a:p>
                  </a:txBody>
                  <a:tcPr/>
                </a:tc>
                <a:tc>
                  <a:txBody>
                    <a:bodyPr/>
                    <a:lstStyle/>
                    <a:p>
                      <a:pPr algn="l"/>
                      <a:r>
                        <a:rPr lang="en-US" sz="2000" b="0" dirty="0"/>
                        <a:t>Image Classification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Provide categorical label for images.</a:t>
                      </a:r>
                    </a:p>
                  </a:txBody>
                  <a:tcPr anchor="ctr"/>
                </a:tc>
                <a:extLst>
                  <a:ext uri="{0D108BD9-81ED-4DB2-BD59-A6C34878D82A}">
                    <a16:rowId xmlns:a16="http://schemas.microsoft.com/office/drawing/2014/main" val="3432356982"/>
                  </a:ext>
                </a:extLst>
              </a:tr>
              <a:tr h="561192">
                <a:tc vMerge="1">
                  <a:txBody>
                    <a:bodyPr/>
                    <a:lstStyle/>
                    <a:p>
                      <a:endParaRPr lang="en-US" dirty="0"/>
                    </a:p>
                  </a:txBody>
                  <a:tcPr/>
                </a:tc>
                <a:tc>
                  <a:txBody>
                    <a:bodyPr/>
                    <a:lstStyle/>
                    <a:p>
                      <a:pPr algn="l"/>
                      <a:r>
                        <a:rPr lang="en-US" sz="2000" b="0" dirty="0"/>
                        <a:t>Object Detection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Identifying object(s) in images.</a:t>
                      </a:r>
                    </a:p>
                  </a:txBody>
                  <a:tcPr anchor="ctr"/>
                </a:tc>
                <a:extLst>
                  <a:ext uri="{0D108BD9-81ED-4DB2-BD59-A6C34878D82A}">
                    <a16:rowId xmlns:a16="http://schemas.microsoft.com/office/drawing/2014/main" val="774039325"/>
                  </a:ext>
                </a:extLst>
              </a:tr>
              <a:tr h="561192">
                <a:tc rowSpan="4">
                  <a:txBody>
                    <a:bodyPr/>
                    <a:lstStyle/>
                    <a:p>
                      <a:pPr algn="ctr"/>
                      <a:r>
                        <a:rPr lang="en-US" sz="2000" b="1" dirty="0"/>
                        <a:t>Natural Language Processing</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Sentiment Analysis</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Classify text sentiment (e.g. positive, negative).</a:t>
                      </a:r>
                    </a:p>
                  </a:txBody>
                  <a:tcPr anchor="ctr"/>
                </a:tc>
                <a:extLst>
                  <a:ext uri="{0D108BD9-81ED-4DB2-BD59-A6C34878D82A}">
                    <a16:rowId xmlns:a16="http://schemas.microsoft.com/office/drawing/2014/main" val="1062485707"/>
                  </a:ext>
                </a:extLst>
              </a:tr>
              <a:tr h="561192">
                <a:tc vMerge="1">
                  <a:txBody>
                    <a:bodyPr/>
                    <a:lstStyle/>
                    <a:p>
                      <a:endParaRPr lang="en-US" dirty="0"/>
                    </a:p>
                  </a:txBody>
                  <a:tcPr/>
                </a:tc>
                <a:tc>
                  <a:txBody>
                    <a:bodyPr/>
                    <a:lstStyle/>
                    <a:p>
                      <a:pPr algn="l"/>
                      <a:r>
                        <a:rPr lang="en-US" sz="2000" b="0" dirty="0"/>
                        <a:t>Text Classification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Assign document(s) to categories.</a:t>
                      </a:r>
                    </a:p>
                  </a:txBody>
                  <a:tcPr anchor="ctr"/>
                </a:tc>
                <a:extLst>
                  <a:ext uri="{0D108BD9-81ED-4DB2-BD59-A6C34878D82A}">
                    <a16:rowId xmlns:a16="http://schemas.microsoft.com/office/drawing/2014/main" val="1988071748"/>
                  </a:ext>
                </a:extLst>
              </a:tr>
              <a:tr h="561192">
                <a:tc vMerge="1">
                  <a:txBody>
                    <a:bodyPr/>
                    <a:lstStyle/>
                    <a:p>
                      <a:endParaRPr lang="en-US" dirty="0"/>
                    </a:p>
                  </a:txBody>
                  <a:tcPr/>
                </a:tc>
                <a:tc>
                  <a:txBody>
                    <a:bodyPr/>
                    <a:lstStyle/>
                    <a:p>
                      <a:pPr algn="l"/>
                      <a:r>
                        <a:rPr lang="en-US" sz="2000" b="0" dirty="0"/>
                        <a:t>Question Answering</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Automatically answer questions in natural language.</a:t>
                      </a:r>
                    </a:p>
                  </a:txBody>
                  <a:tcPr anchor="ctr"/>
                </a:tc>
                <a:extLst>
                  <a:ext uri="{0D108BD9-81ED-4DB2-BD59-A6C34878D82A}">
                    <a16:rowId xmlns:a16="http://schemas.microsoft.com/office/drawing/2014/main" val="324139133"/>
                  </a:ext>
                </a:extLst>
              </a:tr>
              <a:tr h="561192">
                <a:tc vMerge="1">
                  <a:txBody>
                    <a:bodyPr/>
                    <a:lstStyle/>
                    <a:p>
                      <a:endParaRPr lang="en-US" dirty="0"/>
                    </a:p>
                  </a:txBody>
                  <a:tcPr/>
                </a:tc>
                <a:tc>
                  <a:txBody>
                    <a:bodyPr/>
                    <a:lstStyle/>
                    <a:p>
                      <a:pPr algn="l"/>
                      <a:r>
                        <a:rPr lang="en-US" sz="2000" b="0" dirty="0"/>
                        <a:t>Machine Translation</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Translate between languages.</a:t>
                      </a:r>
                    </a:p>
                  </a:txBody>
                  <a:tcPr anchor="ctr"/>
                </a:tc>
                <a:extLst>
                  <a:ext uri="{0D108BD9-81ED-4DB2-BD59-A6C34878D82A}">
                    <a16:rowId xmlns:a16="http://schemas.microsoft.com/office/drawing/2014/main" val="2017397640"/>
                  </a:ext>
                </a:extLst>
              </a:tr>
              <a:tr h="561192">
                <a:tc>
                  <a:txBody>
                    <a:bodyPr/>
                    <a:lstStyle/>
                    <a:p>
                      <a:pPr algn="ctr"/>
                      <a:r>
                        <a:rPr lang="en-US" sz="2000" b="1" dirty="0"/>
                        <a:t>RS</a:t>
                      </a:r>
                      <a:endParaRPr lang="en-US" sz="2000" b="1"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dirty="0"/>
                        <a:t>Recommender System</a:t>
                      </a:r>
                      <a:endPar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tc>
                <a:tc>
                  <a:txBody>
                    <a:bodyPr/>
                    <a:lstStyle/>
                    <a:p>
                      <a:pPr algn="l"/>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Predict ratings or preferences.</a:t>
                      </a:r>
                    </a:p>
                  </a:txBody>
                  <a:tcPr anchor="ctr"/>
                </a:tc>
                <a:extLst>
                  <a:ext uri="{0D108BD9-81ED-4DB2-BD59-A6C34878D82A}">
                    <a16:rowId xmlns:a16="http://schemas.microsoft.com/office/drawing/2014/main" val="1987433008"/>
                  </a:ext>
                </a:extLst>
              </a:tr>
            </a:tbl>
          </a:graphicData>
        </a:graphic>
      </p:graphicFrame>
    </p:spTree>
    <p:extLst>
      <p:ext uri="{BB962C8B-B14F-4D97-AF65-F5344CB8AC3E}">
        <p14:creationId xmlns:p14="http://schemas.microsoft.com/office/powerpoint/2010/main" val="14396674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3:</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Demo &amp; Hands-on Work</a:t>
            </a:r>
          </a:p>
        </p:txBody>
      </p:sp>
    </p:spTree>
    <p:extLst>
      <p:ext uri="{BB962C8B-B14F-4D97-AF65-F5344CB8AC3E}">
        <p14:creationId xmlns:p14="http://schemas.microsoft.com/office/powerpoint/2010/main" val="4224242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5315A4-0C81-4C4F-8DD4-7F1220467D59}"/>
              </a:ext>
            </a:extLst>
          </p:cNvPr>
          <p:cNvSpPr>
            <a:spLocks noGrp="1"/>
          </p:cNvSpPr>
          <p:nvPr>
            <p:ph type="title"/>
          </p:nvPr>
        </p:nvSpPr>
        <p:spPr/>
        <p:txBody>
          <a:bodyPr/>
          <a:lstStyle/>
          <a:p>
            <a:r>
              <a:rPr lang="en-US" dirty="0"/>
              <a:t>Time for Demo &amp; Hands-On work!</a:t>
            </a:r>
          </a:p>
        </p:txBody>
      </p:sp>
      <p:sp>
        <p:nvSpPr>
          <p:cNvPr id="7" name="Content Placeholder 6">
            <a:extLst>
              <a:ext uri="{FF2B5EF4-FFF2-40B4-BE49-F238E27FC236}">
                <a16:creationId xmlns:a16="http://schemas.microsoft.com/office/drawing/2014/main" id="{59C339FE-7BF7-5743-A7D9-5CA3A7AADAFF}"/>
              </a:ext>
            </a:extLst>
          </p:cNvPr>
          <p:cNvSpPr>
            <a:spLocks noGrp="1"/>
          </p:cNvSpPr>
          <p:nvPr>
            <p:ph idx="1"/>
          </p:nvPr>
        </p:nvSpPr>
        <p:spPr/>
        <p:txBody>
          <a:bodyPr/>
          <a:lstStyle/>
          <a:p>
            <a:pPr marL="0" indent="0">
              <a:buNone/>
            </a:pPr>
            <a:endParaRPr lang="en-US" dirty="0"/>
          </a:p>
          <a:p>
            <a:endParaRPr lang="en-US" dirty="0"/>
          </a:p>
          <a:p>
            <a:r>
              <a:rPr lang="en-US" dirty="0"/>
              <a:t>Let’s apply what we’ve learnt to predict book prices for a real dataset.</a:t>
            </a:r>
          </a:p>
          <a:p>
            <a:endParaRPr lang="en-US" dirty="0"/>
          </a:p>
          <a:p>
            <a:r>
              <a:rPr lang="en-US" dirty="0"/>
              <a:t>Go to </a:t>
            </a:r>
            <a:r>
              <a:rPr lang="en-US" dirty="0" err="1"/>
              <a:t>Docebo</a:t>
            </a:r>
            <a:r>
              <a:rPr lang="en-US" dirty="0"/>
              <a:t> and follow the Hands-On Lab instructions to work on your code and </a:t>
            </a:r>
            <a:r>
              <a:rPr lang="en-US" b="1" dirty="0"/>
              <a:t>make a submission to Leaderboard</a:t>
            </a:r>
            <a:r>
              <a:rPr lang="en-US" dirty="0"/>
              <a:t>.</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2046845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FBEAC-3C98-D149-B3E8-DB0525260E5F}"/>
              </a:ext>
            </a:extLst>
          </p:cNvPr>
          <p:cNvSpPr>
            <a:spLocks noGrp="1"/>
          </p:cNvSpPr>
          <p:nvPr>
            <p:ph type="ctrTitle"/>
          </p:nvPr>
        </p:nvSpPr>
        <p:spPr/>
        <p:txBody>
          <a:bodyPr/>
          <a:lstStyle/>
          <a:p>
            <a:r>
              <a:rPr lang="en-US" dirty="0"/>
              <a:t>Module 4:</a:t>
            </a:r>
          </a:p>
        </p:txBody>
      </p:sp>
      <p:sp>
        <p:nvSpPr>
          <p:cNvPr id="3" name="Subtitle 2">
            <a:extLst>
              <a:ext uri="{FF2B5EF4-FFF2-40B4-BE49-F238E27FC236}">
                <a16:creationId xmlns:a16="http://schemas.microsoft.com/office/drawing/2014/main" id="{81158B76-FC21-9E4E-9066-83A020B7CA19}"/>
              </a:ext>
            </a:extLst>
          </p:cNvPr>
          <p:cNvSpPr>
            <a:spLocks noGrp="1"/>
          </p:cNvSpPr>
          <p:nvPr>
            <p:ph type="subTitle" idx="1"/>
          </p:nvPr>
        </p:nvSpPr>
        <p:spPr>
          <a:xfrm>
            <a:off x="981692" y="3701765"/>
            <a:ext cx="10228613" cy="606994"/>
          </a:xfrm>
        </p:spPr>
        <p:txBody>
          <a:bodyPr/>
          <a:lstStyle/>
          <a:p>
            <a:r>
              <a:rPr lang="en-US" dirty="0"/>
              <a:t>Solution Walkthrough &amp; Discussion</a:t>
            </a:r>
          </a:p>
        </p:txBody>
      </p:sp>
    </p:spTree>
    <p:extLst>
      <p:ext uri="{BB962C8B-B14F-4D97-AF65-F5344CB8AC3E}">
        <p14:creationId xmlns:p14="http://schemas.microsoft.com/office/powerpoint/2010/main" val="2176645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FBEB86-DE0E-5B4C-8F92-B17DB41A28DA}"/>
              </a:ext>
            </a:extLst>
          </p:cNvPr>
          <p:cNvSpPr>
            <a:spLocks noGrp="1"/>
          </p:cNvSpPr>
          <p:nvPr>
            <p:ph type="ctrTitle"/>
          </p:nvPr>
        </p:nvSpPr>
        <p:spPr/>
        <p:txBody>
          <a:bodyPr/>
          <a:lstStyle/>
          <a:p>
            <a:r>
              <a:rPr lang="en-US" dirty="0"/>
              <a:t>Advanced Features</a:t>
            </a:r>
          </a:p>
        </p:txBody>
      </p:sp>
      <p:sp>
        <p:nvSpPr>
          <p:cNvPr id="7" name="Subtitle 6">
            <a:extLst>
              <a:ext uri="{FF2B5EF4-FFF2-40B4-BE49-F238E27FC236}">
                <a16:creationId xmlns:a16="http://schemas.microsoft.com/office/drawing/2014/main" id="{A50B901E-3252-F74F-9CED-2055C676BBC9}"/>
              </a:ext>
            </a:extLst>
          </p:cNvPr>
          <p:cNvSpPr>
            <a:spLocks noGrp="1"/>
          </p:cNvSpPr>
          <p:nvPr>
            <p:ph type="subTitle" idx="1"/>
          </p:nvPr>
        </p:nvSpPr>
        <p:spPr/>
        <p:txBody>
          <a:bodyPr/>
          <a:lstStyle/>
          <a:p>
            <a:endParaRPr lang="en-US"/>
          </a:p>
        </p:txBody>
      </p:sp>
      <p:sp>
        <p:nvSpPr>
          <p:cNvPr id="3" name="Slide Number Placeholder 2">
            <a:extLst>
              <a:ext uri="{FF2B5EF4-FFF2-40B4-BE49-F238E27FC236}">
                <a16:creationId xmlns:a16="http://schemas.microsoft.com/office/drawing/2014/main" id="{3E100F74-FBF0-2047-8C98-CBBF347BF9D6}"/>
              </a:ext>
            </a:extLst>
          </p:cNvPr>
          <p:cNvSpPr>
            <a:spLocks noGrp="1"/>
          </p:cNvSpPr>
          <p:nvPr>
            <p:ph type="sldNum" sz="quarter" idx="4294967295"/>
          </p:nvPr>
        </p:nvSpPr>
        <p:spPr>
          <a:xfrm>
            <a:off x="9448800" y="6356350"/>
            <a:ext cx="2743200" cy="365125"/>
          </a:xfrm>
          <a:prstGeom prst="rect">
            <a:avLst/>
          </a:prstGeom>
        </p:spPr>
        <p:txBody>
          <a:bodyPr/>
          <a:lstStyle/>
          <a:p>
            <a:fld id="{2613A35D-97EF-7A48-AACF-97D95E22C11E}" type="slidenum">
              <a:rPr lang="en-US" smtClean="0"/>
              <a:pPr/>
              <a:t>95</a:t>
            </a:fld>
            <a:endParaRPr lang="en-US" dirty="0"/>
          </a:p>
        </p:txBody>
      </p:sp>
    </p:spTree>
    <p:extLst>
      <p:ext uri="{BB962C8B-B14F-4D97-AF65-F5344CB8AC3E}">
        <p14:creationId xmlns:p14="http://schemas.microsoft.com/office/powerpoint/2010/main" val="1049961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0BB2DC-0BCB-6047-960A-016DBA4A5115}"/>
              </a:ext>
            </a:extLst>
          </p:cNvPr>
          <p:cNvSpPr/>
          <p:nvPr/>
        </p:nvSpPr>
        <p:spPr>
          <a:xfrm>
            <a:off x="648227" y="2201599"/>
            <a:ext cx="10928422" cy="2800767"/>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US" sz="1600" b="1" dirty="0">
                <a:solidFill>
                  <a:srgbClr val="00B050"/>
                </a:solidFill>
                <a:latin typeface="Courier New" panose="02070309020205020404" pitchFamily="49" charset="0"/>
                <a:cs typeface="Courier New" panose="02070309020205020404" pitchFamily="49" charset="0"/>
              </a:rPr>
              <a:t>from</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autogluon.tabular</a:t>
            </a:r>
            <a:r>
              <a:rPr lang="en-US" sz="1600" b="1" dirty="0">
                <a:latin typeface="Courier New" panose="02070309020205020404" pitchFamily="49" charset="0"/>
                <a:cs typeface="Courier New" panose="02070309020205020404" pitchFamily="49" charset="0"/>
              </a:rPr>
              <a:t> </a:t>
            </a:r>
            <a:r>
              <a:rPr lang="en-US" sz="1600" b="1" dirty="0">
                <a:solidFill>
                  <a:srgbClr val="00B050"/>
                </a:solidFill>
                <a:latin typeface="Courier New" panose="02070309020205020404" pitchFamily="49" charset="0"/>
                <a:cs typeface="Courier New" panose="02070309020205020404" pitchFamily="49" charset="0"/>
              </a:rPr>
              <a:t>import</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TabularPredictor</a:t>
            </a:r>
            <a:endParaRPr lang="en-US" sz="1600" b="1" dirty="0">
              <a:latin typeface="Courier New" panose="02070309020205020404" pitchFamily="49" charset="0"/>
              <a:cs typeface="Courier New" panose="02070309020205020404" pitchFamily="49" charset="0"/>
            </a:endParaRP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predictor = </a:t>
            </a:r>
            <a:r>
              <a:rPr lang="en-US" sz="1600" b="1" dirty="0" err="1">
                <a:latin typeface="Courier New" panose="02070309020205020404" pitchFamily="49" charset="0"/>
                <a:cs typeface="Courier New" panose="02070309020205020404" pitchFamily="49" charset="0"/>
              </a:rPr>
              <a:t>TabularPredictor</a:t>
            </a:r>
            <a:r>
              <a:rPr lang="en-US" sz="1600" b="1" dirty="0">
                <a:latin typeface="Courier New" panose="02070309020205020404" pitchFamily="49" charset="0"/>
                <a:cs typeface="Courier New" panose="02070309020205020404" pitchFamily="49" charset="0"/>
              </a:rPr>
              <a:t>(label=</a:t>
            </a:r>
            <a:r>
              <a:rPr lang="en-US" sz="1600" b="1" dirty="0">
                <a:solidFill>
                  <a:srgbClr val="C00000"/>
                </a:solidFill>
                <a:latin typeface="Courier New" panose="02070309020205020404" pitchFamily="49" charset="0"/>
                <a:cs typeface="Courier New" panose="02070309020205020404" pitchFamily="49" charset="0"/>
              </a:rPr>
              <a:t>"label"</a:t>
            </a:r>
            <a:r>
              <a:rPr lang="en-US" sz="1600" b="1" dirty="0">
                <a:latin typeface="Courier New" panose="02070309020205020404" pitchFamily="49" charset="0"/>
                <a:cs typeface="Courier New" panose="02070309020205020404" pitchFamily="49" charset="0"/>
              </a:rPr>
              <a:t>).fit(</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train.csv</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time_limit</a:t>
            </a:r>
            <a:r>
              <a:rPr lang="en-US" sz="1600" b="1" dirty="0">
                <a:latin typeface="Courier New" panose="02070309020205020404" pitchFamily="49" charset="0"/>
                <a:cs typeface="Courier New" panose="02070309020205020404" pitchFamily="49" charset="0"/>
              </a:rPr>
              <a:t>=2*60,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train various models for approx. 2 minutes</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num_bag_folds</a:t>
            </a:r>
            <a:r>
              <a:rPr lang="en-US" sz="1600" b="1" dirty="0">
                <a:latin typeface="Courier New" panose="02070309020205020404" pitchFamily="49" charset="0"/>
                <a:cs typeface="Courier New" panose="02070309020205020404" pitchFamily="49" charset="0"/>
              </a:rPr>
              <a:t>=5,</a:t>
            </a:r>
            <a:r>
              <a:rPr lang="en-US" sz="1600"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number for k-fold cross-validation</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num_bag_sets</a:t>
            </a:r>
            <a:r>
              <a:rPr lang="en-US" sz="1600" b="1" dirty="0">
                <a:latin typeface="Courier New" panose="02070309020205020404" pitchFamily="49" charset="0"/>
                <a:cs typeface="Courier New" panose="02070309020205020404" pitchFamily="49" charset="0"/>
              </a:rPr>
              <a:t>=1,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how many times k-fold cross-</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vals</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repeated</a:t>
            </a:r>
          </a:p>
          <a:p>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num_stack_levels</a:t>
            </a:r>
            <a:r>
              <a:rPr lang="en-US" sz="1600" b="1" dirty="0">
                <a:latin typeface="Courier New" panose="02070309020205020404" pitchFamily="49" charset="0"/>
                <a:cs typeface="Courier New" panose="02070309020205020404" pitchFamily="49" charset="0"/>
              </a:rPr>
              <a:t>=1,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increase to stack more layers</a:t>
            </a:r>
          </a:p>
          <a:p>
            <a:r>
              <a:rPr lang="en-US" sz="1600" b="1" dirty="0">
                <a:latin typeface="Courier New" panose="02070309020205020404" pitchFamily="49" charset="0"/>
                <a:cs typeface="Courier New" panose="02070309020205020404" pitchFamily="49" charset="0"/>
              </a:rPr>
              <a:t>		hyperparameters={</a:t>
            </a:r>
            <a:r>
              <a:rPr lang="en-US" sz="1600" b="1" dirty="0">
                <a:solidFill>
                  <a:srgbClr val="C00000"/>
                </a:solidFill>
                <a:latin typeface="Courier New" panose="02070309020205020404" pitchFamily="49" charset="0"/>
                <a:cs typeface="Courier New" panose="02070309020205020404" pitchFamily="49" charset="0"/>
              </a:rPr>
              <a:t>"NN"</a:t>
            </a:r>
            <a:r>
              <a:rPr lang="en-US" sz="1600" b="1" dirty="0">
                <a:latin typeface="Courier New" panose="02070309020205020404" pitchFamily="49" charset="0"/>
                <a:cs typeface="Courier New" panose="02070309020205020404" pitchFamily="49" charset="0"/>
              </a:rPr>
              <a:t>:  {</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num_epochs</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chemeClr val="tx2"/>
                </a:solidFill>
                <a:latin typeface="Courier New" panose="02070309020205020404" pitchFamily="49" charset="0"/>
                <a:cs typeface="Courier New" panose="02070309020205020404" pitchFamily="49" charset="0"/>
              </a:rPr>
              <a:t>XXX</a:t>
            </a:r>
            <a:r>
              <a:rPr lang="en-US" sz="1600" b="1"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hyperparam</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for NN</a:t>
            </a:r>
          </a:p>
          <a:p>
            <a:r>
              <a:rPr lang="en-US" sz="1600" b="1" dirty="0">
                <a:solidFill>
                  <a:srgbClr val="C00000"/>
                </a:solidFill>
                <a:latin typeface="Courier New" panose="02070309020205020404" pitchFamily="49" charset="0"/>
                <a:cs typeface="Courier New" panose="02070309020205020404" pitchFamily="49" charset="0"/>
              </a:rPr>
              <a:t>				  "GBM"</a:t>
            </a:r>
            <a:r>
              <a:rPr lang="en-US" sz="1600" b="1" dirty="0">
                <a:latin typeface="Courier New" panose="02070309020205020404" pitchFamily="49" charset="0"/>
                <a:cs typeface="Courier New" panose="02070309020205020404" pitchFamily="49" charset="0"/>
              </a:rPr>
              <a:t>: {</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num_boost_round</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 </a:t>
            </a:r>
            <a:r>
              <a:rPr lang="en-US" sz="1600" b="1" dirty="0">
                <a:solidFill>
                  <a:schemeClr val="tx2"/>
                </a:solidFill>
                <a:latin typeface="Courier New" panose="02070309020205020404" pitchFamily="49" charset="0"/>
                <a:cs typeface="Courier New" panose="02070309020205020404" pitchFamily="49" charset="0"/>
              </a:rPr>
              <a:t>XXX</a:t>
            </a:r>
            <a:r>
              <a:rPr lang="en-US" sz="1600" b="1" dirty="0">
                <a:latin typeface="Courier New" panose="02070309020205020404" pitchFamily="49" charset="0"/>
                <a:cs typeface="Courier New" panose="02070309020205020404" pitchFamily="49" charset="0"/>
              </a:rPr>
              <a:t>}})	</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a:t>
            </a:r>
            <a:r>
              <a:rPr lang="en-US" sz="1600" b="1" dirty="0" err="1">
                <a:solidFill>
                  <a:schemeClr val="accent1">
                    <a:lumMod val="60000"/>
                    <a:lumOff val="40000"/>
                  </a:schemeClr>
                </a:solidFill>
                <a:latin typeface="Courier New" panose="02070309020205020404" pitchFamily="49" charset="0"/>
                <a:cs typeface="Courier New" panose="02070309020205020404" pitchFamily="49" charset="0"/>
              </a:rPr>
              <a:t>hyperparam</a:t>
            </a:r>
            <a:r>
              <a:rPr lang="en-US" sz="1600" b="1" dirty="0">
                <a:solidFill>
                  <a:schemeClr val="accent1">
                    <a:lumMod val="60000"/>
                    <a:lumOff val="40000"/>
                  </a:schemeClr>
                </a:solidFill>
                <a:latin typeface="Courier New" panose="02070309020205020404" pitchFamily="49" charset="0"/>
                <a:cs typeface="Courier New" panose="02070309020205020404" pitchFamily="49" charset="0"/>
              </a:rPr>
              <a:t> for GBM </a:t>
            </a:r>
          </a:p>
          <a:p>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predictions = </a:t>
            </a:r>
            <a:r>
              <a:rPr lang="en-US" sz="1600" b="1" dirty="0" err="1">
                <a:latin typeface="Courier New" panose="02070309020205020404" pitchFamily="49" charset="0"/>
                <a:cs typeface="Courier New" panose="02070309020205020404" pitchFamily="49" charset="0"/>
              </a:rPr>
              <a:t>predictor.predict</a:t>
            </a:r>
            <a:r>
              <a:rPr lang="en-US" sz="1600" b="1" dirty="0">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a:t>
            </a:r>
            <a:r>
              <a:rPr lang="en-US" sz="1600" b="1" dirty="0" err="1">
                <a:solidFill>
                  <a:srgbClr val="C00000"/>
                </a:solidFill>
                <a:latin typeface="Courier New" panose="02070309020205020404" pitchFamily="49" charset="0"/>
                <a:cs typeface="Courier New" panose="02070309020205020404" pitchFamily="49" charset="0"/>
              </a:rPr>
              <a:t>test.csv</a:t>
            </a:r>
            <a:r>
              <a:rPr lang="en-US" sz="1600" b="1" dirty="0">
                <a:solidFill>
                  <a:srgbClr val="C00000"/>
                </a:solidFill>
                <a:latin typeface="Courier New" panose="02070309020205020404" pitchFamily="49" charset="0"/>
                <a:cs typeface="Courier New" panose="02070309020205020404" pitchFamily="49" charset="0"/>
              </a:rPr>
              <a:t>"</a:t>
            </a:r>
            <a:r>
              <a:rPr lang="en-US" sz="1600" b="1"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895D9994-F905-E041-962E-C70598541B84}"/>
              </a:ext>
            </a:extLst>
          </p:cNvPr>
          <p:cNvSpPr txBox="1"/>
          <p:nvPr/>
        </p:nvSpPr>
        <p:spPr>
          <a:xfrm>
            <a:off x="648227" y="5987782"/>
            <a:ext cx="3074504" cy="331304"/>
          </a:xfrm>
          <a:prstGeom prst="rect">
            <a:avLst/>
          </a:prstGeom>
        </p:spPr>
        <p:txBody>
          <a:bodyPr vert="horz" wrap="square" lIns="91440" tIns="45720" rIns="91440" bIns="45720" rtlCol="0" anchor="b">
            <a:noAutofit/>
          </a:bodyPr>
          <a:lstStyle/>
          <a:p>
            <a:pPr algn="l"/>
            <a:r>
              <a:rPr lang="en-US" dirty="0"/>
              <a:t>See the documentation </a:t>
            </a:r>
            <a:r>
              <a:rPr lang="en-US" dirty="0">
                <a:hlinkClick r:id="rId3"/>
              </a:rPr>
              <a:t>here</a:t>
            </a:r>
            <a:endParaRPr lang="en-US" dirty="0"/>
          </a:p>
        </p:txBody>
      </p:sp>
      <p:sp>
        <p:nvSpPr>
          <p:cNvPr id="8" name="Title 7">
            <a:extLst>
              <a:ext uri="{FF2B5EF4-FFF2-40B4-BE49-F238E27FC236}">
                <a16:creationId xmlns:a16="http://schemas.microsoft.com/office/drawing/2014/main" id="{3F0A03B8-233D-284F-A043-C8BAD0C27F29}"/>
              </a:ext>
            </a:extLst>
          </p:cNvPr>
          <p:cNvSpPr>
            <a:spLocks noGrp="1"/>
          </p:cNvSpPr>
          <p:nvPr>
            <p:ph type="title"/>
          </p:nvPr>
        </p:nvSpPr>
        <p:spPr/>
        <p:txBody>
          <a:bodyPr/>
          <a:lstStyle/>
          <a:p>
            <a:r>
              <a:rPr lang="en-US" dirty="0"/>
              <a:t>Optional Settings</a:t>
            </a:r>
          </a:p>
        </p:txBody>
      </p:sp>
      <p:sp>
        <p:nvSpPr>
          <p:cNvPr id="10" name="TextBox 9">
            <a:extLst>
              <a:ext uri="{FF2B5EF4-FFF2-40B4-BE49-F238E27FC236}">
                <a16:creationId xmlns:a16="http://schemas.microsoft.com/office/drawing/2014/main" id="{7A5A2D04-3DF4-2546-BE06-2D03C58F76AA}"/>
              </a:ext>
            </a:extLst>
          </p:cNvPr>
          <p:cNvSpPr txBox="1"/>
          <p:nvPr/>
        </p:nvSpPr>
        <p:spPr>
          <a:xfrm>
            <a:off x="7696200" y="5230104"/>
            <a:ext cx="3880449" cy="923330"/>
          </a:xfrm>
          <a:prstGeom prst="rect">
            <a:avLst/>
          </a:prstGeom>
          <a:noFill/>
        </p:spPr>
        <p:txBody>
          <a:bodyPr wrap="square" rtlCol="0">
            <a:spAutoFit/>
          </a:bodyPr>
          <a:lstStyle/>
          <a:p>
            <a:r>
              <a:rPr lang="en-US" dirty="0"/>
              <a:t>In practice: Replace the hyper parameter dummy values with actual numbers. </a:t>
            </a:r>
          </a:p>
        </p:txBody>
      </p:sp>
    </p:spTree>
    <p:extLst>
      <p:ext uri="{BB962C8B-B14F-4D97-AF65-F5344CB8AC3E}">
        <p14:creationId xmlns:p14="http://schemas.microsoft.com/office/powerpoint/2010/main" val="94001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5C36-7FCC-7F40-A7E0-5E15B51F3F75}"/>
              </a:ext>
            </a:extLst>
          </p:cNvPr>
          <p:cNvSpPr>
            <a:spLocks noGrp="1"/>
          </p:cNvSpPr>
          <p:nvPr>
            <p:ph type="title"/>
          </p:nvPr>
        </p:nvSpPr>
        <p:spPr/>
        <p:txBody>
          <a:bodyPr/>
          <a:lstStyle/>
          <a:p>
            <a:r>
              <a:rPr lang="en-US" dirty="0"/>
              <a:t>Distillation</a:t>
            </a:r>
          </a:p>
        </p:txBody>
      </p:sp>
      <p:sp>
        <p:nvSpPr>
          <p:cNvPr id="3" name="Content Placeholder 2">
            <a:extLst>
              <a:ext uri="{FF2B5EF4-FFF2-40B4-BE49-F238E27FC236}">
                <a16:creationId xmlns:a16="http://schemas.microsoft.com/office/drawing/2014/main" id="{A1274D00-6F98-964D-A2F9-6672578CC4C5}"/>
              </a:ext>
            </a:extLst>
          </p:cNvPr>
          <p:cNvSpPr>
            <a:spLocks noGrp="1"/>
          </p:cNvSpPr>
          <p:nvPr>
            <p:ph idx="1"/>
          </p:nvPr>
        </p:nvSpPr>
        <p:spPr>
          <a:xfrm>
            <a:off x="648228" y="1772830"/>
            <a:ext cx="5041053" cy="4390845"/>
          </a:xfrm>
        </p:spPr>
        <p:txBody>
          <a:bodyPr/>
          <a:lstStyle/>
          <a:p>
            <a:r>
              <a:rPr lang="en-US" sz="2400" dirty="0" err="1"/>
              <a:t>AutoGluon’s</a:t>
            </a:r>
            <a:r>
              <a:rPr lang="en-US" sz="2400" dirty="0"/>
              <a:t> ensemble can teach a simple model (student model) to perform better → </a:t>
            </a:r>
            <a:r>
              <a:rPr lang="en-US" sz="2400" b="1" dirty="0">
                <a:solidFill>
                  <a:schemeClr val="tx2"/>
                </a:solidFill>
              </a:rPr>
              <a:t>gain inference speed </a:t>
            </a:r>
            <a:r>
              <a:rPr lang="en-US" sz="2400" dirty="0"/>
              <a:t>with only small loss of model accuracy relative to teacher model.</a:t>
            </a:r>
          </a:p>
          <a:p>
            <a:r>
              <a:rPr lang="en-US" sz="2400" dirty="0"/>
              <a:t>Student model has low latency, low memory usage, high portability, and can still </a:t>
            </a:r>
            <a:r>
              <a:rPr lang="en-US" sz="2400" b="1" dirty="0">
                <a:solidFill>
                  <a:schemeClr val="tx2"/>
                </a:solidFill>
              </a:rPr>
              <a:t>outperform much heavier ensembles created by other AutoML</a:t>
            </a:r>
            <a:r>
              <a:rPr lang="en-US" sz="2400" dirty="0"/>
              <a:t> frameworks. </a:t>
            </a:r>
          </a:p>
        </p:txBody>
      </p:sp>
      <p:pic>
        <p:nvPicPr>
          <p:cNvPr id="8" name="Picture 7">
            <a:extLst>
              <a:ext uri="{FF2B5EF4-FFF2-40B4-BE49-F238E27FC236}">
                <a16:creationId xmlns:a16="http://schemas.microsoft.com/office/drawing/2014/main" id="{367F370C-ADAF-404E-A118-83A00BA315E1}"/>
              </a:ext>
            </a:extLst>
          </p:cNvPr>
          <p:cNvPicPr>
            <a:picLocks noChangeAspect="1"/>
          </p:cNvPicPr>
          <p:nvPr/>
        </p:nvPicPr>
        <p:blipFill>
          <a:blip r:embed="rId3"/>
          <a:stretch>
            <a:fillRect/>
          </a:stretch>
        </p:blipFill>
        <p:spPr>
          <a:xfrm>
            <a:off x="5925149" y="2013070"/>
            <a:ext cx="5651500" cy="4051300"/>
          </a:xfrm>
          <a:prstGeom prst="rect">
            <a:avLst/>
          </a:prstGeom>
          <a:ln>
            <a:solidFill>
              <a:schemeClr val="accent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40FF4F8A-F8D3-F446-941C-E3F18678C299}"/>
              </a:ext>
            </a:extLst>
          </p:cNvPr>
          <p:cNvSpPr txBox="1"/>
          <p:nvPr/>
        </p:nvSpPr>
        <p:spPr>
          <a:xfrm>
            <a:off x="10702778" y="1460723"/>
            <a:ext cx="982961" cy="369332"/>
          </a:xfrm>
          <a:prstGeom prst="rect">
            <a:avLst/>
          </a:prstGeom>
          <a:noFill/>
        </p:spPr>
        <p:txBody>
          <a:bodyPr wrap="none" rtlCol="0">
            <a:spAutoFit/>
          </a:bodyPr>
          <a:lstStyle/>
          <a:p>
            <a:r>
              <a:rPr lang="en-US" dirty="0"/>
              <a:t>Original</a:t>
            </a:r>
          </a:p>
        </p:txBody>
      </p:sp>
      <p:sp>
        <p:nvSpPr>
          <p:cNvPr id="5" name="TextBox 4">
            <a:extLst>
              <a:ext uri="{FF2B5EF4-FFF2-40B4-BE49-F238E27FC236}">
                <a16:creationId xmlns:a16="http://schemas.microsoft.com/office/drawing/2014/main" id="{FB83AA0F-FBA0-3846-BB79-4D3E3D1C8A68}"/>
              </a:ext>
            </a:extLst>
          </p:cNvPr>
          <p:cNvSpPr txBox="1"/>
          <p:nvPr/>
        </p:nvSpPr>
        <p:spPr>
          <a:xfrm>
            <a:off x="6496537" y="1460723"/>
            <a:ext cx="1824538" cy="369332"/>
          </a:xfrm>
          <a:prstGeom prst="rect">
            <a:avLst/>
          </a:prstGeom>
          <a:noFill/>
        </p:spPr>
        <p:txBody>
          <a:bodyPr wrap="none" rtlCol="0">
            <a:spAutoFit/>
          </a:bodyPr>
          <a:lstStyle/>
          <a:p>
            <a:r>
              <a:rPr lang="en-US" dirty="0"/>
              <a:t>After Distillation</a:t>
            </a:r>
          </a:p>
        </p:txBody>
      </p:sp>
      <p:cxnSp>
        <p:nvCxnSpPr>
          <p:cNvPr id="7" name="Straight Arrow Connector 6">
            <a:extLst>
              <a:ext uri="{FF2B5EF4-FFF2-40B4-BE49-F238E27FC236}">
                <a16:creationId xmlns:a16="http://schemas.microsoft.com/office/drawing/2014/main" id="{A2A6FFC5-9E80-6D4A-B73B-54D412FC452E}"/>
              </a:ext>
            </a:extLst>
          </p:cNvPr>
          <p:cNvCxnSpPr>
            <a:cxnSpLocks/>
            <a:stCxn id="5" idx="2"/>
          </p:cNvCxnSpPr>
          <p:nvPr/>
        </p:nvCxnSpPr>
        <p:spPr>
          <a:xfrm>
            <a:off x="7408806" y="1830055"/>
            <a:ext cx="0" cy="39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4BDC0F-BA27-1F4C-8E28-8B0E8E26B80B}"/>
              </a:ext>
            </a:extLst>
          </p:cNvPr>
          <p:cNvCxnSpPr>
            <a:cxnSpLocks/>
          </p:cNvCxnSpPr>
          <p:nvPr/>
        </p:nvCxnSpPr>
        <p:spPr>
          <a:xfrm>
            <a:off x="11180190" y="1772830"/>
            <a:ext cx="0" cy="39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8E03334-B25F-EA4A-9D54-5D8DB13F2052}"/>
              </a:ext>
            </a:extLst>
          </p:cNvPr>
          <p:cNvSpPr/>
          <p:nvPr/>
        </p:nvSpPr>
        <p:spPr>
          <a:xfrm>
            <a:off x="5925149" y="6247385"/>
            <a:ext cx="4180953" cy="369332"/>
          </a:xfrm>
          <a:prstGeom prst="rect">
            <a:avLst/>
          </a:prstGeom>
        </p:spPr>
        <p:txBody>
          <a:bodyPr wrap="none">
            <a:spAutoFit/>
          </a:bodyPr>
          <a:lstStyle/>
          <a:p>
            <a:r>
              <a:rPr lang="en-US" dirty="0">
                <a:solidFill>
                  <a:srgbClr val="1B8DE2"/>
                </a:solidFill>
                <a:latin typeface="Amazon-Ember" panose="020B0603020204020204" pitchFamily="34" charset="0"/>
                <a:hlinkClick r:id="rId4"/>
              </a:rPr>
              <a:t>https://arxiv.org/pdf/2006.14284.pdf</a:t>
            </a:r>
            <a:endParaRPr lang="en-US" dirty="0"/>
          </a:p>
        </p:txBody>
      </p:sp>
      <p:cxnSp>
        <p:nvCxnSpPr>
          <p:cNvPr id="13" name="Straight Connector 12">
            <a:extLst>
              <a:ext uri="{FF2B5EF4-FFF2-40B4-BE49-F238E27FC236}">
                <a16:creationId xmlns:a16="http://schemas.microsoft.com/office/drawing/2014/main" id="{B9964ED9-973F-BA4D-BA67-3B20C91DFFC8}"/>
              </a:ext>
            </a:extLst>
          </p:cNvPr>
          <p:cNvCxnSpPr>
            <a:cxnSpLocks/>
          </p:cNvCxnSpPr>
          <p:nvPr/>
        </p:nvCxnSpPr>
        <p:spPr>
          <a:xfrm>
            <a:off x="6819900" y="2260795"/>
            <a:ext cx="45593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04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6D99FC5-C1E8-EB4E-A7F9-1F14A09A3686}"/>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2E3D0D51-320C-DF40-8A1A-1F83C13EDF72}"/>
              </a:ext>
            </a:extLst>
          </p:cNvPr>
          <p:cNvSpPr>
            <a:spLocks noGrp="1"/>
          </p:cNvSpPr>
          <p:nvPr>
            <p:ph type="sldNum" sz="quarter" idx="12"/>
          </p:nvPr>
        </p:nvSpPr>
        <p:spPr/>
        <p:txBody>
          <a:bodyPr/>
          <a:lstStyle/>
          <a:p>
            <a:fld id="{2613A35D-97EF-7A48-AACF-97D95E22C11E}" type="slidenum">
              <a:rPr lang="en-US" smtClean="0"/>
              <a:pPr/>
              <a:t>98</a:t>
            </a:fld>
            <a:endParaRPr lang="en-US" dirty="0"/>
          </a:p>
        </p:txBody>
      </p:sp>
      <p:sp>
        <p:nvSpPr>
          <p:cNvPr id="4" name="Title 3">
            <a:extLst>
              <a:ext uri="{FF2B5EF4-FFF2-40B4-BE49-F238E27FC236}">
                <a16:creationId xmlns:a16="http://schemas.microsoft.com/office/drawing/2014/main" id="{94F4D95D-2B80-2E4B-98C8-0F8420DAF056}"/>
              </a:ext>
            </a:extLst>
          </p:cNvPr>
          <p:cNvSpPr>
            <a:spLocks noGrp="1"/>
          </p:cNvSpPr>
          <p:nvPr>
            <p:ph type="title"/>
          </p:nvPr>
        </p:nvSpPr>
        <p:spPr/>
        <p:txBody>
          <a:bodyPr/>
          <a:lstStyle/>
          <a:p>
            <a:r>
              <a:rPr lang="en-US" dirty="0"/>
              <a:t>Running Distillation in AutoGluon</a:t>
            </a:r>
          </a:p>
        </p:txBody>
      </p:sp>
      <p:sp>
        <p:nvSpPr>
          <p:cNvPr id="5" name="Content Placeholder 4">
            <a:extLst>
              <a:ext uri="{FF2B5EF4-FFF2-40B4-BE49-F238E27FC236}">
                <a16:creationId xmlns:a16="http://schemas.microsoft.com/office/drawing/2014/main" id="{9FBF118A-95A0-8846-A9A4-8C3FEFF843EB}"/>
              </a:ext>
            </a:extLst>
          </p:cNvPr>
          <p:cNvSpPr>
            <a:spLocks noGrp="1"/>
          </p:cNvSpPr>
          <p:nvPr>
            <p:ph idx="1"/>
          </p:nvPr>
        </p:nvSpPr>
        <p:spPr/>
        <p:txBody>
          <a:bodyPr/>
          <a:lstStyle/>
          <a:p>
            <a:pPr marL="0" indent="0">
              <a:buNone/>
            </a:pPr>
            <a:r>
              <a:rPr lang="en-US" dirty="0"/>
              <a:t>To make these faster models, it again takes only one additional line of code:</a:t>
            </a:r>
          </a:p>
          <a:p>
            <a:pPr marL="0" indent="0">
              <a:buNone/>
            </a:pPr>
            <a:endParaRPr lang="en-US" dirty="0"/>
          </a:p>
        </p:txBody>
      </p:sp>
      <p:sp>
        <p:nvSpPr>
          <p:cNvPr id="6" name="TextBox 5">
            <a:extLst>
              <a:ext uri="{FF2B5EF4-FFF2-40B4-BE49-F238E27FC236}">
                <a16:creationId xmlns:a16="http://schemas.microsoft.com/office/drawing/2014/main" id="{4C71F622-D22F-274F-91C6-212E04F37607}"/>
              </a:ext>
            </a:extLst>
          </p:cNvPr>
          <p:cNvSpPr txBox="1"/>
          <p:nvPr/>
        </p:nvSpPr>
        <p:spPr>
          <a:xfrm>
            <a:off x="2254995" y="3361115"/>
            <a:ext cx="8032968" cy="101566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endParaRPr lang="en-US" sz="2000" b="1" dirty="0">
              <a:latin typeface="Courier New" panose="02070309020205020404" pitchFamily="49" charset="0"/>
              <a:cs typeface="Courier New" panose="02070309020205020404" pitchFamily="49" charset="0"/>
            </a:endParaRPr>
          </a:p>
          <a:p>
            <a:r>
              <a:rPr lang="en-US" sz="2000" b="1" dirty="0" err="1">
                <a:latin typeface="Courier New" panose="02070309020205020404" pitchFamily="49" charset="0"/>
                <a:cs typeface="Courier New" panose="02070309020205020404" pitchFamily="49" charset="0"/>
              </a:rPr>
              <a:t>student_models</a:t>
            </a:r>
            <a:r>
              <a:rPr lang="en-US" sz="2000" b="1" dirty="0">
                <a:latin typeface="Courier New" panose="02070309020205020404" pitchFamily="49" charset="0"/>
                <a:cs typeface="Courier New" panose="02070309020205020404" pitchFamily="49" charset="0"/>
              </a:rPr>
              <a:t> = </a:t>
            </a:r>
            <a:r>
              <a:rPr lang="en-US" sz="2000" b="1" dirty="0" err="1">
                <a:latin typeface="Courier New" panose="02070309020205020404" pitchFamily="49" charset="0"/>
                <a:cs typeface="Courier New" panose="02070309020205020404" pitchFamily="49" charset="0"/>
              </a:rPr>
              <a:t>predictor.distill</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time_limit</a:t>
            </a:r>
            <a:r>
              <a:rPr lang="en-US" sz="2000" b="1" dirty="0">
                <a:latin typeface="Courier New" panose="02070309020205020404" pitchFamily="49" charset="0"/>
                <a:cs typeface="Courier New" panose="02070309020205020404" pitchFamily="49" charset="0"/>
              </a:rPr>
              <a:t>=</a:t>
            </a:r>
            <a:r>
              <a:rPr lang="en-US" sz="2000" b="1" dirty="0">
                <a:solidFill>
                  <a:schemeClr val="tx2"/>
                </a:solidFill>
                <a:latin typeface="Courier New" panose="02070309020205020404" pitchFamily="49" charset="0"/>
                <a:cs typeface="Courier New" panose="02070309020205020404" pitchFamily="49" charset="0"/>
              </a:rPr>
              <a:t>XXX</a:t>
            </a:r>
            <a:r>
              <a:rPr lang="en-US" sz="2000" b="1" dirty="0">
                <a:latin typeface="Courier New" panose="02070309020205020404" pitchFamily="49" charset="0"/>
                <a:cs typeface="Courier New" panose="02070309020205020404" pitchFamily="49" charset="0"/>
              </a:rPr>
              <a:t>)</a:t>
            </a:r>
          </a:p>
          <a:p>
            <a:endParaRPr lang="en-US" sz="2000" b="1"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DCDB004E-3F7E-C841-9991-29F5672DE626}"/>
              </a:ext>
            </a:extLst>
          </p:cNvPr>
          <p:cNvSpPr/>
          <p:nvPr/>
        </p:nvSpPr>
        <p:spPr>
          <a:xfrm>
            <a:off x="615351" y="5695036"/>
            <a:ext cx="7946406" cy="369332"/>
          </a:xfrm>
          <a:prstGeom prst="rect">
            <a:avLst/>
          </a:prstGeom>
        </p:spPr>
        <p:txBody>
          <a:bodyPr wrap="none">
            <a:spAutoFit/>
          </a:bodyPr>
          <a:lstStyle/>
          <a:p>
            <a:r>
              <a:rPr lang="en-US" dirty="0"/>
              <a:t>See the documentation </a:t>
            </a:r>
            <a:r>
              <a:rPr lang="en-US" dirty="0">
                <a:hlinkClick r:id="rId3"/>
              </a:rPr>
              <a:t>here</a:t>
            </a:r>
            <a:r>
              <a:rPr lang="en-US" dirty="0"/>
              <a:t>. Additional methods to speed up inference </a:t>
            </a:r>
            <a:r>
              <a:rPr lang="en-US" dirty="0">
                <a:hlinkClick r:id="rId4"/>
              </a:rPr>
              <a:t>here</a:t>
            </a:r>
            <a:r>
              <a:rPr lang="en-US" dirty="0"/>
              <a:t>.</a:t>
            </a:r>
          </a:p>
        </p:txBody>
      </p:sp>
      <p:sp>
        <p:nvSpPr>
          <p:cNvPr id="9" name="TextBox 8">
            <a:extLst>
              <a:ext uri="{FF2B5EF4-FFF2-40B4-BE49-F238E27FC236}">
                <a16:creationId xmlns:a16="http://schemas.microsoft.com/office/drawing/2014/main" id="{DEDE1D5A-0DAC-7045-8D2F-C1F1E26380E6}"/>
              </a:ext>
            </a:extLst>
          </p:cNvPr>
          <p:cNvSpPr txBox="1"/>
          <p:nvPr/>
        </p:nvSpPr>
        <p:spPr>
          <a:xfrm>
            <a:off x="7696200" y="4834120"/>
            <a:ext cx="3880449" cy="646331"/>
          </a:xfrm>
          <a:prstGeom prst="rect">
            <a:avLst/>
          </a:prstGeom>
          <a:noFill/>
        </p:spPr>
        <p:txBody>
          <a:bodyPr wrap="square" rtlCol="0">
            <a:spAutoFit/>
          </a:bodyPr>
          <a:lstStyle/>
          <a:p>
            <a:r>
              <a:rPr lang="en-US" dirty="0"/>
              <a:t>In practice: Replace the time limit dummy value with time in [s]. </a:t>
            </a:r>
          </a:p>
        </p:txBody>
      </p:sp>
    </p:spTree>
    <p:extLst>
      <p:ext uri="{BB962C8B-B14F-4D97-AF65-F5344CB8AC3E}">
        <p14:creationId xmlns:p14="http://schemas.microsoft.com/office/powerpoint/2010/main" val="7196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0CB5-71B5-014D-8D48-5E59B6B62193}"/>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sp>
        <p:nvSpPr>
          <p:cNvPr id="6" name="Content Placeholder 2">
            <a:extLst>
              <a:ext uri="{FF2B5EF4-FFF2-40B4-BE49-F238E27FC236}">
                <a16:creationId xmlns:a16="http://schemas.microsoft.com/office/drawing/2014/main" id="{2F9C6C0B-449D-904D-8ECF-BCFA37377E2C}"/>
              </a:ext>
            </a:extLst>
          </p:cNvPr>
          <p:cNvSpPr>
            <a:spLocks noGrp="1"/>
          </p:cNvSpPr>
          <p:nvPr>
            <p:ph idx="1"/>
          </p:nvPr>
        </p:nvSpPr>
        <p:spPr/>
        <p:txBody>
          <a:bodyPr/>
          <a:lstStyle/>
          <a:p>
            <a:r>
              <a:rPr lang="en-US" b="1" dirty="0"/>
              <a:t>Deployment of models allows us to use them in production and connect to other systems within the company.</a:t>
            </a:r>
          </a:p>
          <a:p>
            <a:pPr marL="0" indent="0">
              <a:buNone/>
            </a:pPr>
            <a:endParaRPr lang="en-US" b="1" dirty="0"/>
          </a:p>
          <a:p>
            <a:r>
              <a:rPr lang="en-US" b="1" dirty="0"/>
              <a:t>How to deploy AutoGluon models?</a:t>
            </a:r>
          </a:p>
          <a:p>
            <a:pPr marL="863600" lvl="1" indent="-457200">
              <a:buFont typeface="+mj-lt"/>
              <a:buAutoNum type="arabicPeriod"/>
            </a:pPr>
            <a:r>
              <a:rPr lang="en-US" dirty="0"/>
              <a:t>Create a Docker image in </a:t>
            </a:r>
            <a:r>
              <a:rPr lang="en-US" dirty="0" err="1"/>
              <a:t>Sagemaker</a:t>
            </a:r>
            <a:endParaRPr lang="en-US" dirty="0"/>
          </a:p>
          <a:p>
            <a:pPr marL="863600" lvl="1" indent="-457200">
              <a:buFont typeface="+mj-lt"/>
              <a:buAutoNum type="arabicPeriod"/>
            </a:pPr>
            <a:r>
              <a:rPr lang="en-US" dirty="0"/>
              <a:t>Create your model</a:t>
            </a:r>
          </a:p>
          <a:p>
            <a:pPr marL="863600" lvl="1" indent="-457200">
              <a:buFont typeface="+mj-lt"/>
              <a:buAutoNum type="arabicPeriod"/>
            </a:pPr>
            <a:r>
              <a:rPr lang="en-US" dirty="0"/>
              <a:t>Deploy to an endpoint</a:t>
            </a:r>
          </a:p>
          <a:p>
            <a:pPr marL="406400" lvl="1" indent="0">
              <a:buNone/>
            </a:pPr>
            <a:endParaRPr lang="en-US" dirty="0"/>
          </a:p>
        </p:txBody>
      </p:sp>
    </p:spTree>
    <p:extLst>
      <p:ext uri="{BB962C8B-B14F-4D97-AF65-F5344CB8AC3E}">
        <p14:creationId xmlns:p14="http://schemas.microsoft.com/office/powerpoint/2010/main" val="39000838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Standard">
      <a:dk1>
        <a:srgbClr val="232F3E"/>
      </a:dk1>
      <a:lt1>
        <a:srgbClr val="FFFFFF"/>
      </a:lt1>
      <a:dk2>
        <a:srgbClr val="FF6138"/>
      </a:dk2>
      <a:lt2>
        <a:srgbClr val="EAEDED"/>
      </a:lt2>
      <a:accent1>
        <a:srgbClr val="2F4B3E"/>
      </a:accent1>
      <a:accent2>
        <a:srgbClr val="FFF252"/>
      </a:accent2>
      <a:accent3>
        <a:srgbClr val="AC2D7B"/>
      </a:accent3>
      <a:accent4>
        <a:srgbClr val="000000"/>
      </a:accent4>
      <a:accent5>
        <a:srgbClr val="651926"/>
      </a:accent5>
      <a:accent6>
        <a:srgbClr val="267C92"/>
      </a:accent6>
      <a:hlink>
        <a:srgbClr val="0070C0"/>
      </a:hlink>
      <a:folHlink>
        <a:srgbClr val="7B94B4"/>
      </a:folHlink>
    </a:clrScheme>
    <a:fontScheme name="Custom 2">
      <a:majorFont>
        <a:latin typeface="Amazon Ember Medium"/>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MLUtemplatePPT" id="{DD9E0E70-69C8-48F5-BA64-CC51C88BAB8B}" vid="{F5240205-0F03-49E5-B46B-9DCFEB63EA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77802</TotalTime>
  <Words>11860</Words>
  <Application>Microsoft Macintosh PowerPoint</Application>
  <PresentationFormat>Widescreen</PresentationFormat>
  <Paragraphs>1736</Paragraphs>
  <Slides>131</Slides>
  <Notes>115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131</vt:i4>
      </vt:variant>
    </vt:vector>
  </HeadingPairs>
  <TitlesOfParts>
    <vt:vector size="146" baseType="lpstr">
      <vt:lpstr>Amazon Ember</vt:lpstr>
      <vt:lpstr>Amazon Ember Cd RC</vt:lpstr>
      <vt:lpstr>Amazon Ember Display Heavy</vt:lpstr>
      <vt:lpstr>Amazon Ember Display Medium</vt:lpstr>
      <vt:lpstr>Amazon Ember Heavy</vt:lpstr>
      <vt:lpstr>Amazon Ember Light</vt:lpstr>
      <vt:lpstr>Amazon Ember Medium</vt:lpstr>
      <vt:lpstr>Amazon-Ember</vt:lpstr>
      <vt:lpstr>Arial</vt:lpstr>
      <vt:lpstr>Calibri</vt:lpstr>
      <vt:lpstr>Cambria Math</vt:lpstr>
      <vt:lpstr>Courier New</vt:lpstr>
      <vt:lpstr>System Font Regular</vt:lpstr>
      <vt:lpstr>Wingdings</vt:lpstr>
      <vt:lpstr>Office Theme</vt:lpstr>
      <vt:lpstr>Day One ML</vt:lpstr>
      <vt:lpstr>While you’re waiting for class to begin…</vt:lpstr>
      <vt:lpstr>Agenda &amp; Course Overview</vt:lpstr>
      <vt:lpstr>Agenda &amp; Course Overview</vt:lpstr>
      <vt:lpstr>When you leave this class, you should be able to:</vt:lpstr>
      <vt:lpstr>How to complete this course:</vt:lpstr>
      <vt:lpstr>Resources</vt:lpstr>
      <vt:lpstr>Module 1:</vt:lpstr>
      <vt:lpstr>Filling the Shelves</vt:lpstr>
      <vt:lpstr>Books in the Amazon Product Catalog </vt:lpstr>
      <vt:lpstr>Books in the Amazon Product Catalog </vt:lpstr>
      <vt:lpstr>Books in the Amazon Product Catalog </vt:lpstr>
      <vt:lpstr>Crucial Gaps in the Catalog</vt:lpstr>
      <vt:lpstr>Crucial Gaps in the Catalog</vt:lpstr>
      <vt:lpstr>Crucial Gaps in the Catalog</vt:lpstr>
      <vt:lpstr>Let’s try out some ideas</vt:lpstr>
      <vt:lpstr>Let’s try out some ideas</vt:lpstr>
      <vt:lpstr>Let’s try out some ideas</vt:lpstr>
      <vt:lpstr>Let’s try out some ideas</vt:lpstr>
      <vt:lpstr>What is ML?</vt:lpstr>
      <vt:lpstr>Traditional: Rules-based</vt:lpstr>
      <vt:lpstr>What is Machine Learning?</vt:lpstr>
      <vt:lpstr>Data: Features &amp; Labels</vt:lpstr>
      <vt:lpstr>Data: Features &amp; Labels</vt:lpstr>
      <vt:lpstr>Data: Features &amp; Labels</vt:lpstr>
      <vt:lpstr>Data: Features &amp; Labels</vt:lpstr>
      <vt:lpstr>Data: Features &amp; Labels</vt:lpstr>
      <vt:lpstr>Data: Features &amp; Labels</vt:lpstr>
      <vt:lpstr>ML Algorithm: Example</vt:lpstr>
      <vt:lpstr>ML Algorithm: Example</vt:lpstr>
      <vt:lpstr>ML Algorithm: Features</vt:lpstr>
      <vt:lpstr>ML Algorithm: Features</vt:lpstr>
      <vt:lpstr>ML Algorithm: Weights</vt:lpstr>
      <vt:lpstr>ML Algorithm: Features &amp; Weights</vt:lpstr>
      <vt:lpstr>Output</vt:lpstr>
      <vt:lpstr>Hypotheticals: More Book Problems</vt:lpstr>
      <vt:lpstr>Types of Machine Learning</vt:lpstr>
      <vt:lpstr>Supervised vs. Unsupervised Learning</vt:lpstr>
      <vt:lpstr>Supervised vs. Unsupervised Learning</vt:lpstr>
      <vt:lpstr>Supervised vs. Unsupervised Learning</vt:lpstr>
      <vt:lpstr>Supervised Machine Learning</vt:lpstr>
      <vt:lpstr>Supervised Learning: Regression</vt:lpstr>
      <vt:lpstr>Supervised Learning: Classification</vt:lpstr>
      <vt:lpstr>Unsupervised Machine Learning</vt:lpstr>
      <vt:lpstr>Unsupervised Learning: Clustering</vt:lpstr>
      <vt:lpstr>Unsupervised Learning: Clustering</vt:lpstr>
      <vt:lpstr>Summary</vt:lpstr>
      <vt:lpstr>ML Lingo Summary</vt:lpstr>
      <vt:lpstr>Module 2:</vt:lpstr>
      <vt:lpstr>Machine Learning Lifecycle</vt:lpstr>
      <vt:lpstr>Machine Learning Lifecycle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 Reality</vt:lpstr>
      <vt:lpstr>ML Lifecycle – Trial, Error &amp; Iterations</vt:lpstr>
      <vt:lpstr>Ensemble Learning</vt:lpstr>
      <vt:lpstr>Ensemble Learning</vt:lpstr>
      <vt:lpstr>Ensembling: The Data</vt:lpstr>
      <vt:lpstr>Ensembling: A Decision Tree</vt:lpstr>
      <vt:lpstr>Ensembling: A Decision Tree</vt:lpstr>
      <vt:lpstr>Ensembling: Many Decision Trees</vt:lpstr>
      <vt:lpstr>Ensembling: Random Forest</vt:lpstr>
      <vt:lpstr>Ensemble Learning Advantages</vt:lpstr>
      <vt:lpstr>Ensemble Learning Disadvantages</vt:lpstr>
      <vt:lpstr>AutoML &amp; AutoGluon</vt:lpstr>
      <vt:lpstr>What is AutoML?</vt:lpstr>
      <vt:lpstr>AutoGluon Design Principles</vt:lpstr>
      <vt:lpstr>Can AutoGluon beat data scientists?</vt:lpstr>
      <vt:lpstr>How can AutoGluon achieve these results?</vt:lpstr>
      <vt:lpstr>K-fold Cross Validation (Example with K = 5)</vt:lpstr>
      <vt:lpstr>Robust Model Selection &amp; Training</vt:lpstr>
      <vt:lpstr>Efficient Time Management</vt:lpstr>
      <vt:lpstr>Coding with AutoGluon</vt:lpstr>
      <vt:lpstr>AutoGluon Installation</vt:lpstr>
      <vt:lpstr>3 lines of code!</vt:lpstr>
      <vt:lpstr>3 lines of code!</vt:lpstr>
      <vt:lpstr>3 lines of code!</vt:lpstr>
      <vt:lpstr>.fit() Method</vt:lpstr>
      <vt:lpstr>AutoGluon Sub-Modules</vt:lpstr>
      <vt:lpstr>Sub-Modules for text and image tasks</vt:lpstr>
      <vt:lpstr>PowerPoint Presentation</vt:lpstr>
      <vt:lpstr>Module 3:</vt:lpstr>
      <vt:lpstr>Time for Demo &amp; Hands-On work!</vt:lpstr>
      <vt:lpstr>Module 4:</vt:lpstr>
      <vt:lpstr>Advanced Features</vt:lpstr>
      <vt:lpstr>Optional Settings</vt:lpstr>
      <vt:lpstr>Distillation</vt:lpstr>
      <vt:lpstr>Running Distillation in AutoGluon</vt:lpstr>
      <vt:lpstr>Deployment</vt:lpstr>
      <vt:lpstr>Further Reading &amp; Resources</vt:lpstr>
      <vt:lpstr>Module 5:</vt:lpstr>
      <vt:lpstr>Using ML in practice</vt:lpstr>
      <vt:lpstr>Machine Learning Lifecycle</vt:lpstr>
      <vt:lpstr>MLDQ Handbook</vt:lpstr>
      <vt:lpstr>Machine Learning Decision Questions</vt:lpstr>
      <vt:lpstr>PowerPoint Presentation</vt:lpstr>
      <vt:lpstr>PowerPoint Presentation</vt:lpstr>
      <vt:lpstr>Let’s apply MLDQs to Amazon Use Cases</vt:lpstr>
      <vt:lpstr>Use Case 1: Backfilling Missing Attributes</vt:lpstr>
      <vt:lpstr>Molino</vt:lpstr>
      <vt:lpstr>MLDQs for discussion</vt:lpstr>
      <vt:lpstr>MLDQs for discussion</vt:lpstr>
      <vt:lpstr>MLDQs for discussion</vt:lpstr>
      <vt:lpstr>MLDQs for discussion</vt:lpstr>
      <vt:lpstr>MLDQs for discussion</vt:lpstr>
      <vt:lpstr>MLDQs for discussion</vt:lpstr>
      <vt:lpstr>Use Case 2: Sentiment Analysis </vt:lpstr>
      <vt:lpstr>Heartbeat</vt:lpstr>
      <vt:lpstr>MLDQs for discussion</vt:lpstr>
      <vt:lpstr>MLDQs for discussion</vt:lpstr>
      <vt:lpstr>MLDQs for discussion</vt:lpstr>
      <vt:lpstr>MLDQs for discussion</vt:lpstr>
      <vt:lpstr>MLDQs for discussion</vt:lpstr>
      <vt:lpstr>MLDQs for discussion</vt:lpstr>
      <vt:lpstr>Let’s apply this to YOUR Problem </vt:lpstr>
      <vt:lpstr>Applying MLDQs to YOUR problem</vt:lpstr>
      <vt:lpstr>MLDQs for discussion</vt:lpstr>
      <vt:lpstr>Stay Connected</vt:lpstr>
      <vt:lpstr>Explore the world of MLU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kabikg@amazon.com</dc:creator>
  <cp:lastModifiedBy>Microsoft Office User</cp:lastModifiedBy>
  <cp:revision>599</cp:revision>
  <cp:lastPrinted>2021-09-16T17:24:29Z</cp:lastPrinted>
  <dcterms:created xsi:type="dcterms:W3CDTF">2020-06-01T16:08:56Z</dcterms:created>
  <dcterms:modified xsi:type="dcterms:W3CDTF">2021-10-08T21:47:12Z</dcterms:modified>
</cp:coreProperties>
</file>